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Layouts/slideLayout8.xml" ContentType="application/vnd.openxmlformats-officedocument.presentationml.slideLayout+xml"/>
  <Override PartName="/ppt/activeX/activeX4.xml" ContentType="application/vnd.ms-office.activeX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activeX/activeX2.xml" ContentType="application/vnd.ms-office.activeX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slides/slide43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wmf" ContentType="image/x-wmf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notesMasters/notesMaster1.xml" ContentType="application/vnd.openxmlformats-officedocument.presentationml.notesMaster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Default Extension="bin" ContentType="application/vnd.ms-office.activeX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activeX/activeX3.xml" ContentType="application/vnd.ms-office.activeX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Default Extension="jpeg" ContentType="image/jpeg"/>
  <Override PartName="/ppt/slideLayouts/slideLayout3.xml" ContentType="application/vnd.openxmlformats-officedocument.presentationml.slideLayout+xml"/>
  <Default Extension="emf" ContentType="image/x-emf"/>
  <Override PartName="/ppt/activeX/activeX1.xml" ContentType="application/vnd.ms-office.activeX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slideLayouts/slideLayout10.xml" ContentType="application/vnd.openxmlformats-officedocument.presentationml.slideLayout+xml"/>
  <Default Extension="gif" ContentType="image/gif"/>
  <Default Extension="vml" ContentType="application/vnd.openxmlformats-officedocument.vmlDrawin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60" r:id="rId1"/>
  </p:sldMasterIdLst>
  <p:notesMasterIdLst>
    <p:notesMasterId r:id="rId45"/>
  </p:notesMasterIdLst>
  <p:sldIdLst>
    <p:sldId id="256" r:id="rId2"/>
    <p:sldId id="315" r:id="rId3"/>
    <p:sldId id="347" r:id="rId4"/>
    <p:sldId id="344" r:id="rId5"/>
    <p:sldId id="320" r:id="rId6"/>
    <p:sldId id="343" r:id="rId7"/>
    <p:sldId id="326" r:id="rId8"/>
    <p:sldId id="327" r:id="rId9"/>
    <p:sldId id="273" r:id="rId10"/>
    <p:sldId id="322" r:id="rId11"/>
    <p:sldId id="329" r:id="rId12"/>
    <p:sldId id="316" r:id="rId13"/>
    <p:sldId id="319" r:id="rId14"/>
    <p:sldId id="330" r:id="rId15"/>
    <p:sldId id="332" r:id="rId16"/>
    <p:sldId id="348" r:id="rId17"/>
    <p:sldId id="333" r:id="rId18"/>
    <p:sldId id="334" r:id="rId19"/>
    <p:sldId id="336" r:id="rId20"/>
    <p:sldId id="335" r:id="rId21"/>
    <p:sldId id="337" r:id="rId22"/>
    <p:sldId id="340" r:id="rId23"/>
    <p:sldId id="338" r:id="rId24"/>
    <p:sldId id="292" r:id="rId25"/>
    <p:sldId id="331" r:id="rId26"/>
    <p:sldId id="341" r:id="rId27"/>
    <p:sldId id="342" r:id="rId28"/>
    <p:sldId id="311" r:id="rId29"/>
    <p:sldId id="345" r:id="rId30"/>
    <p:sldId id="291" r:id="rId31"/>
    <p:sldId id="293" r:id="rId32"/>
    <p:sldId id="314" r:id="rId33"/>
    <p:sldId id="290" r:id="rId34"/>
    <p:sldId id="301" r:id="rId35"/>
    <p:sldId id="346" r:id="rId36"/>
    <p:sldId id="318" r:id="rId37"/>
    <p:sldId id="324" r:id="rId38"/>
    <p:sldId id="266" r:id="rId39"/>
    <p:sldId id="268" r:id="rId40"/>
    <p:sldId id="286" r:id="rId41"/>
    <p:sldId id="349" r:id="rId42"/>
    <p:sldId id="350" r:id="rId43"/>
    <p:sldId id="351" r:id="rId44"/>
  </p:sldIdLst>
  <p:sldSz cx="9144000" cy="6858000" type="screen4x3"/>
  <p:notesSz cx="7315200" cy="96012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vertBarState="maximized">
    <p:restoredLeft sz="34555" autoAdjust="0"/>
    <p:restoredTop sz="94713" autoAdjust="0"/>
  </p:normalViewPr>
  <p:slideViewPr>
    <p:cSldViewPr>
      <p:cViewPr>
        <p:scale>
          <a:sx n="106" d="100"/>
          <a:sy n="106" d="100"/>
        </p:scale>
        <p:origin x="-942" y="5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notesViewPr>
    <p:cSldViewPr showGuides="1">
      <p:cViewPr varScale="1">
        <p:scale>
          <a:sx n="82" d="100"/>
          <a:sy n="82" d="100"/>
        </p:scale>
        <p:origin x="-3768" y="-84"/>
      </p:cViewPr>
      <p:guideLst>
        <p:guide orient="horz" pos="3024"/>
        <p:guide pos="2304"/>
      </p:guideLst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theme" Target="theme/theme1.xml"/><Relationship Id="rId8" Type="http://schemas.openxmlformats.org/officeDocument/2006/relationships/slide" Target="slides/slide7.xml"/></Relationships>
</file>

<file path=ppt/activeX/_rels/activeX1.xml.rels><?xml version="1.0" encoding="UTF-8" standalone="yes"?>
<Relationships xmlns="http://schemas.openxmlformats.org/package/2006/relationships"><Relationship Id="rId1" Type="http://schemas.microsoft.com/office/2006/relationships/activeXControlBinary" Target="activeX1.bin"/></Relationships>
</file>

<file path=ppt/activeX/_rels/activeX2.xml.rels><?xml version="1.0" encoding="UTF-8" standalone="yes"?>
<Relationships xmlns="http://schemas.openxmlformats.org/package/2006/relationships"><Relationship Id="rId1" Type="http://schemas.microsoft.com/office/2006/relationships/activeXControlBinary" Target="activeX2.bin"/></Relationships>
</file>

<file path=ppt/activeX/_rels/activeX3.xml.rels><?xml version="1.0" encoding="UTF-8" standalone="yes"?>
<Relationships xmlns="http://schemas.openxmlformats.org/package/2006/relationships"><Relationship Id="rId1" Type="http://schemas.microsoft.com/office/2006/relationships/activeXControlBinary" Target="activeX3.bin"/></Relationships>
</file>

<file path=ppt/activeX/_rels/activeX4.xml.rels><?xml version="1.0" encoding="UTF-8" standalone="yes"?>
<Relationships xmlns="http://schemas.openxmlformats.org/package/2006/relationships"><Relationship Id="rId1" Type="http://schemas.microsoft.com/office/2006/relationships/activeXControlBinary" Target="activeX4.bin"/></Relationships>
</file>

<file path=ppt/activeX/activeX1.xml><?xml version="1.0" encoding="utf-8"?>
<ax:ocx xmlns:ax="http://schemas.microsoft.com/office/2006/activeX" xmlns:r="http://schemas.openxmlformats.org/officeDocument/2006/relationships" ax:classid="{D27CDB6E-AE6D-11CF-96B8-444553540000}" ax:persistence="persistStorage" r:id="rId1"/>
</file>

<file path=ppt/activeX/activeX2.xml><?xml version="1.0" encoding="utf-8"?>
<ax:ocx xmlns:ax="http://schemas.microsoft.com/office/2006/activeX" xmlns:r="http://schemas.openxmlformats.org/officeDocument/2006/relationships" ax:classid="{D27CDB6E-AE6D-11CF-96B8-444553540000}" ax:persistence="persistStorage" r:id="rId1"/>
</file>

<file path=ppt/activeX/activeX3.xml><?xml version="1.0" encoding="utf-8"?>
<ax:ocx xmlns:ax="http://schemas.microsoft.com/office/2006/activeX" xmlns:r="http://schemas.openxmlformats.org/officeDocument/2006/relationships" ax:classid="{D27CDB6E-AE6D-11CF-96B8-444553540000}" ax:persistence="persistStorage" r:id="rId1"/>
</file>

<file path=ppt/activeX/activeX4.xml><?xml version="1.0" encoding="utf-8"?>
<ax:ocx xmlns:ax="http://schemas.microsoft.com/office/2006/activeX" xmlns:r="http://schemas.openxmlformats.org/officeDocument/2006/relationships" ax:classid="{D27CDB6E-AE6D-11CF-96B8-444553540000}" ax:persistence="persistStorage" r:id="rId1"/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30.png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31.png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38.png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39.png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3169920" cy="480060"/>
          </a:xfrm>
          <a:prstGeom prst="rect">
            <a:avLst/>
          </a:prstGeom>
        </p:spPr>
        <p:txBody>
          <a:bodyPr vert="horz" lIns="99048" tIns="49524" rIns="99048" bIns="49524" rtlCol="0"/>
          <a:lstStyle>
            <a:lvl1pPr algn="l">
              <a:defRPr sz="13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4143588" y="1"/>
            <a:ext cx="3169920" cy="480060"/>
          </a:xfrm>
          <a:prstGeom prst="rect">
            <a:avLst/>
          </a:prstGeom>
        </p:spPr>
        <p:txBody>
          <a:bodyPr vert="horz" lIns="99048" tIns="49524" rIns="99048" bIns="49524" rtlCol="0"/>
          <a:lstStyle>
            <a:lvl1pPr algn="r">
              <a:defRPr sz="1300"/>
            </a:lvl1pPr>
          </a:lstStyle>
          <a:p>
            <a:fld id="{00534597-A93E-4E03-87A6-CE192A33F253}" type="datetimeFigureOut">
              <a:rPr lang="en-US" smtClean="0"/>
              <a:pPr/>
              <a:t>3/15/2016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258888" y="720725"/>
            <a:ext cx="4797425" cy="35988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9048" tIns="49524" rIns="99048" bIns="49524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31520" y="4560570"/>
            <a:ext cx="5852160" cy="4320540"/>
          </a:xfrm>
          <a:prstGeom prst="rect">
            <a:avLst/>
          </a:prstGeom>
        </p:spPr>
        <p:txBody>
          <a:bodyPr vert="horz" lIns="99048" tIns="49524" rIns="99048" bIns="49524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119474"/>
            <a:ext cx="3169920" cy="480060"/>
          </a:xfrm>
          <a:prstGeom prst="rect">
            <a:avLst/>
          </a:prstGeom>
        </p:spPr>
        <p:txBody>
          <a:bodyPr vert="horz" lIns="99048" tIns="49524" rIns="99048" bIns="49524" rtlCol="0" anchor="b"/>
          <a:lstStyle>
            <a:lvl1pPr algn="l">
              <a:defRPr sz="13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143588" y="9119474"/>
            <a:ext cx="3169920" cy="480060"/>
          </a:xfrm>
          <a:prstGeom prst="rect">
            <a:avLst/>
          </a:prstGeom>
        </p:spPr>
        <p:txBody>
          <a:bodyPr vert="horz" lIns="99048" tIns="49524" rIns="99048" bIns="49524" rtlCol="0" anchor="b"/>
          <a:lstStyle>
            <a:lvl1pPr algn="r">
              <a:defRPr sz="1300"/>
            </a:lvl1pPr>
          </a:lstStyle>
          <a:p>
            <a:fld id="{F19BE28A-515D-43AC-87EE-2DECB815118A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9BE28A-515D-43AC-87EE-2DECB815118A}" type="slidenum">
              <a:rPr lang="en-US" smtClean="0"/>
              <a:pPr/>
              <a:t>40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9BE28A-515D-43AC-87EE-2DECB815118A}" type="slidenum">
              <a:rPr lang="en-US" smtClean="0"/>
              <a:pPr/>
              <a:t>41</a:t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9BE28A-515D-43AC-87EE-2DECB815118A}" type="slidenum">
              <a:rPr lang="en-US" smtClean="0"/>
              <a:pPr/>
              <a:t>42</a:t>
            </a:fld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9BE28A-515D-43AC-87EE-2DECB815118A}" type="slidenum">
              <a:rPr lang="en-US" smtClean="0"/>
              <a:pPr/>
              <a:t>43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1219200" y="3741390"/>
            <a:ext cx="6858000" cy="990600"/>
          </a:xfrm>
        </p:spPr>
        <p:txBody>
          <a:bodyPr anchor="t" anchorCtr="0"/>
          <a:lstStyle>
            <a:lvl1pPr algn="r">
              <a:defRPr sz="3200">
                <a:solidFill>
                  <a:schemeClr val="tx1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1219200" y="4979640"/>
            <a:ext cx="6858000" cy="533400"/>
          </a:xfrm>
        </p:spPr>
        <p:txBody>
          <a:bodyPr/>
          <a:lstStyle>
            <a:lvl1pPr marL="0" indent="0" algn="r">
              <a:buNone/>
              <a:defRPr sz="20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>
          <a:xfrm>
            <a:off x="6804248" y="6355080"/>
            <a:ext cx="1882552" cy="365760"/>
          </a:xfrm>
          <a:prstGeom prst="rect">
            <a:avLst/>
          </a:prstGeom>
        </p:spPr>
        <p:txBody>
          <a:bodyPr/>
          <a:lstStyle>
            <a:lvl1pPr>
              <a:defRPr sz="1400"/>
            </a:lvl1pPr>
          </a:lstStyle>
          <a:p>
            <a:r>
              <a:rPr lang="en-US" smtClean="0"/>
              <a:t>Bologna, 10/03/16</a:t>
            </a:r>
            <a:endParaRPr lang="en-US" dirty="0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>
          <a:xfrm>
            <a:off x="2554608" y="6355080"/>
            <a:ext cx="3745584" cy="365760"/>
          </a:xfrm>
          <a:prstGeom prst="rect">
            <a:avLst/>
          </a:prstGeom>
        </p:spPr>
        <p:txBody>
          <a:bodyPr/>
          <a:lstStyle>
            <a:lvl1pPr algn="ctr">
              <a:defRPr/>
            </a:lvl1pPr>
          </a:lstStyle>
          <a:p>
            <a:r>
              <a:rPr lang="en-US" dirty="0" err="1" smtClean="0"/>
              <a:t>Chiummo</a:t>
            </a:r>
            <a:r>
              <a:rPr lang="en-US" dirty="0" smtClean="0"/>
              <a:t> – GW detectors</a:t>
            </a:r>
            <a:endParaRPr lang="en-US" dirty="0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>
          <a:xfrm>
            <a:off x="323528" y="6355080"/>
            <a:ext cx="1219200" cy="365760"/>
          </a:xfrm>
          <a:prstGeom prst="rect">
            <a:avLst/>
          </a:prstGeom>
        </p:spPr>
        <p:txBody>
          <a:bodyPr/>
          <a:lstStyle/>
          <a:p>
            <a:fld id="{F29AB45E-45C9-4647-AE61-F32C23F9D12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1" name="Rectangle 20"/>
          <p:cNvSpPr/>
          <p:nvPr/>
        </p:nvSpPr>
        <p:spPr>
          <a:xfrm>
            <a:off x="904875" y="3503265"/>
            <a:ext cx="7315200" cy="1280160"/>
          </a:xfrm>
          <a:prstGeom prst="rect">
            <a:avLst/>
          </a:prstGeom>
          <a:noFill/>
          <a:ln w="6350" cap="rnd" cmpd="sng" algn="ctr">
            <a:solidFill>
              <a:schemeClr val="accent1"/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3" name="Rectangle 32"/>
          <p:cNvSpPr/>
          <p:nvPr/>
        </p:nvSpPr>
        <p:spPr>
          <a:xfrm>
            <a:off x="914400" y="4903440"/>
            <a:ext cx="7315200" cy="685800"/>
          </a:xfrm>
          <a:prstGeom prst="rect">
            <a:avLst/>
          </a:prstGeom>
          <a:noFill/>
          <a:ln w="6350" cap="rnd" cmpd="sng" algn="ctr">
            <a:solidFill>
              <a:schemeClr val="accent2"/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2" name="Rectangle 21"/>
          <p:cNvSpPr/>
          <p:nvPr/>
        </p:nvSpPr>
        <p:spPr>
          <a:xfrm>
            <a:off x="904875" y="3503265"/>
            <a:ext cx="228600" cy="1280160"/>
          </a:xfrm>
          <a:prstGeom prst="rect">
            <a:avLst/>
          </a:prstGeom>
          <a:solidFill>
            <a:schemeClr val="accent1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2" name="Rectangle 31"/>
          <p:cNvSpPr/>
          <p:nvPr/>
        </p:nvSpPr>
        <p:spPr>
          <a:xfrm>
            <a:off x="914400" y="4903440"/>
            <a:ext cx="228600" cy="685800"/>
          </a:xfrm>
          <a:prstGeom prst="rect">
            <a:avLst/>
          </a:prstGeom>
          <a:solidFill>
            <a:schemeClr val="accent2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pic>
        <p:nvPicPr>
          <p:cNvPr id="12" name="Picture 11" descr="testata5_A_2.jpg"/>
          <p:cNvPicPr>
            <a:picLocks noChangeAspect="1"/>
          </p:cNvPicPr>
          <p:nvPr userDrawn="1"/>
        </p:nvPicPr>
        <p:blipFill>
          <a:blip r:embed="rId2" cstate="screen"/>
          <a:stretch>
            <a:fillRect/>
          </a:stretch>
        </p:blipFill>
        <p:spPr>
          <a:xfrm>
            <a:off x="899592" y="836712"/>
            <a:ext cx="7334250" cy="1257300"/>
          </a:xfrm>
          <a:prstGeom prst="rect">
            <a:avLst/>
          </a:prstGeom>
        </p:spPr>
      </p:pic>
      <p:sp>
        <p:nvSpPr>
          <p:cNvPr id="13" name="Rectangle 12"/>
          <p:cNvSpPr/>
          <p:nvPr userDrawn="1"/>
        </p:nvSpPr>
        <p:spPr>
          <a:xfrm>
            <a:off x="899592" y="836712"/>
            <a:ext cx="228600" cy="1256400"/>
          </a:xfrm>
          <a:prstGeom prst="rect">
            <a:avLst/>
          </a:prstGeom>
          <a:solidFill>
            <a:schemeClr val="bg2">
              <a:lumMod val="25000"/>
            </a:schemeClr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Rectangle 13"/>
          <p:cNvSpPr/>
          <p:nvPr userDrawn="1"/>
        </p:nvSpPr>
        <p:spPr>
          <a:xfrm>
            <a:off x="899592" y="836712"/>
            <a:ext cx="7333200" cy="1256400"/>
          </a:xfrm>
          <a:prstGeom prst="rect">
            <a:avLst/>
          </a:prstGeom>
          <a:noFill/>
          <a:ln w="9525" cap="rnd" cmpd="sng" algn="ctr">
            <a:solidFill>
              <a:schemeClr val="bg2">
                <a:lumMod val="2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6779096" cy="9906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457200" y="1219200"/>
            <a:ext cx="8229600" cy="4937760"/>
          </a:xfrm>
        </p:spPr>
        <p:txBody>
          <a:bodyPr/>
          <a:lstStyle/>
          <a:p>
            <a:pPr lvl="0" eaLnBrk="1" latinLnBrk="0" hangingPunct="1"/>
            <a:r>
              <a:rPr lang="en-US" dirty="0" smtClean="0"/>
              <a:t>Click to edit Master text styles</a:t>
            </a:r>
          </a:p>
          <a:p>
            <a:pPr lvl="1" eaLnBrk="1" latinLnBrk="0" hangingPunct="1"/>
            <a:r>
              <a:rPr lang="en-US" dirty="0" smtClean="0"/>
              <a:t>Second level</a:t>
            </a:r>
          </a:p>
          <a:p>
            <a:pPr lvl="2" eaLnBrk="1" latinLnBrk="0" hangingPunct="1"/>
            <a:r>
              <a:rPr lang="en-US" dirty="0" smtClean="0"/>
              <a:t>Third level</a:t>
            </a:r>
          </a:p>
          <a:p>
            <a:pPr lvl="3" eaLnBrk="1" latinLnBrk="0" hangingPunct="1"/>
            <a:r>
              <a:rPr lang="en-US" dirty="0" smtClean="0"/>
              <a:t>Fourth level</a:t>
            </a:r>
          </a:p>
          <a:p>
            <a:pPr lvl="4" eaLnBrk="1" latinLnBrk="0" hangingPunct="1"/>
            <a:r>
              <a:rPr lang="en-US" dirty="0" smtClean="0"/>
              <a:t>Fifth level</a:t>
            </a:r>
            <a:endParaRPr kumimoji="0" lang="en-US" dirty="0"/>
          </a:p>
        </p:txBody>
      </p:sp>
      <p:pic>
        <p:nvPicPr>
          <p:cNvPr id="7" name="Picture 5"/>
          <p:cNvPicPr>
            <a:picLocks noChangeAspect="1" noChangeArrowheads="1"/>
          </p:cNvPicPr>
          <p:nvPr userDrawn="1"/>
        </p:nvPicPr>
        <p:blipFill>
          <a:blip r:embed="rId2" cstate="screen">
            <a:grayscl/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678613" y="188640"/>
            <a:ext cx="1285875" cy="530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blipFill dpi="0" rotWithShape="0">
                  <a:blip xmlns:r="http://schemas.openxmlformats.org/officeDocument/2006/relationships">
                    <a:grayscl/>
                  </a:blip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xmlns="" w="9360" cap="flat">
                <a:solidFill>
                  <a:srgbClr val="3465AF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pic>
      <p:sp>
        <p:nvSpPr>
          <p:cNvPr id="9" name="TextBox 8"/>
          <p:cNvSpPr txBox="1"/>
          <p:nvPr userDrawn="1"/>
        </p:nvSpPr>
        <p:spPr>
          <a:xfrm>
            <a:off x="7548588" y="714182"/>
            <a:ext cx="148790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1600" dirty="0" smtClean="0">
                <a:solidFill>
                  <a:schemeClr val="bg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EGO - VIRGO</a:t>
            </a:r>
            <a:endParaRPr lang="en-US" sz="1600" dirty="0">
              <a:solidFill>
                <a:schemeClr val="bg1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0" name="Date Placeholder 27"/>
          <p:cNvSpPr>
            <a:spLocks noGrp="1"/>
          </p:cNvSpPr>
          <p:nvPr>
            <p:ph type="dt" sz="half" idx="10"/>
          </p:nvPr>
        </p:nvSpPr>
        <p:spPr>
          <a:xfrm>
            <a:off x="6732240" y="6355080"/>
            <a:ext cx="1954560" cy="365760"/>
          </a:xfrm>
          <a:prstGeom prst="rect">
            <a:avLst/>
          </a:prstGeom>
        </p:spPr>
        <p:txBody>
          <a:bodyPr/>
          <a:lstStyle>
            <a:lvl1pPr>
              <a:defRPr sz="1400"/>
            </a:lvl1pPr>
          </a:lstStyle>
          <a:p>
            <a:r>
              <a:rPr lang="en-US" smtClean="0"/>
              <a:t>Bologna, 10/03/16</a:t>
            </a:r>
            <a:endParaRPr lang="en-US" dirty="0"/>
          </a:p>
        </p:txBody>
      </p:sp>
      <p:sp>
        <p:nvSpPr>
          <p:cNvPr id="11" name="Footer Placeholder 16"/>
          <p:cNvSpPr>
            <a:spLocks noGrp="1"/>
          </p:cNvSpPr>
          <p:nvPr>
            <p:ph type="ftr" sz="quarter" idx="11"/>
          </p:nvPr>
        </p:nvSpPr>
        <p:spPr>
          <a:xfrm>
            <a:off x="2554608" y="6355080"/>
            <a:ext cx="3745584" cy="365760"/>
          </a:xfrm>
          <a:prstGeom prst="rect">
            <a:avLst/>
          </a:prstGeom>
        </p:spPr>
        <p:txBody>
          <a:bodyPr/>
          <a:lstStyle>
            <a:lvl1pPr algn="ctr">
              <a:defRPr sz="1400"/>
            </a:lvl1pPr>
          </a:lstStyle>
          <a:p>
            <a:r>
              <a:rPr lang="it-IT" dirty="0" smtClean="0"/>
              <a:t>Chiummo – GW detectors</a:t>
            </a:r>
            <a:endParaRPr lang="en-US" dirty="0"/>
          </a:p>
        </p:txBody>
      </p:sp>
      <p:sp>
        <p:nvSpPr>
          <p:cNvPr id="12" name="Slide Number Placeholder 28"/>
          <p:cNvSpPr>
            <a:spLocks noGrp="1"/>
          </p:cNvSpPr>
          <p:nvPr>
            <p:ph type="sldNum" sz="quarter" idx="12"/>
          </p:nvPr>
        </p:nvSpPr>
        <p:spPr>
          <a:xfrm>
            <a:off x="688504" y="6355080"/>
            <a:ext cx="1219200" cy="365760"/>
          </a:xfrm>
          <a:prstGeom prst="rect">
            <a:avLst/>
          </a:prstGeom>
        </p:spPr>
        <p:txBody>
          <a:bodyPr/>
          <a:lstStyle>
            <a:lvl1pPr>
              <a:defRPr sz="1400"/>
            </a:lvl1pPr>
          </a:lstStyle>
          <a:p>
            <a:fld id="{F29AB45E-45C9-4647-AE61-F32C23F9D122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19200" y="2971800"/>
            <a:ext cx="6858000" cy="1066800"/>
          </a:xfrm>
        </p:spPr>
        <p:txBody>
          <a:bodyPr anchor="t" anchorCtr="0"/>
          <a:lstStyle>
            <a:lvl1pPr algn="r">
              <a:buNone/>
              <a:defRPr sz="3200" b="0" cap="none" baseline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4267200"/>
            <a:ext cx="6781800" cy="1143000"/>
          </a:xfrm>
        </p:spPr>
        <p:txBody>
          <a:bodyPr anchor="t" anchorCtr="0"/>
          <a:lstStyle>
            <a:lvl1pPr marL="0" indent="0" algn="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400800" y="6355080"/>
            <a:ext cx="2286000" cy="36576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Bologna, 10/03/16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898648" y="6355080"/>
            <a:ext cx="3474720" cy="365760"/>
          </a:xfrm>
          <a:prstGeom prst="rect">
            <a:avLst/>
          </a:prstGeom>
        </p:spPr>
        <p:txBody>
          <a:bodyPr/>
          <a:lstStyle/>
          <a:p>
            <a:r>
              <a:rPr lang="it-IT" dirty="0" smtClean="0"/>
              <a:t>Chiummo – GW detectors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69848" y="6355080"/>
            <a:ext cx="1520952" cy="365760"/>
          </a:xfrm>
          <a:prstGeom prst="rect">
            <a:avLst/>
          </a:prstGeom>
        </p:spPr>
        <p:txBody>
          <a:bodyPr/>
          <a:lstStyle/>
          <a:p>
            <a:fld id="{F29AB45E-45C9-4647-AE61-F32C23F9D12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914400" y="2819400"/>
            <a:ext cx="7315200" cy="1280160"/>
          </a:xfrm>
          <a:prstGeom prst="rect">
            <a:avLst/>
          </a:prstGeom>
          <a:noFill/>
          <a:ln w="6350" cap="rnd" cmpd="sng" algn="ctr">
            <a:solidFill>
              <a:schemeClr val="accent1"/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914400" y="2819400"/>
            <a:ext cx="228600" cy="1280160"/>
          </a:xfrm>
          <a:prstGeom prst="rect">
            <a:avLst/>
          </a:prstGeom>
          <a:solidFill>
            <a:schemeClr val="accent1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400800" y="6356350"/>
            <a:ext cx="2289048" cy="36576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Bologna, 10/03/16</a:t>
            </a:r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898648" y="6356350"/>
            <a:ext cx="3505200" cy="365760"/>
          </a:xfrm>
          <a:prstGeom prst="rect">
            <a:avLst/>
          </a:prstGeom>
        </p:spPr>
        <p:txBody>
          <a:bodyPr/>
          <a:lstStyle/>
          <a:p>
            <a:r>
              <a:rPr lang="it-IT" dirty="0" smtClean="0"/>
              <a:t>Chiummo – GW detectors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12648" y="6356350"/>
            <a:ext cx="1981200" cy="365760"/>
          </a:xfrm>
          <a:prstGeom prst="rect">
            <a:avLst/>
          </a:prstGeom>
        </p:spPr>
        <p:txBody>
          <a:bodyPr/>
          <a:lstStyle/>
          <a:p>
            <a:fld id="{F29AB45E-45C9-4647-AE61-F32C23F9D12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457200" y="1219200"/>
            <a:ext cx="4041648" cy="493776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632198" y="1216152"/>
            <a:ext cx="4041648" cy="493776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285875"/>
            <a:ext cx="4040188" cy="685800"/>
          </a:xfrm>
          <a:noFill/>
          <a:ln>
            <a:noFill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8200" y="1295400"/>
            <a:ext cx="4041775" cy="685800"/>
          </a:xfrm>
          <a:noFill/>
          <a:ln>
            <a:noFill/>
          </a:ln>
        </p:spPr>
        <p:txBody>
          <a:bodyPr lIns="91440" anchor="b" anchorCtr="0"/>
          <a:lstStyle>
            <a:lvl1pPr marL="0" indent="0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6400800" y="6356350"/>
            <a:ext cx="2289048" cy="36576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Bologna, 10/03/16</a:t>
            </a:r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2898648" y="6356350"/>
            <a:ext cx="3505200" cy="365760"/>
          </a:xfrm>
          <a:prstGeom prst="rect">
            <a:avLst/>
          </a:prstGeom>
        </p:spPr>
        <p:txBody>
          <a:bodyPr/>
          <a:lstStyle/>
          <a:p>
            <a:r>
              <a:rPr lang="it-IT" dirty="0" smtClean="0"/>
              <a:t>Chiummo – GW detectors</a:t>
            </a: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612648" y="6356350"/>
            <a:ext cx="1981200" cy="365760"/>
          </a:xfrm>
          <a:prstGeom prst="rect">
            <a:avLst/>
          </a:prstGeom>
        </p:spPr>
        <p:txBody>
          <a:bodyPr/>
          <a:lstStyle/>
          <a:p>
            <a:fld id="{F29AB45E-45C9-4647-AE61-F32C23F9D12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57200" y="2133600"/>
            <a:ext cx="4038600" cy="40386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4"/>
          </p:nvPr>
        </p:nvSpPr>
        <p:spPr>
          <a:xfrm>
            <a:off x="4648200" y="2133600"/>
            <a:ext cx="4038600" cy="40386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6400800" y="6356350"/>
            <a:ext cx="2289048" cy="36576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Bologna, 10/03/16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2898648" y="6356350"/>
            <a:ext cx="3505200" cy="365760"/>
          </a:xfrm>
          <a:prstGeom prst="rect">
            <a:avLst/>
          </a:prstGeom>
        </p:spPr>
        <p:txBody>
          <a:bodyPr/>
          <a:lstStyle/>
          <a:p>
            <a:r>
              <a:rPr lang="it-IT" dirty="0" smtClean="0"/>
              <a:t>Chiummo – GW detectors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12648" y="6356350"/>
            <a:ext cx="1981200" cy="365760"/>
          </a:xfrm>
          <a:prstGeom prst="rect">
            <a:avLst/>
          </a:prstGeom>
        </p:spPr>
        <p:txBody>
          <a:bodyPr/>
          <a:lstStyle/>
          <a:p>
            <a:fld id="{F29AB45E-45C9-4647-AE61-F32C23F9D12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Isosceles Triangle 5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6400800" y="6356350"/>
            <a:ext cx="2289048" cy="36576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Bologna, 10/03/16</a:t>
            </a:r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2898648" y="6356350"/>
            <a:ext cx="3505200" cy="365760"/>
          </a:xfrm>
          <a:prstGeom prst="rect">
            <a:avLst/>
          </a:prstGeom>
        </p:spPr>
        <p:txBody>
          <a:bodyPr/>
          <a:lstStyle/>
          <a:p>
            <a:r>
              <a:rPr lang="it-IT" dirty="0" smtClean="0"/>
              <a:t>Chiummo – GW detectors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12648" y="6356350"/>
            <a:ext cx="1981200" cy="365760"/>
          </a:xfrm>
          <a:prstGeom prst="rect">
            <a:avLst/>
          </a:prstGeom>
        </p:spPr>
        <p:txBody>
          <a:bodyPr/>
          <a:lstStyle/>
          <a:p>
            <a:fld id="{F29AB45E-45C9-4647-AE61-F32C23F9D12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5" name="Straight Connector 4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Isosceles Triangle 5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24600" y="304800"/>
            <a:ext cx="2514600" cy="838200"/>
          </a:xfrm>
        </p:spPr>
        <p:txBody>
          <a:bodyPr anchor="b" anchorCtr="0">
            <a:noAutofit/>
          </a:bodyPr>
          <a:lstStyle>
            <a:lvl1pPr algn="l">
              <a:buNone/>
              <a:defRPr sz="2000" b="1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324600" y="1219200"/>
            <a:ext cx="2514600" cy="4843463"/>
          </a:xfrm>
        </p:spPr>
        <p:txBody>
          <a:bodyPr/>
          <a:lstStyle>
            <a:lvl1pPr marL="0" indent="0">
              <a:lnSpc>
                <a:spcPts val="2200"/>
              </a:lnSpc>
              <a:spcAft>
                <a:spcPts val="1000"/>
              </a:spcAft>
              <a:buNone/>
              <a:defRPr sz="1600">
                <a:solidFill>
                  <a:schemeClr val="tx2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400800" y="6356350"/>
            <a:ext cx="2289048" cy="36576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Bologna, 10/03/16</a:t>
            </a:r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898648" y="6356350"/>
            <a:ext cx="3505200" cy="365760"/>
          </a:xfrm>
          <a:prstGeom prst="rect">
            <a:avLst/>
          </a:prstGeom>
        </p:spPr>
        <p:txBody>
          <a:bodyPr/>
          <a:lstStyle/>
          <a:p>
            <a:r>
              <a:rPr lang="it-IT" dirty="0" smtClean="0"/>
              <a:t>Chiummo – GW detectors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12648" y="6356350"/>
            <a:ext cx="1981200" cy="365760"/>
          </a:xfrm>
          <a:prstGeom prst="rect">
            <a:avLst/>
          </a:prstGeom>
        </p:spPr>
        <p:txBody>
          <a:bodyPr/>
          <a:lstStyle/>
          <a:p>
            <a:fld id="{F29AB45E-45C9-4647-AE61-F32C23F9D12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Straight Connector 7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Straight Connector 9"/>
          <p:cNvSpPr>
            <a:spLocks noChangeShapeType="1"/>
          </p:cNvSpPr>
          <p:nvPr/>
        </p:nvSpPr>
        <p:spPr bwMode="auto">
          <a:xfrm rot="5400000">
            <a:off x="3160645" y="3324225"/>
            <a:ext cx="603504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Isosceles Triangle 8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Content Placeholder 11"/>
          <p:cNvSpPr>
            <a:spLocks noGrp="1"/>
          </p:cNvSpPr>
          <p:nvPr>
            <p:ph sz="quarter" idx="1"/>
          </p:nvPr>
        </p:nvSpPr>
        <p:spPr>
          <a:xfrm>
            <a:off x="304800" y="304800"/>
            <a:ext cx="5715000" cy="5715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00856"/>
            <a:ext cx="8229600" cy="674688"/>
          </a:xfrm>
          <a:ln>
            <a:solidFill>
              <a:schemeClr val="accent1"/>
            </a:solidFill>
          </a:ln>
        </p:spPr>
        <p:txBody>
          <a:bodyPr lIns="274320" anchor="ctr"/>
          <a:lstStyle>
            <a:lvl1pPr algn="r">
              <a:buNone/>
              <a:defRPr sz="2000" b="0">
                <a:solidFill>
                  <a:schemeClr val="tx1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57200" y="1905000"/>
            <a:ext cx="8229600" cy="4270248"/>
          </a:xfrm>
          <a:solidFill>
            <a:schemeClr val="tx1">
              <a:shade val="50000"/>
            </a:schemeClr>
          </a:solidFill>
          <a:ln>
            <a:noFill/>
          </a:ln>
          <a:effectLst/>
        </p:spPr>
        <p:txBody>
          <a:bodyPr/>
          <a:lstStyle>
            <a:lvl1pPr marL="0" indent="0">
              <a:spcBef>
                <a:spcPts val="600"/>
              </a:spcBef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219200"/>
            <a:ext cx="8229600" cy="533400"/>
          </a:xfrm>
        </p:spPr>
        <p:txBody>
          <a:bodyPr anchor="ctr" anchorCtr="0"/>
          <a:lstStyle>
            <a:lvl1pPr marL="0" indent="0" algn="l">
              <a:buFontTx/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400800" y="6356350"/>
            <a:ext cx="2289048" cy="36576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Bologna, 10/03/16</a:t>
            </a:r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898648" y="6356350"/>
            <a:ext cx="3505200" cy="365760"/>
          </a:xfrm>
          <a:prstGeom prst="rect">
            <a:avLst/>
          </a:prstGeom>
        </p:spPr>
        <p:txBody>
          <a:bodyPr/>
          <a:lstStyle/>
          <a:p>
            <a:r>
              <a:rPr lang="it-IT" dirty="0" smtClean="0"/>
              <a:t>Chiummo – GW detectors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12648" y="6356350"/>
            <a:ext cx="1981200" cy="365760"/>
          </a:xfrm>
          <a:prstGeom prst="rect">
            <a:avLst/>
          </a:prstGeom>
        </p:spPr>
        <p:txBody>
          <a:bodyPr/>
          <a:lstStyle/>
          <a:p>
            <a:fld id="{F29AB45E-45C9-4647-AE61-F32C23F9D12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Straight Connector 7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Isosceles Triangle 8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>
          <a:xfrm>
            <a:off x="457200" y="500856"/>
            <a:ext cx="182880" cy="685800"/>
          </a:xfrm>
          <a:prstGeom prst="rect">
            <a:avLst/>
          </a:prstGeom>
          <a:solidFill>
            <a:schemeClr val="accent1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400800" y="6356350"/>
            <a:ext cx="2289048" cy="36576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Bologna, 10/03/16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898648" y="6356350"/>
            <a:ext cx="3505200" cy="365760"/>
          </a:xfrm>
          <a:prstGeom prst="rect">
            <a:avLst/>
          </a:prstGeom>
        </p:spPr>
        <p:txBody>
          <a:bodyPr/>
          <a:lstStyle/>
          <a:p>
            <a:r>
              <a:rPr lang="it-IT" dirty="0" smtClean="0"/>
              <a:t>Chiummo – GW detectors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12648" y="6356350"/>
            <a:ext cx="1981200" cy="365760"/>
          </a:xfrm>
          <a:prstGeom prst="rect">
            <a:avLst/>
          </a:prstGeom>
        </p:spPr>
        <p:txBody>
          <a:bodyPr/>
          <a:lstStyle/>
          <a:p>
            <a:fld id="{F29AB45E-45C9-4647-AE61-F32C23F9D12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400800" y="6356350"/>
            <a:ext cx="2289048" cy="36576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Bologna, 10/03/16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898648" y="6356350"/>
            <a:ext cx="3505200" cy="365760"/>
          </a:xfrm>
          <a:prstGeom prst="rect">
            <a:avLst/>
          </a:prstGeom>
        </p:spPr>
        <p:txBody>
          <a:bodyPr/>
          <a:lstStyle/>
          <a:p>
            <a:r>
              <a:rPr lang="it-IT" dirty="0" smtClean="0"/>
              <a:t>Chiummo – GW detectors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12648" y="6356350"/>
            <a:ext cx="1981200" cy="365760"/>
          </a:xfrm>
          <a:prstGeom prst="rect">
            <a:avLst/>
          </a:prstGeom>
        </p:spPr>
        <p:txBody>
          <a:bodyPr/>
          <a:lstStyle/>
          <a:p>
            <a:fld id="{F29AB45E-45C9-4647-AE61-F32C23F9D12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8" name="Isosceles Triangle 7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 rot="5400000">
            <a:off x="3629607" y="3201952"/>
            <a:ext cx="585216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990600"/>
          </a:xfrm>
          <a:prstGeom prst="rect">
            <a:avLst/>
          </a:prstGeom>
        </p:spPr>
        <p:txBody>
          <a:bodyPr vert="horz" anchor="b" anchorCtr="0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457200" y="1219200"/>
            <a:ext cx="8229600" cy="4910328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28" name="Straight Connector 27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9" name="Straight Connector 28"/>
          <p:cNvSpPr>
            <a:spLocks noChangeShapeType="1"/>
          </p:cNvSpPr>
          <p:nvPr/>
        </p:nvSpPr>
        <p:spPr bwMode="auto">
          <a:xfrm>
            <a:off x="457200" y="1143000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Isosceles Triangle 9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6" name="Date Placeholder 27"/>
          <p:cNvSpPr>
            <a:spLocks noGrp="1"/>
          </p:cNvSpPr>
          <p:nvPr>
            <p:ph type="dt" sz="half" idx="2"/>
          </p:nvPr>
        </p:nvSpPr>
        <p:spPr>
          <a:xfrm>
            <a:off x="6876256" y="6355080"/>
            <a:ext cx="1943050" cy="365760"/>
          </a:xfrm>
          <a:prstGeom prst="rect">
            <a:avLst/>
          </a:prstGeom>
        </p:spPr>
        <p:txBody>
          <a:bodyPr/>
          <a:lstStyle>
            <a:lvl1pPr>
              <a:defRPr sz="1400"/>
            </a:lvl1pPr>
          </a:lstStyle>
          <a:p>
            <a:r>
              <a:rPr lang="en-US" smtClean="0"/>
              <a:t>Bologna, 10/03/16</a:t>
            </a:r>
            <a:endParaRPr lang="en-US" dirty="0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3"/>
          </p:nvPr>
        </p:nvSpPr>
        <p:spPr>
          <a:xfrm>
            <a:off x="2411760" y="6355080"/>
            <a:ext cx="4105624" cy="365760"/>
          </a:xfrm>
          <a:prstGeom prst="rect">
            <a:avLst/>
          </a:prstGeom>
        </p:spPr>
        <p:txBody>
          <a:bodyPr/>
          <a:lstStyle>
            <a:lvl1pPr algn="ctr">
              <a:defRPr/>
            </a:lvl1pPr>
          </a:lstStyle>
          <a:p>
            <a:r>
              <a:rPr lang="en-US" dirty="0" err="1" smtClean="0"/>
              <a:t>Chiummo</a:t>
            </a:r>
            <a:r>
              <a:rPr lang="en-US" dirty="0" smtClean="0"/>
              <a:t> – GW detectors</a:t>
            </a:r>
            <a:endParaRPr lang="en-US" dirty="0"/>
          </a:p>
        </p:txBody>
      </p:sp>
      <p:sp>
        <p:nvSpPr>
          <p:cNvPr id="18" name="Slide Number Placeholder 28"/>
          <p:cNvSpPr>
            <a:spLocks noGrp="1"/>
          </p:cNvSpPr>
          <p:nvPr>
            <p:ph type="sldNum" sz="quarter" idx="4"/>
          </p:nvPr>
        </p:nvSpPr>
        <p:spPr>
          <a:xfrm>
            <a:off x="688504" y="6355080"/>
            <a:ext cx="1336394" cy="365760"/>
          </a:xfrm>
          <a:prstGeom prst="rect">
            <a:avLst/>
          </a:prstGeom>
        </p:spPr>
        <p:txBody>
          <a:bodyPr/>
          <a:lstStyle/>
          <a:p>
            <a:fld id="{F29AB45E-45C9-4647-AE61-F32C23F9D122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hdr="0"/>
  <p:txStyles>
    <p:titleStyle>
      <a:lvl1pPr algn="l" rtl="0" eaLnBrk="1" latinLnBrk="0" hangingPunct="1">
        <a:spcBef>
          <a:spcPct val="0"/>
        </a:spcBef>
        <a:buNone/>
        <a:defRPr kumimoji="0" sz="32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6000"/>
        <a:buFont typeface="Wingdings 3"/>
        <a:buChar char="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74320" algn="l" rtl="0" eaLnBrk="1" latinLnBrk="0" hangingPunct="1">
        <a:spcBef>
          <a:spcPts val="500"/>
        </a:spcBef>
        <a:buClr>
          <a:schemeClr val="accent2"/>
        </a:buClr>
        <a:buSzPct val="76000"/>
        <a:buFont typeface="Wingdings 3"/>
        <a:buChar char=""/>
        <a:defRPr kumimoji="0" sz="2300" kern="1200">
          <a:solidFill>
            <a:schemeClr val="tx2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ts val="500"/>
        </a:spcBef>
        <a:buClr>
          <a:schemeClr val="bg1">
            <a:shade val="50000"/>
          </a:schemeClr>
        </a:buClr>
        <a:buSzPct val="76000"/>
        <a:buFont typeface="Wingdings 3"/>
        <a:buChar char="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ts val="400"/>
        </a:spcBef>
        <a:buClr>
          <a:schemeClr val="accent2">
            <a:shade val="75000"/>
          </a:schemeClr>
        </a:buClr>
        <a:buSzPct val="70000"/>
        <a:buFont typeface="Wingdings"/>
        <a:buChar char="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00"/>
        </a:spcBef>
        <a:buClr>
          <a:schemeClr val="accent2"/>
        </a:buClr>
        <a:buSzPct val="70000"/>
        <a:buFont typeface="Wingdings"/>
        <a:buChar char="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182880" algn="l" rtl="0" eaLnBrk="1" latinLnBrk="0" hangingPunct="1">
        <a:spcBef>
          <a:spcPts val="300"/>
        </a:spcBef>
        <a:buClr>
          <a:srgbClr val="9FB8CD">
            <a:shade val="75000"/>
          </a:srgbClr>
        </a:buClr>
        <a:buSzPct val="75000"/>
        <a:buFont typeface="Wingdings 3"/>
        <a:buChar char=""/>
        <a:defRPr kumimoji="0" lang="en-US" sz="1600" kern="1200" smtClean="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ts val="300"/>
        </a:spcBef>
        <a:buClr>
          <a:srgbClr val="727CA3">
            <a:shade val="75000"/>
          </a:srgbClr>
        </a:buClr>
        <a:buSzPct val="75000"/>
        <a:buFont typeface="Wingdings 3"/>
        <a:buChar char=""/>
        <a:defRPr kumimoji="0" lang="en-US" sz="1400" kern="1200" smtClean="0">
          <a:solidFill>
            <a:schemeClr val="tx1"/>
          </a:solidFill>
          <a:latin typeface="+mn-lt"/>
          <a:ea typeface="+mn-ea"/>
          <a:cs typeface="+mn-cs"/>
        </a:defRPr>
      </a:lvl7pPr>
      <a:lvl8pPr marL="2011680" indent="-182880" algn="l" rtl="0" eaLnBrk="1" latinLnBrk="0" hangingPunct="1">
        <a:spcBef>
          <a:spcPts val="300"/>
        </a:spcBef>
        <a:buClr>
          <a:prstClr val="white">
            <a:shade val="50000"/>
          </a:prstClr>
        </a:buClr>
        <a:buSzPct val="75000"/>
        <a:buFont typeface="Wingdings 3"/>
        <a:buChar char=""/>
        <a:defRPr kumimoji="0" lang="en-US" sz="1400" kern="1200" smtClean="0">
          <a:solidFill>
            <a:schemeClr val="tx1"/>
          </a:solidFill>
          <a:latin typeface="+mn-lt"/>
          <a:ea typeface="+mn-ea"/>
          <a:cs typeface="+mn-cs"/>
        </a:defRPr>
      </a:lvl8pPr>
      <a:lvl9pPr marL="2194560" indent="-182880" algn="l" rtl="0" eaLnBrk="1" latinLnBrk="0" hangingPunct="1">
        <a:spcBef>
          <a:spcPts val="300"/>
        </a:spcBef>
        <a:buClr>
          <a:srgbClr val="9FB8CD"/>
        </a:buClr>
        <a:buSzPct val="75000"/>
        <a:buFont typeface="Wingdings 3"/>
        <a:buChar char=""/>
        <a:defRPr kumimoji="0" lang="en-US" sz="1200" kern="1200" smtClean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://public.virgo-gw.eu/language/en/" TargetMode="External"/><Relationship Id="rId2" Type="http://schemas.openxmlformats.org/officeDocument/2006/relationships/hyperlink" Target="http://www.ligo.org/" TargetMode="External"/><Relationship Id="rId1" Type="http://schemas.openxmlformats.org/officeDocument/2006/relationships/slideLayout" Target="../slideLayouts/slideLayout2.xml"/><Relationship Id="rId5" Type="http://schemas.openxmlformats.org/officeDocument/2006/relationships/hyperlink" Target="http://gw-indigo.org/tiki-index.php?page=LIGO-India" TargetMode="External"/><Relationship Id="rId4" Type="http://schemas.openxmlformats.org/officeDocument/2006/relationships/hyperlink" Target="http://gwcenter.icrr.u-tokyo.ac.jp/en/" TargetMode="Externa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7" Type="http://schemas.openxmlformats.org/officeDocument/2006/relationships/hyperlink" Target="http://journals.aps.org/prl/abstract/10.1103/PhysRevLett.116.061102" TargetMode="External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emf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jpeg"/><Relationship Id="rId5" Type="http://schemas.openxmlformats.org/officeDocument/2006/relationships/image" Target="../media/image16.jpeg"/><Relationship Id="rId4" Type="http://schemas.openxmlformats.org/officeDocument/2006/relationships/image" Target="../media/image15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slideLayout" Target="../slideLayouts/slideLayout2.xml"/><Relationship Id="rId1" Type="http://schemas.openxmlformats.org/officeDocument/2006/relationships/video" Target="file:///D:\Work\EGO\outreach\slideFFra\GravWavePropagation.mp4" TargetMode="Externa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1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gif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gif"/><Relationship Id="rId2" Type="http://schemas.openxmlformats.org/officeDocument/2006/relationships/image" Target="../media/image27.gi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9.pn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control" Target="../activeX/activeX1.xml"/><Relationship Id="rId1" Type="http://schemas.openxmlformats.org/officeDocument/2006/relationships/vmlDrawing" Target="../drawings/vmlDrawing1.v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control" Target="../activeX/activeX2.xml"/><Relationship Id="rId1" Type="http://schemas.openxmlformats.org/officeDocument/2006/relationships/vmlDrawing" Target="../drawings/vmlDrawing2.v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7.jpe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control" Target="../activeX/activeX3.xml"/><Relationship Id="rId1" Type="http://schemas.openxmlformats.org/officeDocument/2006/relationships/vmlDrawing" Target="../drawings/vmlDrawing3.v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control" Target="../activeX/activeX4.xml"/><Relationship Id="rId1" Type="http://schemas.openxmlformats.org/officeDocument/2006/relationships/vmlDrawing" Target="../drawings/vmlDrawing4.v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wmf"/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5.jpe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7.jpe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eg"/><Relationship Id="rId2" Type="http://schemas.openxmlformats.org/officeDocument/2006/relationships/image" Target="../media/image48.jpe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image" Target="../media/image49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1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5.png"/><Relationship Id="rId5" Type="http://schemas.openxmlformats.org/officeDocument/2006/relationships/image" Target="../media/image54.png"/><Relationship Id="rId4" Type="http://schemas.openxmlformats.org/officeDocument/2006/relationships/image" Target="../media/image35.png"/></Relationships>
</file>

<file path=ppt/slides/_rels/slide34.xml.rels><?xml version="1.0" encoding="UTF-8" standalone="yes"?>
<Relationships xmlns="http://schemas.openxmlformats.org/package/2006/relationships"><Relationship Id="rId8" Type="http://schemas.openxmlformats.org/officeDocument/2006/relationships/image" Target="../media/image62.png"/><Relationship Id="rId3" Type="http://schemas.openxmlformats.org/officeDocument/2006/relationships/image" Target="../media/image57.png"/><Relationship Id="rId7" Type="http://schemas.openxmlformats.org/officeDocument/2006/relationships/image" Target="../media/image61.jpeg"/><Relationship Id="rId2" Type="http://schemas.openxmlformats.org/officeDocument/2006/relationships/image" Target="../media/image56.gi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0.png"/><Relationship Id="rId5" Type="http://schemas.openxmlformats.org/officeDocument/2006/relationships/image" Target="../media/image59.png"/><Relationship Id="rId4" Type="http://schemas.openxmlformats.org/officeDocument/2006/relationships/image" Target="../media/image58.png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3.jpe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4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png"/><Relationship Id="rId2" Type="http://schemas.openxmlformats.org/officeDocument/2006/relationships/image" Target="../media/image65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png"/><Relationship Id="rId2" Type="http://schemas.openxmlformats.org/officeDocument/2006/relationships/image" Target="../media/image67.jpeg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public.virgo-gw.eu/language/en/" TargetMode="External"/></Relationships>
</file>

<file path=ppt/slides/_rels/slide39.xml.rels><?xml version="1.0" encoding="UTF-8" standalone="yes"?>
<Relationships xmlns="http://schemas.openxmlformats.org/package/2006/relationships"><Relationship Id="rId8" Type="http://schemas.openxmlformats.org/officeDocument/2006/relationships/image" Target="../media/image73.png"/><Relationship Id="rId3" Type="http://schemas.openxmlformats.org/officeDocument/2006/relationships/image" Target="../media/image68.png"/><Relationship Id="rId7" Type="http://schemas.openxmlformats.org/officeDocument/2006/relationships/image" Target="../media/image72.png"/><Relationship Id="rId2" Type="http://schemas.openxmlformats.org/officeDocument/2006/relationships/image" Target="../media/image67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1.png"/><Relationship Id="rId5" Type="http://schemas.openxmlformats.org/officeDocument/2006/relationships/image" Target="../media/image70.png"/><Relationship Id="rId4" Type="http://schemas.openxmlformats.org/officeDocument/2006/relationships/image" Target="../media/image69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6.png"/><Relationship Id="rId5" Type="http://schemas.openxmlformats.org/officeDocument/2006/relationships/image" Target="../media/image75.png"/><Relationship Id="rId4" Type="http://schemas.openxmlformats.org/officeDocument/2006/relationships/image" Target="../media/image74.jpe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www.slac.stanford.edu/cgi-wrap/getdoc/ssi98-005.pdf" TargetMode="External"/><Relationship Id="rId5" Type="http://schemas.openxmlformats.org/officeDocument/2006/relationships/image" Target="../media/image79.png"/><Relationship Id="rId4" Type="http://schemas.openxmlformats.org/officeDocument/2006/relationships/image" Target="../media/image78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0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1.png"/></Relationships>
</file>

<file path=ppt/slides/_rels/slide43.xml.rels><?xml version="1.0" encoding="UTF-8" standalone="yes"?>
<Relationships xmlns="http://schemas.openxmlformats.org/package/2006/relationships"><Relationship Id="rId8" Type="http://schemas.openxmlformats.org/officeDocument/2006/relationships/hyperlink" Target="http://iopscience.iop.org/article/10.1088/0264-9381/32/7/074001/meta" TargetMode="External"/><Relationship Id="rId3" Type="http://schemas.openxmlformats.org/officeDocument/2006/relationships/hyperlink" Target="http://journals.aps.org/prl/abstract/10.1103/PhysRevLett.116.061102" TargetMode="External"/><Relationship Id="rId7" Type="http://schemas.openxmlformats.org/officeDocument/2006/relationships/hyperlink" Target="http://arxiv.org/pdf/1408.3978.pdf" TargetMode="Externa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www.slac.stanford.edu/cgi-wrap/getdoc/ssi98-005.pdf" TargetMode="External"/><Relationship Id="rId5" Type="http://schemas.openxmlformats.org/officeDocument/2006/relationships/hyperlink" Target="https://losc.ligo.org/events/GW150914/" TargetMode="External"/><Relationship Id="rId4" Type="http://schemas.openxmlformats.org/officeDocument/2006/relationships/hyperlink" Target="https://www.ligo.caltech.edu/page/detection-companion-papers" TargetMode="External"/><Relationship Id="rId9" Type="http://schemas.openxmlformats.org/officeDocument/2006/relationships/hyperlink" Target="http://relativity.livingreviews.org/Articles/lrr-2016-1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US" dirty="0" smtClean="0"/>
              <a:t>Gravitational-Wave Interferometric Detectors</a:t>
            </a:r>
            <a:endParaRPr lang="en-US" dirty="0"/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70000" lnSpcReduction="20000"/>
          </a:bodyPr>
          <a:lstStyle/>
          <a:p>
            <a:pPr marL="457200" indent="-457200"/>
            <a:r>
              <a:rPr lang="it-IT" dirty="0" smtClean="0"/>
              <a:t>Antonino Chiummo – EGO</a:t>
            </a:r>
          </a:p>
          <a:p>
            <a:pPr marL="457200" indent="-457200"/>
            <a:r>
              <a:rPr lang="it-IT" dirty="0" smtClean="0"/>
              <a:t>Bologna, March 10th, 2016 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2330297" y="6309320"/>
            <a:ext cx="401167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1600" dirty="0" smtClean="0"/>
              <a:t>Email: antonino.chiummo@ego-gw.it</a:t>
            </a:r>
            <a:endParaRPr lang="en-US" sz="16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Present frame of GW detecors: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57200" y="1795264"/>
            <a:ext cx="8363272" cy="3649960"/>
          </a:xfrm>
        </p:spPr>
        <p:txBody>
          <a:bodyPr>
            <a:normAutofit fontScale="70000" lnSpcReduction="20000"/>
          </a:bodyPr>
          <a:lstStyle/>
          <a:p>
            <a:r>
              <a:rPr lang="it-IT" dirty="0" smtClean="0"/>
              <a:t>LIGO: two 4km-arm interferometers, online after a 5-years long stop for upgrading to 2nd generation (</a:t>
            </a:r>
            <a:r>
              <a:rPr lang="it-IT" dirty="0" smtClean="0">
                <a:hlinkClick r:id="rId2"/>
              </a:rPr>
              <a:t>http://www.ligo.org/</a:t>
            </a:r>
            <a:r>
              <a:rPr lang="it-IT" dirty="0" smtClean="0"/>
              <a:t>)</a:t>
            </a:r>
          </a:p>
          <a:p>
            <a:endParaRPr lang="it-IT" dirty="0" smtClean="0"/>
          </a:p>
          <a:p>
            <a:r>
              <a:rPr lang="it-IT" dirty="0" smtClean="0"/>
              <a:t>EGO-Virgo: one 3km-arm interferometer, stop operations in late 2011, planned to be back online during 2016 after upgrading to 2nd generation (</a:t>
            </a:r>
            <a:r>
              <a:rPr lang="it-IT" dirty="0" smtClean="0">
                <a:hlinkClick r:id="rId3"/>
              </a:rPr>
              <a:t>http://public.virgo-gw.eu/language/en/</a:t>
            </a:r>
            <a:r>
              <a:rPr lang="it-IT" dirty="0" smtClean="0"/>
              <a:t>)</a:t>
            </a:r>
          </a:p>
          <a:p>
            <a:endParaRPr lang="it-IT" dirty="0" smtClean="0"/>
          </a:p>
          <a:p>
            <a:r>
              <a:rPr lang="it-IT" dirty="0" smtClean="0"/>
              <a:t>KAGRA: one 3km-arm interferometer, in construction (</a:t>
            </a:r>
            <a:r>
              <a:rPr lang="it-IT" dirty="0" smtClean="0">
                <a:hlinkClick r:id="rId4"/>
              </a:rPr>
              <a:t>http://gwcenter.icrr.u-tokyo.ac.jp/en/</a:t>
            </a:r>
            <a:r>
              <a:rPr lang="it-IT" dirty="0" smtClean="0"/>
              <a:t>)</a:t>
            </a:r>
          </a:p>
          <a:p>
            <a:endParaRPr lang="it-IT" dirty="0" smtClean="0"/>
          </a:p>
          <a:p>
            <a:r>
              <a:rPr lang="it-IT" dirty="0" smtClean="0"/>
              <a:t>Indigo: one 4km-arm interferometer, approved, will use LIGO hardware (</a:t>
            </a:r>
            <a:r>
              <a:rPr lang="it-IT" dirty="0" smtClean="0">
                <a:hlinkClick r:id="rId5"/>
              </a:rPr>
              <a:t>http://gw-indigo.org/tiki-index.php?page=LIGO-India</a:t>
            </a:r>
            <a:r>
              <a:rPr lang="it-IT" dirty="0" smtClean="0"/>
              <a:t>)</a:t>
            </a:r>
          </a:p>
          <a:p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Bologna, 10/03/16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smtClean="0"/>
              <a:t>Chiummo – GW detectors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9AB45E-45C9-4647-AE61-F32C23F9D122}" type="slidenum">
              <a:rPr lang="en-US" smtClean="0"/>
              <a:pPr/>
              <a:t>2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Warning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57200" y="1795264"/>
            <a:ext cx="8147248" cy="3649960"/>
          </a:xfrm>
        </p:spPr>
        <p:txBody>
          <a:bodyPr>
            <a:normAutofit fontScale="92500" lnSpcReduction="10000"/>
          </a:bodyPr>
          <a:lstStyle/>
          <a:p>
            <a:r>
              <a:rPr lang="it-IT" dirty="0" smtClean="0"/>
              <a:t>This will be a “Virgo-centric” talk, but only because Virgo is the machine I know better</a:t>
            </a:r>
          </a:p>
          <a:p>
            <a:endParaRPr lang="it-IT" dirty="0" smtClean="0"/>
          </a:p>
          <a:p>
            <a:r>
              <a:rPr lang="it-IT" dirty="0" smtClean="0"/>
              <a:t>Virgo and LIGO technologies are very similar in principle, they only differ somewhat in implementations</a:t>
            </a:r>
          </a:p>
          <a:p>
            <a:endParaRPr lang="it-IT" dirty="0" smtClean="0"/>
          </a:p>
          <a:p>
            <a:r>
              <a:rPr lang="it-IT" dirty="0" smtClean="0"/>
              <a:t>Virgo and LIGO collaborations share data and information since 2004</a:t>
            </a:r>
          </a:p>
          <a:p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Bologna, 10/03/16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smtClean="0"/>
              <a:t>Chiummo – GW detectors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9AB45E-45C9-4647-AE61-F32C23F9D122}" type="slidenum">
              <a:rPr lang="en-US" smtClean="0"/>
              <a:pPr/>
              <a:t>3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Outline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57200" y="1795264"/>
            <a:ext cx="6707088" cy="3649960"/>
          </a:xfrm>
        </p:spPr>
        <p:txBody>
          <a:bodyPr>
            <a:normAutofit fontScale="92500" lnSpcReduction="20000"/>
          </a:bodyPr>
          <a:lstStyle/>
          <a:p>
            <a:r>
              <a:rPr lang="it-IT" dirty="0" smtClean="0"/>
              <a:t>14 Sep 2015: a new Era in Astronomy!</a:t>
            </a:r>
          </a:p>
          <a:p>
            <a:endParaRPr lang="it-IT" dirty="0" smtClean="0"/>
          </a:p>
          <a:p>
            <a:r>
              <a:rPr lang="it-IT" dirty="0" smtClean="0"/>
              <a:t>The challenge</a:t>
            </a:r>
          </a:p>
          <a:p>
            <a:endParaRPr lang="it-IT" dirty="0" smtClean="0"/>
          </a:p>
          <a:p>
            <a:r>
              <a:rPr lang="it-IT" dirty="0" smtClean="0"/>
              <a:t>A century-old ruler: Michelson interferometer</a:t>
            </a:r>
          </a:p>
          <a:p>
            <a:endParaRPr lang="it-IT" dirty="0" smtClean="0"/>
          </a:p>
          <a:p>
            <a:r>
              <a:rPr lang="it-IT" dirty="0" smtClean="0"/>
              <a:t>Meet the villain: Noise!</a:t>
            </a:r>
          </a:p>
          <a:p>
            <a:endParaRPr lang="it-IT" dirty="0" smtClean="0"/>
          </a:p>
          <a:p>
            <a:r>
              <a:rPr lang="it-IT" dirty="0" smtClean="0"/>
              <a:t>[Spoiler] We did it!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Bologna, 10/03/16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smtClean="0"/>
              <a:t>Chiummo – GW detectors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9AB45E-45C9-4647-AE61-F32C23F9D122}" type="slidenum">
              <a:rPr lang="en-US" smtClean="0"/>
              <a:pPr/>
              <a:t>4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2"/>
          <p:cNvPicPr>
            <a:picLocks noChangeAspect="1" noChangeArrowheads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5868144" y="3573016"/>
            <a:ext cx="2236999" cy="174179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8436" name="Picture 4"/>
          <p:cNvPicPr>
            <a:picLocks noChangeAspect="1" noChangeArrowheads="1"/>
          </p:cNvPicPr>
          <p:nvPr/>
        </p:nvPicPr>
        <p:blipFill>
          <a:blip r:embed="rId3" cstate="screen"/>
          <a:srcRect/>
          <a:stretch>
            <a:fillRect/>
          </a:stretch>
        </p:blipFill>
        <p:spPr bwMode="auto">
          <a:xfrm>
            <a:off x="1475656" y="4365104"/>
            <a:ext cx="1961450" cy="187378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8435" name="Picture 3"/>
          <p:cNvPicPr>
            <a:picLocks noChangeAspect="1" noChangeArrowheads="1"/>
          </p:cNvPicPr>
          <p:nvPr/>
        </p:nvPicPr>
        <p:blipFill>
          <a:blip r:embed="rId4" cstate="screen"/>
          <a:srcRect/>
          <a:stretch>
            <a:fillRect/>
          </a:stretch>
        </p:blipFill>
        <p:spPr bwMode="auto">
          <a:xfrm>
            <a:off x="251520" y="3140968"/>
            <a:ext cx="5334826" cy="151216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New Era in Astronomy!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Bologna, 10/03/16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smtClean="0"/>
              <a:t>Chiummo – GW detectors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9AB45E-45C9-4647-AE61-F32C23F9D122}" type="slidenum">
              <a:rPr lang="en-US" smtClean="0"/>
              <a:pPr/>
              <a:t>5</a:t>
            </a:fld>
            <a:endParaRPr lang="en-US" dirty="0"/>
          </a:p>
        </p:txBody>
      </p:sp>
      <p:pic>
        <p:nvPicPr>
          <p:cNvPr id="18437" name="Picture 5"/>
          <p:cNvPicPr>
            <a:picLocks noChangeAspect="1" noChangeArrowheads="1"/>
          </p:cNvPicPr>
          <p:nvPr/>
        </p:nvPicPr>
        <p:blipFill>
          <a:blip r:embed="rId5" cstate="screen"/>
          <a:srcRect/>
          <a:stretch>
            <a:fillRect/>
          </a:stretch>
        </p:blipFill>
        <p:spPr bwMode="auto">
          <a:xfrm>
            <a:off x="3617994" y="4869160"/>
            <a:ext cx="1908012" cy="129614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2" name="Picture 11" descr="cv116006.pdf"/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6732240" y="1216433"/>
            <a:ext cx="1776681" cy="221256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3" name="Rectangle 12"/>
          <p:cNvSpPr/>
          <p:nvPr/>
        </p:nvSpPr>
        <p:spPr>
          <a:xfrm>
            <a:off x="395536" y="1340768"/>
            <a:ext cx="6264696" cy="369332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en-US" dirty="0" smtClean="0"/>
              <a:t>14 Sep 2015: First detection of Gravitational Waves!</a:t>
            </a:r>
          </a:p>
        </p:txBody>
      </p:sp>
      <p:sp>
        <p:nvSpPr>
          <p:cNvPr id="14" name="Rectangle 13"/>
          <p:cNvSpPr/>
          <p:nvPr/>
        </p:nvSpPr>
        <p:spPr>
          <a:xfrm>
            <a:off x="2807804" y="2708920"/>
            <a:ext cx="3528392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sz="1400" dirty="0" err="1">
                <a:hlinkClick r:id="rId7"/>
              </a:rPr>
              <a:t>Phys</a:t>
            </a:r>
            <a:r>
              <a:rPr lang="it-IT" sz="1400" dirty="0">
                <a:hlinkClick r:id="rId7"/>
              </a:rPr>
              <a:t>. Rev. </a:t>
            </a:r>
            <a:r>
              <a:rPr lang="it-IT" sz="1400" dirty="0" err="1">
                <a:hlinkClick r:id="rId7"/>
              </a:rPr>
              <a:t>Lett</a:t>
            </a:r>
            <a:r>
              <a:rPr lang="it-IT" sz="1400" dirty="0">
                <a:hlinkClick r:id="rId7"/>
              </a:rPr>
              <a:t>. 116, 061102 (2016)</a:t>
            </a:r>
            <a:endParaRPr lang="it-IT" sz="1400" dirty="0"/>
          </a:p>
        </p:txBody>
      </p:sp>
      <p:sp>
        <p:nvSpPr>
          <p:cNvPr id="15" name="TextBox 14"/>
          <p:cNvSpPr txBox="1"/>
          <p:nvPr/>
        </p:nvSpPr>
        <p:spPr>
          <a:xfrm>
            <a:off x="467544" y="1916832"/>
            <a:ext cx="288032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/>
              <a:t>229,000 paper downloads from APS in the first 24 hours, servers down!</a:t>
            </a:r>
            <a:endParaRPr lang="en-US" sz="1600" dirty="0"/>
          </a:p>
        </p:txBody>
      </p:sp>
      <p:sp>
        <p:nvSpPr>
          <p:cNvPr id="16" name="TextBox 15"/>
          <p:cNvSpPr txBox="1"/>
          <p:nvPr/>
        </p:nvSpPr>
        <p:spPr>
          <a:xfrm>
            <a:off x="5724128" y="5589240"/>
            <a:ext cx="3240360" cy="584775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it-IT" sz="1600" dirty="0" smtClean="0"/>
              <a:t>Signal detected by aLIGO interferometers</a:t>
            </a:r>
            <a:endParaRPr lang="en-US" sz="16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New Era in Astronomy!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Bologna, 10/03/16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smtClean="0"/>
              <a:t>Chiummo – GW detectors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9AB45E-45C9-4647-AE61-F32C23F9D122}" type="slidenum">
              <a:rPr lang="en-US" smtClean="0"/>
              <a:pPr/>
              <a:t>6</a:t>
            </a:fld>
            <a:endParaRPr lang="en-US" dirty="0"/>
          </a:p>
        </p:txBody>
      </p:sp>
      <p:sp>
        <p:nvSpPr>
          <p:cNvPr id="16" name="TextBox 15"/>
          <p:cNvSpPr txBox="1"/>
          <p:nvPr/>
        </p:nvSpPr>
        <p:spPr>
          <a:xfrm>
            <a:off x="1340838" y="4077072"/>
            <a:ext cx="6052875" cy="461665"/>
          </a:xfrm>
          <a:prstGeom prst="rect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pPr algn="ctr"/>
            <a:r>
              <a:rPr lang="it-IT" sz="2400" dirty="0" smtClean="0"/>
              <a:t>Let’s go back in time 100 years ago...</a:t>
            </a:r>
            <a:endParaRPr lang="en-US" sz="2400" dirty="0"/>
          </a:p>
        </p:txBody>
      </p:sp>
      <p:sp>
        <p:nvSpPr>
          <p:cNvPr id="17" name="TextBox 16"/>
          <p:cNvSpPr txBox="1"/>
          <p:nvPr/>
        </p:nvSpPr>
        <p:spPr>
          <a:xfrm>
            <a:off x="2051720" y="3198167"/>
            <a:ext cx="4201791" cy="461665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it-IT" sz="24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Much ado, about what?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Gravitational Waves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Bologna, 10/03/16</a:t>
            </a:r>
            <a:endParaRPr lang="en-US" dirty="0"/>
          </a:p>
        </p:txBody>
      </p:sp>
      <p:pic>
        <p:nvPicPr>
          <p:cNvPr id="7" name="Content Placeholder 6" descr="Einstein_GW.jpg"/>
          <p:cNvPicPr>
            <a:picLocks noGrp="1" noChangeAspect="1"/>
          </p:cNvPicPr>
          <p:nvPr>
            <p:ph sz="quarter" idx="1"/>
          </p:nvPr>
        </p:nvPicPr>
        <p:blipFill>
          <a:blip r:embed="rId2" cstate="screen"/>
          <a:srcRect/>
          <a:stretch>
            <a:fillRect/>
          </a:stretch>
        </p:blipFill>
        <p:spPr>
          <a:xfrm>
            <a:off x="467544" y="1196752"/>
            <a:ext cx="3384376" cy="191207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8" name="Rectangle 7"/>
          <p:cNvSpPr/>
          <p:nvPr/>
        </p:nvSpPr>
        <p:spPr>
          <a:xfrm>
            <a:off x="4536504" y="1268760"/>
            <a:ext cx="4067944" cy="584775"/>
          </a:xfrm>
          <a:prstGeom prst="rect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it-IT" sz="1600" b="1" dirty="0" smtClean="0"/>
              <a:t>... when Einstein firstly predicted the gravitational waves</a:t>
            </a:r>
            <a:endParaRPr lang="en-US" sz="1600" b="1" dirty="0"/>
          </a:p>
        </p:txBody>
      </p:sp>
      <p:pic>
        <p:nvPicPr>
          <p:cNvPr id="10" name="Picture 9" descr="lisa_2blkholes-lrg.en.jpg"/>
          <p:cNvPicPr>
            <a:picLocks noChangeAspect="1"/>
          </p:cNvPicPr>
          <p:nvPr/>
        </p:nvPicPr>
        <p:blipFill>
          <a:blip r:embed="rId3" cstate="screen"/>
          <a:stretch>
            <a:fillRect/>
          </a:stretch>
        </p:blipFill>
        <p:spPr>
          <a:xfrm>
            <a:off x="4499992" y="2132856"/>
            <a:ext cx="4176464" cy="4176464"/>
          </a:xfrm>
          <a:prstGeom prst="rect">
            <a:avLst/>
          </a:prstGeom>
        </p:spPr>
      </p:pic>
      <p:pic>
        <p:nvPicPr>
          <p:cNvPr id="11" name="Picture 10" descr="Albert_Einstein_portrait.jpg"/>
          <p:cNvPicPr>
            <a:picLocks noChangeAspect="1"/>
          </p:cNvPicPr>
          <p:nvPr/>
        </p:nvPicPr>
        <p:blipFill>
          <a:blip r:embed="rId4" cstate="screen">
            <a:duotone>
              <a:prstClr val="black"/>
              <a:schemeClr val="accent2">
                <a:tint val="45000"/>
                <a:satMod val="400000"/>
              </a:schemeClr>
            </a:duotone>
            <a:lum bright="-2000"/>
          </a:blip>
          <a:stretch>
            <a:fillRect/>
          </a:stretch>
        </p:blipFill>
        <p:spPr>
          <a:xfrm>
            <a:off x="7308304" y="2276872"/>
            <a:ext cx="1359408" cy="18288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9" name="TextBox 8"/>
          <p:cNvSpPr txBox="1"/>
          <p:nvPr/>
        </p:nvSpPr>
        <p:spPr>
          <a:xfrm>
            <a:off x="4572000" y="4708301"/>
            <a:ext cx="4032448" cy="1384995"/>
          </a:xfrm>
          <a:prstGeom prst="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>
              <a:buFont typeface="Wingdings" pitchFamily="2" charset="2"/>
              <a:buChar char="q"/>
            </a:pPr>
            <a:r>
              <a:rPr lang="it-IT" sz="1400" dirty="0" smtClean="0"/>
              <a:t> </a:t>
            </a:r>
            <a:r>
              <a:rPr lang="it-IT" sz="1400" b="1" dirty="0" smtClean="0"/>
              <a:t>What are GWs?</a:t>
            </a:r>
          </a:p>
          <a:p>
            <a:pPr>
              <a:buFont typeface="Wingdings" pitchFamily="2" charset="2"/>
              <a:buChar char="§"/>
            </a:pPr>
            <a:r>
              <a:rPr lang="it-IT" sz="1400" dirty="0" smtClean="0"/>
              <a:t> a consequence of General Relativity</a:t>
            </a:r>
          </a:p>
          <a:p>
            <a:pPr>
              <a:buFont typeface="Wingdings" pitchFamily="2" charset="2"/>
              <a:buChar char="§"/>
            </a:pPr>
            <a:r>
              <a:rPr lang="it-IT" sz="1400" dirty="0" smtClean="0"/>
              <a:t> ripples in space-time due to cosmic cataclisms</a:t>
            </a:r>
          </a:p>
          <a:p>
            <a:pPr>
              <a:buFont typeface="Wingdings" pitchFamily="2" charset="2"/>
              <a:buChar char="§"/>
            </a:pPr>
            <a:r>
              <a:rPr lang="it-IT" sz="1400" dirty="0" smtClean="0"/>
              <a:t> </a:t>
            </a:r>
            <a:r>
              <a:rPr lang="en-US" sz="1400" dirty="0" err="1" smtClean="0"/>
              <a:t>quadrupolar</a:t>
            </a:r>
            <a:r>
              <a:rPr lang="en-US" sz="1400" dirty="0" smtClean="0"/>
              <a:t> distortions of distances between freely falling masses</a:t>
            </a:r>
            <a:endParaRPr lang="en-US" sz="1400" dirty="0"/>
          </a:p>
        </p:txBody>
      </p:sp>
      <p:grpSp>
        <p:nvGrpSpPr>
          <p:cNvPr id="3" name="Group 106"/>
          <p:cNvGrpSpPr>
            <a:grpSpLocks noChangeAspect="1"/>
          </p:cNvGrpSpPr>
          <p:nvPr/>
        </p:nvGrpSpPr>
        <p:grpSpPr bwMode="auto">
          <a:xfrm>
            <a:off x="683568" y="3140968"/>
            <a:ext cx="2810432" cy="1440160"/>
            <a:chOff x="0" y="429"/>
            <a:chExt cx="5618" cy="2879"/>
          </a:xfrm>
        </p:grpSpPr>
        <p:sp>
          <p:nvSpPr>
            <p:cNvPr id="15" name="Line 107"/>
            <p:cNvSpPr>
              <a:spLocks noChangeAspect="1" noChangeShapeType="1"/>
            </p:cNvSpPr>
            <p:nvPr/>
          </p:nvSpPr>
          <p:spPr bwMode="auto">
            <a:xfrm flipV="1">
              <a:off x="0" y="864"/>
              <a:ext cx="5594" cy="207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" name="Oval 108"/>
            <p:cNvSpPr>
              <a:spLocks noChangeAspect="1" noChangeArrowheads="1"/>
            </p:cNvSpPr>
            <p:nvPr/>
          </p:nvSpPr>
          <p:spPr bwMode="auto">
            <a:xfrm rot="2700000">
              <a:off x="388" y="2295"/>
              <a:ext cx="720" cy="720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Line 109"/>
            <p:cNvSpPr>
              <a:spLocks noChangeAspect="1" noChangeShapeType="1"/>
            </p:cNvSpPr>
            <p:nvPr/>
          </p:nvSpPr>
          <p:spPr bwMode="auto">
            <a:xfrm flipV="1">
              <a:off x="391" y="2686"/>
              <a:ext cx="300" cy="109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Oval 110"/>
            <p:cNvSpPr>
              <a:spLocks noChangeAspect="1" noChangeArrowheads="1"/>
            </p:cNvSpPr>
            <p:nvPr/>
          </p:nvSpPr>
          <p:spPr bwMode="auto">
            <a:xfrm rot="2700000">
              <a:off x="79" y="2371"/>
              <a:ext cx="1328" cy="546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prstDash val="dash"/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Oval 111"/>
            <p:cNvSpPr>
              <a:spLocks noChangeAspect="1" noChangeArrowheads="1"/>
            </p:cNvSpPr>
            <p:nvPr/>
          </p:nvSpPr>
          <p:spPr bwMode="auto">
            <a:xfrm rot="-2700000">
              <a:off x="82" y="2373"/>
              <a:ext cx="1328" cy="546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prstDash val="dash"/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grpSp>
          <p:nvGrpSpPr>
            <p:cNvPr id="5" name="Group 112"/>
            <p:cNvGrpSpPr>
              <a:grpSpLocks noChangeAspect="1"/>
            </p:cNvGrpSpPr>
            <p:nvPr/>
          </p:nvGrpSpPr>
          <p:grpSpPr bwMode="auto">
            <a:xfrm rot="2700000">
              <a:off x="1105" y="1941"/>
              <a:ext cx="1328" cy="720"/>
              <a:chOff x="1460" y="1505"/>
              <a:chExt cx="1328" cy="720"/>
            </a:xfrm>
          </p:grpSpPr>
          <p:sp>
            <p:nvSpPr>
              <p:cNvPr id="36" name="Oval 113"/>
              <p:cNvSpPr>
                <a:spLocks noChangeAspect="1" noChangeArrowheads="1"/>
              </p:cNvSpPr>
              <p:nvPr/>
            </p:nvSpPr>
            <p:spPr bwMode="auto">
              <a:xfrm>
                <a:off x="1460" y="1586"/>
                <a:ext cx="1328" cy="546"/>
              </a:xfrm>
              <a:prstGeom prst="ellipse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7" name="Oval 114"/>
              <p:cNvSpPr>
                <a:spLocks noChangeAspect="1" noChangeArrowheads="1"/>
              </p:cNvSpPr>
              <p:nvPr/>
            </p:nvSpPr>
            <p:spPr bwMode="auto">
              <a:xfrm>
                <a:off x="1769" y="1505"/>
                <a:ext cx="720" cy="720"/>
              </a:xfrm>
              <a:prstGeom prst="ellipse">
                <a:avLst/>
              </a:prstGeom>
              <a:noFill/>
              <a:ln w="9525">
                <a:solidFill>
                  <a:schemeClr val="tx1"/>
                </a:solidFill>
                <a:prstDash val="dash"/>
                <a:round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  <p:sp>
          <p:nvSpPr>
            <p:cNvPr id="21" name="Line 115"/>
            <p:cNvSpPr>
              <a:spLocks noChangeAspect="1" noChangeShapeType="1"/>
            </p:cNvSpPr>
            <p:nvPr/>
          </p:nvSpPr>
          <p:spPr bwMode="auto">
            <a:xfrm flipV="1">
              <a:off x="1283" y="2305"/>
              <a:ext cx="425" cy="159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" name="Oval 116"/>
            <p:cNvSpPr>
              <a:spLocks noChangeAspect="1" noChangeArrowheads="1"/>
            </p:cNvSpPr>
            <p:nvPr/>
          </p:nvSpPr>
          <p:spPr bwMode="auto">
            <a:xfrm rot="-2700000">
              <a:off x="1112" y="2030"/>
              <a:ext cx="1328" cy="546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prstDash val="dash"/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" name="Oval 117"/>
            <p:cNvSpPr>
              <a:spLocks noChangeAspect="1" noChangeArrowheads="1"/>
            </p:cNvSpPr>
            <p:nvPr/>
          </p:nvSpPr>
          <p:spPr bwMode="auto">
            <a:xfrm rot="2700000">
              <a:off x="2452" y="1536"/>
              <a:ext cx="720" cy="720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" name="Line 118"/>
            <p:cNvSpPr>
              <a:spLocks noChangeAspect="1" noChangeShapeType="1"/>
            </p:cNvSpPr>
            <p:nvPr/>
          </p:nvSpPr>
          <p:spPr bwMode="auto">
            <a:xfrm flipV="1">
              <a:off x="2389" y="1890"/>
              <a:ext cx="425" cy="159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5" name="Oval 119"/>
            <p:cNvSpPr>
              <a:spLocks noChangeAspect="1" noChangeArrowheads="1"/>
            </p:cNvSpPr>
            <p:nvPr/>
          </p:nvSpPr>
          <p:spPr bwMode="auto">
            <a:xfrm rot="-2700000">
              <a:off x="2154" y="1640"/>
              <a:ext cx="1328" cy="546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prstDash val="dash"/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Oval 120"/>
            <p:cNvSpPr>
              <a:spLocks noChangeAspect="1" noChangeArrowheads="1"/>
            </p:cNvSpPr>
            <p:nvPr/>
          </p:nvSpPr>
          <p:spPr bwMode="auto">
            <a:xfrm rot="2700000">
              <a:off x="2155" y="1602"/>
              <a:ext cx="1328" cy="546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prstDash val="dash"/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grpSp>
          <p:nvGrpSpPr>
            <p:cNvPr id="6" name="Group 121"/>
            <p:cNvGrpSpPr>
              <a:grpSpLocks noChangeAspect="1"/>
            </p:cNvGrpSpPr>
            <p:nvPr/>
          </p:nvGrpSpPr>
          <p:grpSpPr bwMode="auto">
            <a:xfrm rot="-2700000">
              <a:off x="3167" y="1139"/>
              <a:ext cx="1328" cy="720"/>
              <a:chOff x="1460" y="1505"/>
              <a:chExt cx="1328" cy="720"/>
            </a:xfrm>
          </p:grpSpPr>
          <p:sp>
            <p:nvSpPr>
              <p:cNvPr id="34" name="Oval 122"/>
              <p:cNvSpPr>
                <a:spLocks noChangeAspect="1" noChangeArrowheads="1"/>
              </p:cNvSpPr>
              <p:nvPr/>
            </p:nvSpPr>
            <p:spPr bwMode="auto">
              <a:xfrm>
                <a:off x="1460" y="1586"/>
                <a:ext cx="1328" cy="546"/>
              </a:xfrm>
              <a:prstGeom prst="ellipse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5" name="Oval 123"/>
              <p:cNvSpPr>
                <a:spLocks noChangeAspect="1" noChangeArrowheads="1"/>
              </p:cNvSpPr>
              <p:nvPr/>
            </p:nvSpPr>
            <p:spPr bwMode="auto">
              <a:xfrm>
                <a:off x="1769" y="1505"/>
                <a:ext cx="720" cy="720"/>
              </a:xfrm>
              <a:prstGeom prst="ellipse">
                <a:avLst/>
              </a:prstGeom>
              <a:noFill/>
              <a:ln w="9525">
                <a:solidFill>
                  <a:schemeClr val="tx1"/>
                </a:solidFill>
                <a:prstDash val="dash"/>
                <a:round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  <p:sp>
          <p:nvSpPr>
            <p:cNvPr id="28" name="Line 124"/>
            <p:cNvSpPr>
              <a:spLocks noChangeAspect="1" noChangeShapeType="1"/>
            </p:cNvSpPr>
            <p:nvPr/>
          </p:nvSpPr>
          <p:spPr bwMode="auto">
            <a:xfrm flipV="1">
              <a:off x="3353" y="1538"/>
              <a:ext cx="425" cy="159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9" name="Oval 125"/>
            <p:cNvSpPr>
              <a:spLocks noChangeAspect="1" noChangeArrowheads="1"/>
            </p:cNvSpPr>
            <p:nvPr/>
          </p:nvSpPr>
          <p:spPr bwMode="auto">
            <a:xfrm rot="2700000">
              <a:off x="3178" y="1231"/>
              <a:ext cx="1328" cy="546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prstDash val="dash"/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" name="Oval 126"/>
            <p:cNvSpPr>
              <a:spLocks noChangeAspect="1" noChangeArrowheads="1"/>
            </p:cNvSpPr>
            <p:nvPr/>
          </p:nvSpPr>
          <p:spPr bwMode="auto">
            <a:xfrm rot="2700000">
              <a:off x="4588" y="754"/>
              <a:ext cx="720" cy="720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" name="Line 127"/>
            <p:cNvSpPr>
              <a:spLocks noChangeAspect="1" noChangeShapeType="1"/>
            </p:cNvSpPr>
            <p:nvPr/>
          </p:nvSpPr>
          <p:spPr bwMode="auto">
            <a:xfrm flipV="1">
              <a:off x="4525" y="1102"/>
              <a:ext cx="425" cy="159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2" name="Oval 128"/>
            <p:cNvSpPr>
              <a:spLocks noChangeAspect="1" noChangeArrowheads="1"/>
            </p:cNvSpPr>
            <p:nvPr/>
          </p:nvSpPr>
          <p:spPr bwMode="auto">
            <a:xfrm rot="-2700000">
              <a:off x="4290" y="858"/>
              <a:ext cx="1328" cy="546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prstDash val="dash"/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3" name="Oval 129"/>
            <p:cNvSpPr>
              <a:spLocks noChangeAspect="1" noChangeArrowheads="1"/>
            </p:cNvSpPr>
            <p:nvPr/>
          </p:nvSpPr>
          <p:spPr bwMode="auto">
            <a:xfrm rot="2700000">
              <a:off x="4291" y="820"/>
              <a:ext cx="1328" cy="546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prstDash val="dash"/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40" name="TextBox 39"/>
          <p:cNvSpPr txBox="1"/>
          <p:nvPr/>
        </p:nvSpPr>
        <p:spPr>
          <a:xfrm>
            <a:off x="251521" y="4581128"/>
            <a:ext cx="4176464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 smtClean="0"/>
              <a:t>Tiny interaction with matter:</a:t>
            </a:r>
          </a:p>
          <a:p>
            <a:pPr>
              <a:buFont typeface="Wingdings" pitchFamily="2" charset="2"/>
              <a:buChar char="§"/>
            </a:pPr>
            <a:r>
              <a:rPr lang="it-IT" dirty="0" smtClean="0"/>
              <a:t> Extremely difficult to detect</a:t>
            </a:r>
          </a:p>
          <a:p>
            <a:pPr>
              <a:buFont typeface="Wingdings" pitchFamily="2" charset="2"/>
              <a:buChar char="§"/>
            </a:pPr>
            <a:r>
              <a:rPr lang="it-IT" dirty="0" smtClean="0"/>
              <a:t> Ideal messengers from remote space-time regions</a:t>
            </a:r>
          </a:p>
          <a:p>
            <a:pPr>
              <a:buFont typeface="Wingdings" pitchFamily="2" charset="2"/>
              <a:buChar char="§"/>
            </a:pPr>
            <a:r>
              <a:rPr lang="it-IT" dirty="0" smtClean="0"/>
              <a:t> </a:t>
            </a:r>
            <a:r>
              <a:rPr lang="it-IT" i="1" dirty="0" smtClean="0"/>
              <a:t>Can bring a whole new view of the Universe</a:t>
            </a:r>
            <a:endParaRPr lang="en-US" i="1" dirty="0"/>
          </a:p>
        </p:txBody>
      </p:sp>
      <p:sp>
        <p:nvSpPr>
          <p:cNvPr id="38" name="Slide Number Placeholder 3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9AB45E-45C9-4647-AE61-F32C23F9D122}" type="slidenum">
              <a:rPr lang="en-US" smtClean="0"/>
              <a:pPr/>
              <a:t>7</a:t>
            </a:fld>
            <a:endParaRPr lang="en-US" dirty="0"/>
          </a:p>
        </p:txBody>
      </p:sp>
      <p:sp>
        <p:nvSpPr>
          <p:cNvPr id="41" name="Footer Placeholder 4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smtClean="0"/>
              <a:t>Chiummo – GW detectors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Gravitational Waves (digression)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Bologna, 10/03/16</a:t>
            </a:r>
            <a:endParaRPr lang="en-US" dirty="0"/>
          </a:p>
        </p:txBody>
      </p:sp>
      <p:pic>
        <p:nvPicPr>
          <p:cNvPr id="7" name="Content Placeholder 6" descr="Einstein_GW.jpg"/>
          <p:cNvPicPr>
            <a:picLocks noGrp="1" noChangeAspect="1"/>
          </p:cNvPicPr>
          <p:nvPr>
            <p:ph sz="quarter" idx="1"/>
          </p:nvPr>
        </p:nvPicPr>
        <p:blipFill>
          <a:blip r:embed="rId2" cstate="screen"/>
          <a:srcRect/>
          <a:stretch>
            <a:fillRect/>
          </a:stretch>
        </p:blipFill>
        <p:spPr>
          <a:xfrm>
            <a:off x="467544" y="1196752"/>
            <a:ext cx="3384376" cy="191207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8" name="Rectangle 7"/>
          <p:cNvSpPr/>
          <p:nvPr/>
        </p:nvSpPr>
        <p:spPr>
          <a:xfrm>
            <a:off x="4536504" y="1268760"/>
            <a:ext cx="4067944" cy="1323439"/>
          </a:xfrm>
          <a:prstGeom prst="rect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it-IT" sz="1600" b="1" dirty="0" smtClean="0"/>
              <a:t>... when Einstein firstly predicted the gravitational waves</a:t>
            </a:r>
          </a:p>
          <a:p>
            <a:endParaRPr lang="it-IT" sz="1600" b="1" dirty="0" smtClean="0"/>
          </a:p>
          <a:p>
            <a:r>
              <a:rPr lang="it-IT" sz="1600" b="1" dirty="0" smtClean="0"/>
              <a:t>And then changed his mind</a:t>
            </a:r>
          </a:p>
          <a:p>
            <a:r>
              <a:rPr lang="it-IT" sz="1600" b="1" dirty="0" smtClean="0"/>
              <a:t>And then again...</a:t>
            </a:r>
          </a:p>
        </p:txBody>
      </p:sp>
      <p:pic>
        <p:nvPicPr>
          <p:cNvPr id="11" name="Picture 10" descr="Albert_Einstein_portrait.jpg"/>
          <p:cNvPicPr>
            <a:picLocks noChangeAspect="1"/>
          </p:cNvPicPr>
          <p:nvPr/>
        </p:nvPicPr>
        <p:blipFill>
          <a:blip r:embed="rId3" cstate="screen">
            <a:duotone>
              <a:prstClr val="black"/>
              <a:schemeClr val="accent2">
                <a:tint val="45000"/>
                <a:satMod val="400000"/>
              </a:schemeClr>
            </a:duotone>
            <a:lum bright="-2000"/>
          </a:blip>
          <a:stretch>
            <a:fillRect/>
          </a:stretch>
        </p:blipFill>
        <p:spPr>
          <a:xfrm>
            <a:off x="7884368" y="2060848"/>
            <a:ext cx="999368" cy="134444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38" name="Slide Number Placeholder 3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9AB45E-45C9-4647-AE61-F32C23F9D122}" type="slidenum">
              <a:rPr lang="en-US" smtClean="0"/>
              <a:pPr/>
              <a:t>8</a:t>
            </a:fld>
            <a:endParaRPr lang="en-US" dirty="0"/>
          </a:p>
        </p:txBody>
      </p:sp>
      <p:sp>
        <p:nvSpPr>
          <p:cNvPr id="41" name="Footer Placeholder 4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smtClean="0"/>
              <a:t>Chiummo – GW detectors</a:t>
            </a:r>
            <a:endParaRPr lang="en-US" dirty="0"/>
          </a:p>
        </p:txBody>
      </p:sp>
      <p:sp>
        <p:nvSpPr>
          <p:cNvPr id="39" name="TextBox 38"/>
          <p:cNvSpPr txBox="1"/>
          <p:nvPr/>
        </p:nvSpPr>
        <p:spPr>
          <a:xfrm>
            <a:off x="2234437" y="5157192"/>
            <a:ext cx="6615016" cy="1015663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it-IT" sz="2000" dirty="0" smtClean="0"/>
              <a:t>Bottom line: if it took 20 years for Einstein...</a:t>
            </a:r>
          </a:p>
          <a:p>
            <a:endParaRPr lang="it-IT" sz="2000" dirty="0" smtClean="0"/>
          </a:p>
          <a:p>
            <a:r>
              <a:rPr lang="it-IT" sz="2000" dirty="0" smtClean="0"/>
              <a:t>You are not the only one to get confused by GWs!</a:t>
            </a:r>
            <a:endParaRPr lang="en-US" sz="2000" dirty="0"/>
          </a:p>
        </p:txBody>
      </p:sp>
      <p:sp>
        <p:nvSpPr>
          <p:cNvPr id="42" name="TextBox 41"/>
          <p:cNvSpPr txBox="1"/>
          <p:nvPr/>
        </p:nvSpPr>
        <p:spPr>
          <a:xfrm>
            <a:off x="2051720" y="3789040"/>
            <a:ext cx="6871818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1600" dirty="0" smtClean="0"/>
              <a:t>1916 – First paper about GW (with mistake)</a:t>
            </a:r>
          </a:p>
          <a:p>
            <a:r>
              <a:rPr lang="it-IT" sz="1600" dirty="0" smtClean="0"/>
              <a:t>1918 – First paper about GW with quadrupole formula</a:t>
            </a:r>
          </a:p>
          <a:p>
            <a:r>
              <a:rPr lang="it-IT" sz="1600" dirty="0" smtClean="0"/>
              <a:t>1937a – Doubt about GW existence, fought with Physical Review</a:t>
            </a:r>
          </a:p>
          <a:p>
            <a:r>
              <a:rPr lang="it-IT" sz="1600" dirty="0" smtClean="0"/>
              <a:t>1937b -  Eventually got convinced, exact solutions for GW</a:t>
            </a:r>
            <a:endParaRPr lang="en-US" sz="1600" dirty="0"/>
          </a:p>
        </p:txBody>
      </p:sp>
      <p:pic>
        <p:nvPicPr>
          <p:cNvPr id="37890" name="Picture 2" descr="http://www.ppu.org.uk/learn/infodocs/people/peoplepicts/einsteinbycicle200.jpg"/>
          <p:cNvPicPr>
            <a:picLocks noChangeAspect="1" noChangeArrowheads="1"/>
          </p:cNvPicPr>
          <p:nvPr/>
        </p:nvPicPr>
        <p:blipFill>
          <a:blip r:embed="rId4" cstate="screen"/>
          <a:srcRect/>
          <a:stretch>
            <a:fillRect/>
          </a:stretch>
        </p:blipFill>
        <p:spPr bwMode="auto">
          <a:xfrm>
            <a:off x="107504" y="3429000"/>
            <a:ext cx="1905000" cy="249555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How </a:t>
            </a:r>
            <a:r>
              <a:rPr lang="it-IT" u="sng" dirty="0" smtClean="0"/>
              <a:t>did</a:t>
            </a:r>
            <a:r>
              <a:rPr lang="it-IT" dirty="0" smtClean="0"/>
              <a:t> we know GWs exist?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Bologna, 10/03/16</a:t>
            </a:r>
            <a:endParaRPr lang="en-US" dirty="0"/>
          </a:p>
        </p:txBody>
      </p:sp>
      <p:sp>
        <p:nvSpPr>
          <p:cNvPr id="40" name="Rectangle 39"/>
          <p:cNvSpPr/>
          <p:nvPr/>
        </p:nvSpPr>
        <p:spPr>
          <a:xfrm>
            <a:off x="467544" y="1196752"/>
            <a:ext cx="4067944" cy="338554"/>
          </a:xfrm>
          <a:prstGeom prst="rect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it-IT" sz="1600" b="1" dirty="0" smtClean="0"/>
              <a:t>Indeed...</a:t>
            </a:r>
            <a:endParaRPr lang="en-US" sz="1600" b="1" dirty="0"/>
          </a:p>
        </p:txBody>
      </p:sp>
      <p:pic>
        <p:nvPicPr>
          <p:cNvPr id="30722" name="Picture 2" descr="http://upload.wikimedia.org/wikipedia/commons/thumb/0/04/PSR_B1913%2B16_period_shift_graph.svg/450px-PSR_B1913%2B16_period_shift_graph.svg.png"/>
          <p:cNvPicPr>
            <a:picLocks noChangeAspect="1" noChangeArrowheads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4701614" y="1340768"/>
            <a:ext cx="4156636" cy="4618484"/>
          </a:xfrm>
          <a:prstGeom prst="rect">
            <a:avLst/>
          </a:prstGeom>
          <a:noFill/>
        </p:spPr>
      </p:pic>
      <p:pic>
        <p:nvPicPr>
          <p:cNvPr id="41" name="Picture 6"/>
          <p:cNvPicPr>
            <a:picLocks noChangeAspect="1" noChangeArrowheads="1"/>
          </p:cNvPicPr>
          <p:nvPr/>
        </p:nvPicPr>
        <p:blipFill>
          <a:blip r:embed="rId3" cstate="screen"/>
          <a:srcRect/>
          <a:stretch>
            <a:fillRect/>
          </a:stretch>
        </p:blipFill>
        <p:spPr bwMode="auto">
          <a:xfrm flipH="1">
            <a:off x="5681055" y="4005064"/>
            <a:ext cx="1771265" cy="134093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0723" name="Picture 3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4" cstate="screen"/>
          <a:srcRect/>
          <a:stretch>
            <a:fillRect/>
          </a:stretch>
        </p:blipFill>
        <p:spPr bwMode="auto">
          <a:xfrm>
            <a:off x="861188" y="1628800"/>
            <a:ext cx="2486676" cy="172819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42" name="Rectangle 41"/>
          <p:cNvSpPr/>
          <p:nvPr/>
        </p:nvSpPr>
        <p:spPr>
          <a:xfrm>
            <a:off x="5940152" y="5909210"/>
            <a:ext cx="288032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000" b="1" dirty="0" smtClean="0"/>
              <a:t>J. M. Weisberg, J. H. Taylor,</a:t>
            </a:r>
          </a:p>
          <a:p>
            <a:r>
              <a:rPr lang="en-US" sz="1000" dirty="0" smtClean="0"/>
              <a:t>http://arxiv.org/abs/astro-ph/0407149</a:t>
            </a:r>
            <a:endParaRPr lang="en-US" sz="1000" dirty="0"/>
          </a:p>
        </p:txBody>
      </p:sp>
      <p:sp>
        <p:nvSpPr>
          <p:cNvPr id="43" name="Rectangle 42"/>
          <p:cNvSpPr/>
          <p:nvPr/>
        </p:nvSpPr>
        <p:spPr>
          <a:xfrm>
            <a:off x="5796136" y="1124744"/>
            <a:ext cx="256512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600" dirty="0" smtClean="0"/>
              <a:t>Binary Pulsar 1913+16</a:t>
            </a:r>
            <a:endParaRPr lang="en-US" sz="1600" dirty="0"/>
          </a:p>
        </p:txBody>
      </p:sp>
      <p:pic>
        <p:nvPicPr>
          <p:cNvPr id="30725" name="Picture 5" descr="http://www.nobelprize.org/nobel_prizes/physics/laureates/1993/hulse.jpg"/>
          <p:cNvPicPr>
            <a:picLocks noChangeAspect="1" noChangeArrowheads="1"/>
          </p:cNvPicPr>
          <p:nvPr/>
        </p:nvPicPr>
        <p:blipFill>
          <a:blip r:embed="rId5" cstate="screen"/>
          <a:srcRect/>
          <a:stretch>
            <a:fillRect/>
          </a:stretch>
        </p:blipFill>
        <p:spPr bwMode="auto">
          <a:xfrm>
            <a:off x="1034092" y="3573017"/>
            <a:ext cx="873612" cy="1224136"/>
          </a:xfrm>
          <a:prstGeom prst="rect">
            <a:avLst/>
          </a:prstGeom>
          <a:noFill/>
        </p:spPr>
      </p:pic>
      <p:pic>
        <p:nvPicPr>
          <p:cNvPr id="30727" name="Picture 7" descr="http://www.nobelprize.org/nobel_prizes/physics/laureates/1993/taylor.jpg"/>
          <p:cNvPicPr>
            <a:picLocks noChangeAspect="1" noChangeArrowheads="1"/>
          </p:cNvPicPr>
          <p:nvPr/>
        </p:nvPicPr>
        <p:blipFill>
          <a:blip r:embed="rId6" cstate="screen"/>
          <a:srcRect/>
          <a:stretch>
            <a:fillRect/>
          </a:stretch>
        </p:blipFill>
        <p:spPr bwMode="auto">
          <a:xfrm>
            <a:off x="2123728" y="3573016"/>
            <a:ext cx="864096" cy="1210802"/>
          </a:xfrm>
          <a:prstGeom prst="rect">
            <a:avLst/>
          </a:prstGeom>
          <a:noFill/>
        </p:spPr>
      </p:pic>
      <p:sp>
        <p:nvSpPr>
          <p:cNvPr id="45" name="Rectangle 44"/>
          <p:cNvSpPr/>
          <p:nvPr/>
        </p:nvSpPr>
        <p:spPr>
          <a:xfrm>
            <a:off x="467544" y="5085184"/>
            <a:ext cx="3528392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b="1" dirty="0" smtClean="0"/>
              <a:t>The Nobel Prize in Physics 1993</a:t>
            </a:r>
            <a:r>
              <a:rPr lang="en-US" sz="1400" dirty="0" smtClean="0"/>
              <a:t/>
            </a:r>
            <a:br>
              <a:rPr lang="en-US" sz="1400" dirty="0" smtClean="0"/>
            </a:br>
            <a:r>
              <a:rPr lang="en-US" sz="1400" dirty="0" smtClean="0"/>
              <a:t>Russell A. </a:t>
            </a:r>
            <a:r>
              <a:rPr lang="en-US" sz="1400" dirty="0" err="1" smtClean="0"/>
              <a:t>Hulse</a:t>
            </a:r>
            <a:r>
              <a:rPr lang="en-US" sz="1400" dirty="0" smtClean="0"/>
              <a:t>, Joseph H. Taylor Jr.</a:t>
            </a:r>
            <a:endParaRPr lang="en-US" sz="1400" dirty="0"/>
          </a:p>
        </p:txBody>
      </p:sp>
      <p:sp>
        <p:nvSpPr>
          <p:cNvPr id="15" name="Rectangle 14"/>
          <p:cNvSpPr/>
          <p:nvPr/>
        </p:nvSpPr>
        <p:spPr>
          <a:xfrm>
            <a:off x="395536" y="5733256"/>
            <a:ext cx="4067944" cy="338554"/>
          </a:xfrm>
          <a:prstGeom prst="rect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it-IT" sz="1600" b="1" dirty="0" smtClean="0"/>
              <a:t>Ok, but how to </a:t>
            </a:r>
            <a:r>
              <a:rPr lang="it-IT" sz="1600" b="1" i="1" dirty="0" smtClean="0"/>
              <a:t>directly</a:t>
            </a:r>
            <a:r>
              <a:rPr lang="it-IT" sz="1600" b="1" dirty="0" smtClean="0"/>
              <a:t> detect it?</a:t>
            </a:r>
            <a:endParaRPr lang="en-US" sz="1600" b="1" dirty="0"/>
          </a:p>
        </p:txBody>
      </p:sp>
      <p:sp>
        <p:nvSpPr>
          <p:cNvPr id="16" name="TextBox 15"/>
          <p:cNvSpPr txBox="1"/>
          <p:nvPr/>
        </p:nvSpPr>
        <p:spPr>
          <a:xfrm>
            <a:off x="5796136" y="3429000"/>
            <a:ext cx="175080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1600" b="1" dirty="0" smtClean="0">
                <a:solidFill>
                  <a:schemeClr val="bg2">
                    <a:lumMod val="50000"/>
                  </a:schemeClr>
                </a:solidFill>
              </a:rPr>
              <a:t>GR prediction</a:t>
            </a:r>
            <a:endParaRPr lang="en-US" sz="1600" b="1" dirty="0">
              <a:solidFill>
                <a:schemeClr val="bg2">
                  <a:lumMod val="50000"/>
                </a:schemeClr>
              </a:solidFill>
            </a:endParaRPr>
          </a:p>
        </p:txBody>
      </p:sp>
      <p:cxnSp>
        <p:nvCxnSpPr>
          <p:cNvPr id="18" name="Straight Arrow Connector 17"/>
          <p:cNvCxnSpPr/>
          <p:nvPr/>
        </p:nvCxnSpPr>
        <p:spPr>
          <a:xfrm flipV="1">
            <a:off x="7452320" y="3501008"/>
            <a:ext cx="288032" cy="72008"/>
          </a:xfrm>
          <a:prstGeom prst="straightConnector1">
            <a:avLst/>
          </a:prstGeom>
          <a:ln w="254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Slide Number Placeholder 1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9AB45E-45C9-4647-AE61-F32C23F9D122}" type="slidenum">
              <a:rPr lang="en-US" smtClean="0"/>
              <a:pPr/>
              <a:t>9</a:t>
            </a:fld>
            <a:endParaRPr lang="en-US" dirty="0"/>
          </a:p>
        </p:txBody>
      </p:sp>
      <p:sp>
        <p:nvSpPr>
          <p:cNvPr id="20" name="Footer Placeholder 1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dirty="0" smtClean="0"/>
              <a:t>Chiummo – GW detectors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Gravitational Waves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Bologna, 10/03/16</a:t>
            </a:r>
            <a:endParaRPr lang="en-US" dirty="0"/>
          </a:p>
        </p:txBody>
      </p:sp>
      <p:sp>
        <p:nvSpPr>
          <p:cNvPr id="28" name="Slide Number Placeholder 2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9AB45E-45C9-4647-AE61-F32C23F9D122}" type="slidenum">
              <a:rPr lang="en-US" smtClean="0"/>
              <a:pPr/>
              <a:t>10</a:t>
            </a:fld>
            <a:endParaRPr lang="en-US" dirty="0"/>
          </a:p>
        </p:txBody>
      </p:sp>
      <p:sp>
        <p:nvSpPr>
          <p:cNvPr id="30" name="Footer Placeholder 2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smtClean="0"/>
              <a:t>Chiummo – GW detectors</a:t>
            </a:r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323528" y="1807656"/>
            <a:ext cx="3312368" cy="1754326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>
              <a:buFont typeface="Wingdings" pitchFamily="2" charset="2"/>
              <a:buChar char="q"/>
            </a:pPr>
            <a:r>
              <a:rPr lang="it-IT" dirty="0" smtClean="0"/>
              <a:t> Effect of GWs:</a:t>
            </a:r>
          </a:p>
          <a:p>
            <a:pPr>
              <a:buFont typeface="Wingdings" pitchFamily="2" charset="2"/>
              <a:buChar char="q"/>
            </a:pPr>
            <a:endParaRPr lang="it-IT" dirty="0" smtClean="0"/>
          </a:p>
          <a:p>
            <a:r>
              <a:rPr lang="en-US" dirty="0" smtClean="0"/>
              <a:t>Squeeze and stretch the space in perpendicular directions: </a:t>
            </a:r>
          </a:p>
          <a:p>
            <a:r>
              <a:rPr lang="en-US" dirty="0" smtClean="0"/>
              <a:t>strain </a:t>
            </a:r>
            <a:r>
              <a:rPr lang="en-US" b="1" i="1" dirty="0" smtClean="0"/>
              <a:t>h</a:t>
            </a:r>
            <a:r>
              <a:rPr lang="en-US" b="1" dirty="0" smtClean="0"/>
              <a:t> = </a:t>
            </a:r>
            <a:r>
              <a:rPr lang="en-US" b="1" dirty="0" smtClean="0">
                <a:latin typeface="Symbol" charset="2"/>
                <a:cs typeface="Symbol" charset="2"/>
              </a:rPr>
              <a:t>D</a:t>
            </a:r>
            <a:r>
              <a:rPr lang="en-US" b="1" dirty="0" smtClean="0"/>
              <a:t>L/L</a:t>
            </a:r>
            <a:endParaRPr lang="en-US" b="1" dirty="0"/>
          </a:p>
        </p:txBody>
      </p:sp>
      <p:pic>
        <p:nvPicPr>
          <p:cNvPr id="7" name="GravWavePropagation.mp4">
            <a:hlinkClick r:id="" action="ppaction://media"/>
          </p:cNvPr>
          <p:cNvPicPr>
            <a:picLocks noRot="1" noChangeAspect="1"/>
          </p:cNvPicPr>
          <p:nvPr>
            <a:videoFile r:link="rId1"/>
          </p:nvPr>
        </p:nvPicPr>
        <p:blipFill>
          <a:blip r:embed="rId3" cstate="screen"/>
          <a:stretch>
            <a:fillRect/>
          </a:stretch>
        </p:blipFill>
        <p:spPr>
          <a:xfrm>
            <a:off x="3923927" y="1772816"/>
            <a:ext cx="4992555" cy="3744416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323528" y="3895888"/>
            <a:ext cx="3312368" cy="2031325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>
              <a:buFont typeface="Wingdings" pitchFamily="2" charset="2"/>
              <a:buChar char="q"/>
            </a:pPr>
            <a:r>
              <a:rPr lang="it-IT" dirty="0" smtClean="0"/>
              <a:t> What is the plausible “strain”?</a:t>
            </a:r>
          </a:p>
          <a:p>
            <a:endParaRPr lang="it-IT" dirty="0" smtClean="0"/>
          </a:p>
          <a:p>
            <a:r>
              <a:rPr lang="it-IT" dirty="0" smtClean="0"/>
              <a:t>Even for the most tremendous events in Universe, </a:t>
            </a:r>
            <a:r>
              <a:rPr lang="it-IT" b="1" i="1" dirty="0" smtClean="0"/>
              <a:t>h~10^-21</a:t>
            </a:r>
          </a:p>
          <a:p>
            <a:endParaRPr lang="it-IT" dirty="0" smtClean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4900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The challenge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Bologna, 10/03/16</a:t>
            </a:r>
            <a:endParaRPr lang="en-US" dirty="0"/>
          </a:p>
        </p:txBody>
      </p:sp>
      <p:sp>
        <p:nvSpPr>
          <p:cNvPr id="28" name="Slide Number Placeholder 2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9AB45E-45C9-4647-AE61-F32C23F9D122}" type="slidenum">
              <a:rPr lang="en-US" smtClean="0"/>
              <a:pPr/>
              <a:t>11</a:t>
            </a:fld>
            <a:endParaRPr lang="en-US" dirty="0"/>
          </a:p>
        </p:txBody>
      </p:sp>
      <p:sp>
        <p:nvSpPr>
          <p:cNvPr id="30" name="Footer Placeholder 2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smtClean="0"/>
              <a:t>Chiummo – GW detectors</a:t>
            </a:r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611560" y="1484784"/>
            <a:ext cx="4980402" cy="923330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it-IT" dirty="0" smtClean="0"/>
              <a:t>With </a:t>
            </a:r>
            <a:r>
              <a:rPr lang="en-US" i="1" dirty="0" smtClean="0"/>
              <a:t>h</a:t>
            </a:r>
            <a:r>
              <a:rPr lang="en-US" dirty="0" smtClean="0"/>
              <a:t> = </a:t>
            </a:r>
            <a:r>
              <a:rPr lang="en-US" dirty="0" smtClean="0">
                <a:latin typeface="Symbol" charset="2"/>
                <a:cs typeface="Symbol" charset="2"/>
              </a:rPr>
              <a:t>D</a:t>
            </a:r>
            <a:r>
              <a:rPr lang="en-US" dirty="0" smtClean="0"/>
              <a:t>L/L ~10^-21, </a:t>
            </a:r>
          </a:p>
          <a:p>
            <a:pPr>
              <a:buFont typeface="Wingdings" pitchFamily="2" charset="2"/>
              <a:buChar char="§"/>
            </a:pPr>
            <a:r>
              <a:rPr lang="en-US" dirty="0" smtClean="0"/>
              <a:t> e</a:t>
            </a:r>
            <a:r>
              <a:rPr lang="it-IT" dirty="0" smtClean="0"/>
              <a:t>ven with test masses </a:t>
            </a:r>
            <a:r>
              <a:rPr lang="en-US" dirty="0" smtClean="0"/>
              <a:t>L</a:t>
            </a:r>
            <a:r>
              <a:rPr lang="it-IT" dirty="0" smtClean="0"/>
              <a:t>~km far apart, </a:t>
            </a:r>
          </a:p>
          <a:p>
            <a:pPr>
              <a:buFont typeface="Wingdings" pitchFamily="2" charset="2"/>
              <a:buChar char="§"/>
            </a:pPr>
            <a:r>
              <a:rPr lang="it-IT" dirty="0" smtClean="0"/>
              <a:t> displacement is </a:t>
            </a:r>
            <a:r>
              <a:rPr lang="en-US" dirty="0" smtClean="0">
                <a:latin typeface="Symbol" charset="2"/>
                <a:cs typeface="Symbol" charset="2"/>
              </a:rPr>
              <a:t>D</a:t>
            </a:r>
            <a:r>
              <a:rPr lang="en-US" dirty="0" smtClean="0"/>
              <a:t>L~</a:t>
            </a:r>
            <a:r>
              <a:rPr lang="it-IT" dirty="0" smtClean="0"/>
              <a:t>10^-18m</a:t>
            </a:r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611560" y="3319824"/>
            <a:ext cx="5328592" cy="1477328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it-IT" dirty="0" smtClean="0"/>
              <a:t>Reminder:</a:t>
            </a:r>
            <a:endParaRPr lang="en-US" dirty="0" smtClean="0"/>
          </a:p>
          <a:p>
            <a:pPr>
              <a:buFont typeface="Wingdings" pitchFamily="2" charset="2"/>
              <a:buChar char="Ø"/>
            </a:pPr>
            <a:r>
              <a:rPr lang="en-US" dirty="0" smtClean="0"/>
              <a:t>Diameter of human hair: 10^-5 m</a:t>
            </a:r>
          </a:p>
          <a:p>
            <a:pPr>
              <a:buFont typeface="Wingdings" pitchFamily="2" charset="2"/>
              <a:buChar char="Ø"/>
            </a:pPr>
            <a:r>
              <a:rPr lang="en-US" dirty="0" smtClean="0"/>
              <a:t>Diameter of atom: 10^-10 m</a:t>
            </a:r>
          </a:p>
          <a:p>
            <a:pPr>
              <a:buFont typeface="Wingdings" pitchFamily="2" charset="2"/>
              <a:buChar char="Ø"/>
            </a:pPr>
            <a:r>
              <a:rPr lang="en-US" dirty="0" smtClean="0"/>
              <a:t>Diameter of atomic nucleus: 10^-14 m</a:t>
            </a:r>
          </a:p>
          <a:p>
            <a:pPr>
              <a:buFont typeface="Wingdings" pitchFamily="2" charset="2"/>
              <a:buChar char="Ø"/>
            </a:pPr>
            <a:r>
              <a:rPr lang="en-US" dirty="0" smtClean="0"/>
              <a:t>Diameter of proton: 10^-15 m</a:t>
            </a:r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2483768" y="5589240"/>
            <a:ext cx="4305987" cy="369332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US" b="1" dirty="0" smtClean="0">
                <a:latin typeface="Symbol" charset="2"/>
                <a:cs typeface="Symbol" charset="2"/>
              </a:rPr>
              <a:t>D</a:t>
            </a:r>
            <a:r>
              <a:rPr lang="en-US" b="1" dirty="0" smtClean="0"/>
              <a:t>L~</a:t>
            </a:r>
            <a:r>
              <a:rPr lang="it-IT" b="1" dirty="0" smtClean="0"/>
              <a:t>10^-18m looks rather small</a:t>
            </a:r>
            <a:endParaRPr lang="en-US" b="1" dirty="0"/>
          </a:p>
        </p:txBody>
      </p:sp>
      <p:pic>
        <p:nvPicPr>
          <p:cNvPr id="40962" name="Picture 2" descr="https://upload.wikimedia.org/wikipedia/commons/c/c1/Menschenhaar_200_fach.jpg"/>
          <p:cNvPicPr>
            <a:picLocks noChangeAspect="1" noChangeArrowheads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5580112" y="1700808"/>
            <a:ext cx="1842185" cy="151952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21" name="Immagine 10" descr="atomo.jpg"/>
          <p:cNvPicPr>
            <a:picLocks noChangeAspect="1"/>
          </p:cNvPicPr>
          <p:nvPr/>
        </p:nvPicPr>
        <p:blipFill>
          <a:blip r:embed="rId3" cstate="screen"/>
          <a:stretch>
            <a:fillRect/>
          </a:stretch>
        </p:blipFill>
        <p:spPr>
          <a:xfrm>
            <a:off x="6372200" y="2636912"/>
            <a:ext cx="1680910" cy="125863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22" name="Immagine 11" descr="nucleo.jpg"/>
          <p:cNvPicPr>
            <a:picLocks noChangeAspect="1"/>
          </p:cNvPicPr>
          <p:nvPr/>
        </p:nvPicPr>
        <p:blipFill>
          <a:blip r:embed="rId4" cstate="screen"/>
          <a:stretch>
            <a:fillRect/>
          </a:stretch>
        </p:blipFill>
        <p:spPr>
          <a:xfrm>
            <a:off x="7380312" y="3717032"/>
            <a:ext cx="936104" cy="93610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How small is “small”?</a:t>
            </a:r>
            <a:endParaRPr lang="en-US" dirty="0"/>
          </a:p>
        </p:txBody>
      </p:sp>
      <p:pic>
        <p:nvPicPr>
          <p:cNvPr id="7" name="Content Placeholder 6" descr="ESA_Earth_24609260915_a840b027e5_o.jpg"/>
          <p:cNvPicPr>
            <a:picLocks noGrp="1" noChangeAspect="1"/>
          </p:cNvPicPr>
          <p:nvPr>
            <p:ph sz="quarter" idx="1"/>
          </p:nvPr>
        </p:nvPicPr>
        <p:blipFill>
          <a:blip r:embed="rId2" cstate="screen"/>
          <a:stretch>
            <a:fillRect/>
          </a:stretch>
        </p:blipFill>
        <p:spPr>
          <a:xfrm>
            <a:off x="395536" y="2924944"/>
            <a:ext cx="4651160" cy="309634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Bologna, 10/03/16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smtClean="0"/>
              <a:t>Chiummo – GW detectors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9AB45E-45C9-4647-AE61-F32C23F9D122}" type="slidenum">
              <a:rPr lang="en-US" smtClean="0"/>
              <a:pPr/>
              <a:t>12</a:t>
            </a:fld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467544" y="1484784"/>
            <a:ext cx="648072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 smtClean="0"/>
              <a:t>Let’s suppose you pour a glass of wine into the ocean.</a:t>
            </a:r>
          </a:p>
          <a:p>
            <a:endParaRPr lang="it-IT" dirty="0" smtClean="0"/>
          </a:p>
          <a:p>
            <a:pPr>
              <a:buFont typeface="Wingdings" pitchFamily="2" charset="2"/>
              <a:buChar char="Ø"/>
            </a:pPr>
            <a:r>
              <a:rPr lang="it-IT" i="1" dirty="0" smtClean="0"/>
              <a:t>What is the rise of sea-level you get?</a:t>
            </a:r>
            <a:endParaRPr lang="en-US" i="1" dirty="0"/>
          </a:p>
        </p:txBody>
      </p:sp>
      <p:pic>
        <p:nvPicPr>
          <p:cNvPr id="9" name="Picture 8" descr="455711840.jpg"/>
          <p:cNvPicPr>
            <a:picLocks noChangeAspect="1"/>
          </p:cNvPicPr>
          <p:nvPr/>
        </p:nvPicPr>
        <p:blipFill>
          <a:blip r:embed="rId3" cstate="screen"/>
          <a:srcRect/>
          <a:stretch>
            <a:fillRect/>
          </a:stretch>
        </p:blipFill>
        <p:spPr>
          <a:xfrm rot="-2100000">
            <a:off x="5119022" y="2840275"/>
            <a:ext cx="2394563" cy="216024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How small is “small”?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Bologna, 10/03/16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smtClean="0"/>
              <a:t>Chiummo – GW detectors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9AB45E-45C9-4647-AE61-F32C23F9D122}" type="slidenum">
              <a:rPr lang="en-US" smtClean="0"/>
              <a:pPr/>
              <a:t>13</a:t>
            </a:fld>
            <a:endParaRPr lang="en-US" dirty="0"/>
          </a:p>
        </p:txBody>
      </p:sp>
      <p:pic>
        <p:nvPicPr>
          <p:cNvPr id="9" name="Picture 8" descr="455711840.jpg"/>
          <p:cNvPicPr>
            <a:picLocks noChangeAspect="1"/>
          </p:cNvPicPr>
          <p:nvPr/>
        </p:nvPicPr>
        <p:blipFill>
          <a:blip r:embed="rId2" cstate="screen"/>
          <a:stretch>
            <a:fillRect/>
          </a:stretch>
        </p:blipFill>
        <p:spPr>
          <a:xfrm>
            <a:off x="395536" y="3429000"/>
            <a:ext cx="3600400" cy="202522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1" name="TextBox 10"/>
          <p:cNvSpPr txBox="1"/>
          <p:nvPr/>
        </p:nvSpPr>
        <p:spPr>
          <a:xfrm>
            <a:off x="251520" y="1412776"/>
            <a:ext cx="4032448" cy="19082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u="sng" dirty="0" smtClean="0"/>
              <a:t>Ocean surface:</a:t>
            </a:r>
            <a:r>
              <a:rPr lang="it-IT" dirty="0" smtClean="0"/>
              <a:t> </a:t>
            </a:r>
          </a:p>
          <a:p>
            <a:r>
              <a:rPr lang="it-IT" sz="1400" dirty="0" smtClean="0"/>
              <a:t>70% x 4pi x R_earth^2 =</a:t>
            </a:r>
          </a:p>
          <a:p>
            <a:r>
              <a:rPr lang="it-IT" sz="1400" dirty="0" smtClean="0"/>
              <a:t> 0.7 x 4 x 3.14 x (6.37e6 m)^2 </a:t>
            </a:r>
          </a:p>
          <a:p>
            <a:r>
              <a:rPr lang="it-IT" dirty="0" smtClean="0"/>
              <a:t>~ 3.6e14m^2</a:t>
            </a:r>
          </a:p>
          <a:p>
            <a:endParaRPr lang="it-IT" dirty="0" smtClean="0"/>
          </a:p>
          <a:p>
            <a:r>
              <a:rPr lang="it-IT" u="sng" dirty="0" smtClean="0"/>
              <a:t>Glass volume: </a:t>
            </a:r>
          </a:p>
          <a:p>
            <a:r>
              <a:rPr lang="it-IT" dirty="0" smtClean="0"/>
              <a:t>~ 0.25e-3 m^3</a:t>
            </a:r>
          </a:p>
        </p:txBody>
      </p:sp>
      <p:pic>
        <p:nvPicPr>
          <p:cNvPr id="12" name="Picture 11" descr="globe-32299_960_720.png"/>
          <p:cNvPicPr>
            <a:picLocks noChangeAspect="1"/>
          </p:cNvPicPr>
          <p:nvPr/>
        </p:nvPicPr>
        <p:blipFill>
          <a:blip r:embed="rId3" cstate="screen"/>
          <a:stretch>
            <a:fillRect/>
          </a:stretch>
        </p:blipFill>
        <p:spPr>
          <a:xfrm>
            <a:off x="5220072" y="1570104"/>
            <a:ext cx="3627114" cy="1858896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4211960" y="4089846"/>
            <a:ext cx="468052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u="sng" dirty="0" smtClean="0"/>
              <a:t>Ocean rise:</a:t>
            </a:r>
          </a:p>
          <a:p>
            <a:r>
              <a:rPr lang="it-IT" dirty="0" smtClean="0"/>
              <a:t>delta_h~ </a:t>
            </a:r>
            <a:r>
              <a:rPr lang="it-IT" sz="1400" dirty="0" smtClean="0"/>
              <a:t>V_glass/Ocean surface</a:t>
            </a:r>
            <a:r>
              <a:rPr lang="it-IT" dirty="0" smtClean="0"/>
              <a:t> </a:t>
            </a:r>
          </a:p>
          <a:p>
            <a:r>
              <a:rPr lang="it-IT" dirty="0" smtClean="0"/>
              <a:t>~ </a:t>
            </a:r>
            <a:r>
              <a:rPr lang="it-IT" b="1" dirty="0" smtClean="0"/>
              <a:t>1e-18m</a:t>
            </a:r>
            <a:endParaRPr lang="en-US" dirty="0"/>
          </a:p>
        </p:txBody>
      </p:sp>
      <p:sp>
        <p:nvSpPr>
          <p:cNvPr id="14" name="Oval 13"/>
          <p:cNvSpPr/>
          <p:nvPr/>
        </p:nvSpPr>
        <p:spPr>
          <a:xfrm>
            <a:off x="5004048" y="1412776"/>
            <a:ext cx="4032448" cy="2160240"/>
          </a:xfrm>
          <a:prstGeom prst="ellipse">
            <a:avLst/>
          </a:prstGeom>
          <a:solidFill>
            <a:schemeClr val="accent1">
              <a:alpha val="28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6" name="Straight Arrow Connector 15"/>
          <p:cNvCxnSpPr>
            <a:stCxn id="14" idx="2"/>
          </p:cNvCxnSpPr>
          <p:nvPr/>
        </p:nvCxnSpPr>
        <p:spPr>
          <a:xfrm>
            <a:off x="5004048" y="2492896"/>
            <a:ext cx="216024" cy="0"/>
          </a:xfrm>
          <a:prstGeom prst="straightConnector1">
            <a:avLst/>
          </a:prstGeom>
          <a:ln w="19050"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Box 17"/>
          <p:cNvSpPr txBox="1"/>
          <p:nvPr/>
        </p:nvSpPr>
        <p:spPr>
          <a:xfrm>
            <a:off x="1246410" y="5733256"/>
            <a:ext cx="6043642" cy="369332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it-IT" dirty="0" smtClean="0"/>
              <a:t>This is the kind of displacement we need to detect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We need a (good) ruler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Bologna, 10/03/16</a:t>
            </a:r>
            <a:endParaRPr lang="en-US" dirty="0"/>
          </a:p>
        </p:txBody>
      </p:sp>
      <p:sp>
        <p:nvSpPr>
          <p:cNvPr id="28" name="Slide Number Placeholder 2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9AB45E-45C9-4647-AE61-F32C23F9D122}" type="slidenum">
              <a:rPr lang="en-US" smtClean="0"/>
              <a:pPr/>
              <a:t>14</a:t>
            </a:fld>
            <a:endParaRPr lang="en-US" dirty="0"/>
          </a:p>
        </p:txBody>
      </p:sp>
      <p:sp>
        <p:nvSpPr>
          <p:cNvPr id="30" name="Footer Placeholder 2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smtClean="0"/>
              <a:t>Chiummo – GW detectors</a:t>
            </a:r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323528" y="1484784"/>
            <a:ext cx="3312368" cy="369332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>
              <a:buFont typeface="Wingdings" pitchFamily="2" charset="2"/>
              <a:buChar char="q"/>
            </a:pPr>
            <a:r>
              <a:rPr lang="en-US" dirty="0" smtClean="0"/>
              <a:t> How to detect strain?</a:t>
            </a:r>
          </a:p>
        </p:txBody>
      </p:sp>
      <p:pic>
        <p:nvPicPr>
          <p:cNvPr id="8" name="Picture 3" descr="GW-Weber"/>
          <p:cNvPicPr>
            <a:picLocks noChangeAspect="1" noChangeArrowheads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683568" y="2636912"/>
            <a:ext cx="2147505" cy="2530892"/>
          </a:xfrm>
          <a:prstGeom prst="rect">
            <a:avLst/>
          </a:prstGeom>
          <a:noFill/>
        </p:spPr>
      </p:pic>
      <p:sp>
        <p:nvSpPr>
          <p:cNvPr id="9" name="Text Box 4"/>
          <p:cNvSpPr txBox="1">
            <a:spLocks noChangeArrowheads="1"/>
          </p:cNvSpPr>
          <p:nvPr/>
        </p:nvSpPr>
        <p:spPr bwMode="auto">
          <a:xfrm>
            <a:off x="539552" y="2420888"/>
            <a:ext cx="2376264" cy="276999"/>
          </a:xfrm>
          <a:prstGeom prst="rect">
            <a:avLst/>
          </a:prstGeom>
          <a:ln>
            <a:headEnd/>
            <a:tailEnd type="none" w="sm" len="med"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en-GB" sz="1200" dirty="0">
                <a:solidFill>
                  <a:srgbClr val="000000"/>
                </a:solidFill>
                <a:latin typeface="Verdana" pitchFamily="34" charset="0"/>
              </a:rPr>
              <a:t>Joseph </a:t>
            </a:r>
            <a:r>
              <a:rPr lang="en-US" sz="1200" dirty="0" smtClean="0">
                <a:solidFill>
                  <a:srgbClr val="000000"/>
                </a:solidFill>
                <a:latin typeface="Verdana" pitchFamily="34" charset="0"/>
              </a:rPr>
              <a:t>Weber c. 1965</a:t>
            </a:r>
            <a:endParaRPr lang="en-GB" sz="1200" dirty="0">
              <a:solidFill>
                <a:srgbClr val="000000"/>
              </a:solidFill>
              <a:latin typeface="Verdana" pitchFamily="34" charset="0"/>
            </a:endParaRPr>
          </a:p>
        </p:txBody>
      </p:sp>
      <p:grpSp>
        <p:nvGrpSpPr>
          <p:cNvPr id="10" name="Group 9"/>
          <p:cNvGrpSpPr/>
          <p:nvPr/>
        </p:nvGrpSpPr>
        <p:grpSpPr>
          <a:xfrm>
            <a:off x="5940152" y="2852936"/>
            <a:ext cx="2592288" cy="2160240"/>
            <a:chOff x="648647" y="683900"/>
            <a:chExt cx="7720577" cy="5677458"/>
          </a:xfrm>
        </p:grpSpPr>
        <p:pic>
          <p:nvPicPr>
            <p:cNvPr id="11" name="Picture 10" descr="layout animation"/>
            <p:cNvPicPr>
              <a:picLocks noChangeAspect="1" noChangeArrowheads="1" noCrop="1"/>
            </p:cNvPicPr>
            <p:nvPr/>
          </p:nvPicPr>
          <p:blipFill>
            <a:blip r:embed="rId3" cstate="screen"/>
            <a:srcRect/>
            <a:stretch>
              <a:fillRect/>
            </a:stretch>
          </p:blipFill>
          <p:spPr bwMode="auto">
            <a:xfrm>
              <a:off x="648647" y="683900"/>
              <a:ext cx="7720577" cy="5677458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</p:spPr>
        </p:pic>
        <p:sp>
          <p:nvSpPr>
            <p:cNvPr id="12" name="TextBox 11"/>
            <p:cNvSpPr txBox="1"/>
            <p:nvPr/>
          </p:nvSpPr>
          <p:spPr>
            <a:xfrm>
              <a:off x="3198091" y="683900"/>
              <a:ext cx="819727" cy="49244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endParaRPr lang="en-US" dirty="0"/>
            </a:p>
          </p:txBody>
        </p:sp>
        <p:sp>
          <p:nvSpPr>
            <p:cNvPr id="16" name="Rectangle 15"/>
            <p:cNvSpPr/>
            <p:nvPr/>
          </p:nvSpPr>
          <p:spPr>
            <a:xfrm>
              <a:off x="4872182" y="4490967"/>
              <a:ext cx="230909" cy="85457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8" name="Rectangle 17"/>
          <p:cNvSpPr/>
          <p:nvPr/>
        </p:nvSpPr>
        <p:spPr>
          <a:xfrm>
            <a:off x="251520" y="5013176"/>
            <a:ext cx="3096344" cy="646331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>
              <a:buFont typeface="Wingdings" pitchFamily="2" charset="2"/>
              <a:buChar char="§"/>
            </a:pPr>
            <a:r>
              <a:rPr lang="en-US" dirty="0" smtClean="0"/>
              <a:t> measure oscillations in mechanical resonators</a:t>
            </a:r>
          </a:p>
        </p:txBody>
      </p:sp>
      <p:sp>
        <p:nvSpPr>
          <p:cNvPr id="19" name="Rectangle 18"/>
          <p:cNvSpPr/>
          <p:nvPr/>
        </p:nvSpPr>
        <p:spPr>
          <a:xfrm>
            <a:off x="5796136" y="5013176"/>
            <a:ext cx="2880320" cy="646331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>
              <a:buFont typeface="Wingdings" pitchFamily="2" charset="2"/>
              <a:buChar char="§"/>
            </a:pPr>
            <a:r>
              <a:rPr lang="en-US" dirty="0" smtClean="0"/>
              <a:t> measure distances between free masses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796136" y="2492896"/>
            <a:ext cx="2438488" cy="307777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it-IT" sz="1400" dirty="0" smtClean="0"/>
              <a:t>Michelson interferometer</a:t>
            </a:r>
            <a:endParaRPr lang="en-US" sz="1400" dirty="0"/>
          </a:p>
        </p:txBody>
      </p:sp>
      <p:sp>
        <p:nvSpPr>
          <p:cNvPr id="17" name="TextBox 16"/>
          <p:cNvSpPr txBox="1"/>
          <p:nvPr/>
        </p:nvSpPr>
        <p:spPr>
          <a:xfrm>
            <a:off x="251520" y="5733256"/>
            <a:ext cx="175400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 smtClean="0"/>
              <a:t>J. Weber</a:t>
            </a:r>
          </a:p>
          <a:p>
            <a:r>
              <a:rPr lang="en-US" sz="1000" dirty="0" smtClean="0"/>
              <a:t>Phys. Rev. </a:t>
            </a:r>
            <a:r>
              <a:rPr lang="en-US" sz="1000" dirty="0" err="1" smtClean="0"/>
              <a:t>Lett</a:t>
            </a:r>
            <a:r>
              <a:rPr lang="en-US" sz="1000" dirty="0" smtClean="0"/>
              <a:t>. 18, 498</a:t>
            </a:r>
            <a:endParaRPr lang="en-US" sz="1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A century-old ruler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Bologna, 10/03/16</a:t>
            </a:r>
            <a:endParaRPr lang="en-US" dirty="0"/>
          </a:p>
        </p:txBody>
      </p:sp>
      <p:sp>
        <p:nvSpPr>
          <p:cNvPr id="28" name="Slide Number Placeholder 2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9AB45E-45C9-4647-AE61-F32C23F9D122}" type="slidenum">
              <a:rPr lang="en-US" smtClean="0"/>
              <a:pPr/>
              <a:t>15</a:t>
            </a:fld>
            <a:endParaRPr lang="en-US" dirty="0"/>
          </a:p>
        </p:txBody>
      </p:sp>
      <p:sp>
        <p:nvSpPr>
          <p:cNvPr id="30" name="Footer Placeholder 2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smtClean="0"/>
              <a:t>Chiummo – GW detectors</a:t>
            </a:r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323528" y="1484784"/>
            <a:ext cx="3312368" cy="369332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>
              <a:buFont typeface="Wingdings" pitchFamily="2" charset="2"/>
              <a:buChar char="q"/>
            </a:pPr>
            <a:r>
              <a:rPr lang="en-US" dirty="0" smtClean="0"/>
              <a:t> How to detect strain?</a:t>
            </a:r>
          </a:p>
        </p:txBody>
      </p:sp>
      <p:grpSp>
        <p:nvGrpSpPr>
          <p:cNvPr id="3" name="Group 9"/>
          <p:cNvGrpSpPr/>
          <p:nvPr/>
        </p:nvGrpSpPr>
        <p:grpSpPr>
          <a:xfrm>
            <a:off x="5940152" y="2852936"/>
            <a:ext cx="2592288" cy="2160240"/>
            <a:chOff x="648647" y="683900"/>
            <a:chExt cx="7720577" cy="5677458"/>
          </a:xfrm>
        </p:grpSpPr>
        <p:pic>
          <p:nvPicPr>
            <p:cNvPr id="11" name="Picture 10" descr="layout animation"/>
            <p:cNvPicPr>
              <a:picLocks noChangeAspect="1" noChangeArrowheads="1" noCrop="1"/>
            </p:cNvPicPr>
            <p:nvPr/>
          </p:nvPicPr>
          <p:blipFill>
            <a:blip r:embed="rId2" cstate="screen"/>
            <a:srcRect/>
            <a:stretch>
              <a:fillRect/>
            </a:stretch>
          </p:blipFill>
          <p:spPr bwMode="auto">
            <a:xfrm>
              <a:off x="648647" y="683900"/>
              <a:ext cx="7720577" cy="5677458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</p:spPr>
        </p:pic>
        <p:sp>
          <p:nvSpPr>
            <p:cNvPr id="12" name="TextBox 11"/>
            <p:cNvSpPr txBox="1"/>
            <p:nvPr/>
          </p:nvSpPr>
          <p:spPr>
            <a:xfrm>
              <a:off x="3198091" y="683900"/>
              <a:ext cx="819727" cy="49244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endParaRPr lang="en-US" dirty="0"/>
            </a:p>
          </p:txBody>
        </p:sp>
        <p:sp>
          <p:nvSpPr>
            <p:cNvPr id="16" name="Rectangle 15"/>
            <p:cNvSpPr/>
            <p:nvPr/>
          </p:nvSpPr>
          <p:spPr>
            <a:xfrm>
              <a:off x="4872182" y="4490967"/>
              <a:ext cx="230909" cy="85457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9" name="Rectangle 18"/>
          <p:cNvSpPr/>
          <p:nvPr/>
        </p:nvSpPr>
        <p:spPr>
          <a:xfrm>
            <a:off x="5796136" y="5013176"/>
            <a:ext cx="2880320" cy="646331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>
              <a:buFont typeface="Wingdings" pitchFamily="2" charset="2"/>
              <a:buChar char="§"/>
            </a:pPr>
            <a:r>
              <a:rPr lang="en-US" dirty="0" smtClean="0"/>
              <a:t> measure distances between free masses</a:t>
            </a:r>
          </a:p>
        </p:txBody>
      </p:sp>
      <p:pic>
        <p:nvPicPr>
          <p:cNvPr id="15" name="Picture 14" descr="AA2MMinterfer_1887.gif"/>
          <p:cNvPicPr>
            <a:picLocks noChangeAspect="1"/>
          </p:cNvPicPr>
          <p:nvPr/>
        </p:nvPicPr>
        <p:blipFill>
          <a:blip r:embed="rId3" cstate="screen"/>
          <a:stretch>
            <a:fillRect/>
          </a:stretch>
        </p:blipFill>
        <p:spPr>
          <a:xfrm>
            <a:off x="395536" y="4077072"/>
            <a:ext cx="3024336" cy="2352986"/>
          </a:xfrm>
          <a:prstGeom prst="rect">
            <a:avLst/>
          </a:prstGeom>
        </p:spPr>
      </p:pic>
      <p:pic>
        <p:nvPicPr>
          <p:cNvPr id="17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4" cstate="screen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2132856"/>
            <a:ext cx="3225063" cy="211549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8" name="Rectangle 17"/>
          <p:cNvSpPr/>
          <p:nvPr/>
        </p:nvSpPr>
        <p:spPr>
          <a:xfrm>
            <a:off x="467544" y="4149080"/>
            <a:ext cx="2781531" cy="369332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r>
              <a:rPr lang="en-US" dirty="0" smtClean="0">
                <a:latin typeface="Symbol" charset="2"/>
                <a:cs typeface="Symbol" charset="2"/>
              </a:rPr>
              <a:t>D</a:t>
            </a:r>
            <a:r>
              <a:rPr lang="en-US" dirty="0" smtClean="0"/>
              <a:t>L = 0.01</a:t>
            </a:r>
            <a:r>
              <a:rPr lang="el-GR" dirty="0" smtClean="0"/>
              <a:t> λ</a:t>
            </a:r>
            <a:r>
              <a:rPr lang="en-US" dirty="0" smtClean="0"/>
              <a:t> ~</a:t>
            </a:r>
            <a:r>
              <a:rPr lang="it-IT" dirty="0" smtClean="0"/>
              <a:t>10^-8m</a:t>
            </a:r>
            <a:endParaRPr lang="en-US" dirty="0"/>
          </a:p>
        </p:txBody>
      </p:sp>
      <p:sp>
        <p:nvSpPr>
          <p:cNvPr id="20" name="TextBox 19"/>
          <p:cNvSpPr txBox="1"/>
          <p:nvPr/>
        </p:nvSpPr>
        <p:spPr>
          <a:xfrm>
            <a:off x="5796136" y="2492896"/>
            <a:ext cx="2438488" cy="307777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it-IT" sz="1400" dirty="0" smtClean="0"/>
              <a:t>Michelson interferometer</a:t>
            </a:r>
            <a:endParaRPr lang="en-US" sz="1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A century-old ruler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Bologna, 10/03/16</a:t>
            </a:r>
            <a:endParaRPr lang="en-US" dirty="0"/>
          </a:p>
        </p:txBody>
      </p:sp>
      <p:sp>
        <p:nvSpPr>
          <p:cNvPr id="28" name="Slide Number Placeholder 2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9AB45E-45C9-4647-AE61-F32C23F9D122}" type="slidenum">
              <a:rPr lang="en-US" smtClean="0"/>
              <a:pPr/>
              <a:t>16</a:t>
            </a:fld>
            <a:endParaRPr lang="en-US" dirty="0"/>
          </a:p>
        </p:txBody>
      </p:sp>
      <p:sp>
        <p:nvSpPr>
          <p:cNvPr id="30" name="Footer Placeholder 2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smtClean="0"/>
              <a:t>Chiummo – GW detectors</a:t>
            </a:r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323528" y="1484784"/>
            <a:ext cx="3312368" cy="369332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>
              <a:buFont typeface="Wingdings" pitchFamily="2" charset="2"/>
              <a:buChar char="q"/>
            </a:pPr>
            <a:r>
              <a:rPr lang="en-US" dirty="0" smtClean="0"/>
              <a:t> How does it work?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251521" y="2348880"/>
            <a:ext cx="8568952" cy="2862322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>
              <a:buFontTx/>
              <a:buChar char="-"/>
            </a:pPr>
            <a:r>
              <a:rPr lang="it-IT" dirty="0" smtClean="0"/>
              <a:t>Michelson adjusted so that no light comes out from anti-symmetric port</a:t>
            </a:r>
          </a:p>
          <a:p>
            <a:pPr>
              <a:buFontTx/>
              <a:buChar char="-"/>
            </a:pPr>
            <a:endParaRPr lang="it-IT" dirty="0" smtClean="0"/>
          </a:p>
          <a:p>
            <a:pPr>
              <a:buFontTx/>
              <a:buChar char="-"/>
            </a:pPr>
            <a:r>
              <a:rPr lang="it-IT" dirty="0" smtClean="0"/>
              <a:t> GW stretches and squeezes the two arms alternatively</a:t>
            </a:r>
          </a:p>
          <a:p>
            <a:pPr>
              <a:buFontTx/>
              <a:buChar char="-"/>
            </a:pPr>
            <a:endParaRPr lang="it-IT" dirty="0" smtClean="0"/>
          </a:p>
          <a:p>
            <a:pPr>
              <a:buFontTx/>
              <a:buChar char="-"/>
            </a:pPr>
            <a:r>
              <a:rPr lang="it-IT" dirty="0" smtClean="0"/>
              <a:t> Wavefront takes longer to go back and forth in one of the arm than in the other</a:t>
            </a:r>
          </a:p>
          <a:p>
            <a:pPr>
              <a:buFontTx/>
              <a:buChar char="-"/>
            </a:pPr>
            <a:endParaRPr lang="it-IT" dirty="0" smtClean="0"/>
          </a:p>
          <a:p>
            <a:pPr>
              <a:buFontTx/>
              <a:buChar char="-"/>
            </a:pPr>
            <a:r>
              <a:rPr lang="it-IT" dirty="0" smtClean="0"/>
              <a:t> Interference at anti-symmetric port is no longer completely distructive, and light reachs the photodetector: a signal!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A century-old ruler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Bologna, 10/03/16</a:t>
            </a:r>
            <a:endParaRPr lang="en-US" dirty="0"/>
          </a:p>
        </p:txBody>
      </p:sp>
      <p:sp>
        <p:nvSpPr>
          <p:cNvPr id="28" name="Slide Number Placeholder 2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9AB45E-45C9-4647-AE61-F32C23F9D122}" type="slidenum">
              <a:rPr lang="en-US" smtClean="0"/>
              <a:pPr/>
              <a:t>17</a:t>
            </a:fld>
            <a:endParaRPr lang="en-US" dirty="0"/>
          </a:p>
        </p:txBody>
      </p:sp>
      <p:sp>
        <p:nvSpPr>
          <p:cNvPr id="30" name="Footer Placeholder 2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smtClean="0"/>
              <a:t>Chiummo – GW detectors</a:t>
            </a:r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323528" y="1484784"/>
            <a:ext cx="3312368" cy="369332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>
              <a:buFont typeface="Wingdings" pitchFamily="2" charset="2"/>
              <a:buChar char="q"/>
            </a:pPr>
            <a:r>
              <a:rPr lang="en-US" dirty="0" smtClean="0"/>
              <a:t> How does it work?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323528" y="5949280"/>
            <a:ext cx="364151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dirty="0" smtClean="0"/>
              <a:t>Credits: Marco Kraan - Nikhef</a:t>
            </a:r>
            <a:endParaRPr lang="en-US" dirty="0"/>
          </a:p>
        </p:txBody>
      </p:sp>
    </p:spTree>
    <p:controls>
      <p:control spid="1026" name="ShockwaveFlash1" r:id="rId2" imgW="5977790" imgH="3528666"/>
    </p:controls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A century-old ruler, reloaded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Bologna, 10/03/16</a:t>
            </a:r>
            <a:endParaRPr lang="en-US" dirty="0"/>
          </a:p>
        </p:txBody>
      </p:sp>
      <p:sp>
        <p:nvSpPr>
          <p:cNvPr id="28" name="Slide Number Placeholder 2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9AB45E-45C9-4647-AE61-F32C23F9D122}" type="slidenum">
              <a:rPr lang="en-US" smtClean="0"/>
              <a:pPr/>
              <a:t>18</a:t>
            </a:fld>
            <a:endParaRPr lang="en-US" dirty="0"/>
          </a:p>
        </p:txBody>
      </p:sp>
      <p:sp>
        <p:nvSpPr>
          <p:cNvPr id="30" name="Footer Placeholder 2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smtClean="0"/>
              <a:t>Chiummo – GW detectors</a:t>
            </a:r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539552" y="1484784"/>
            <a:ext cx="3400226" cy="369332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it-IT" dirty="0" smtClean="0"/>
              <a:t>How to improve sensitivity?</a:t>
            </a:r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639833" y="2228671"/>
            <a:ext cx="3932167" cy="3139321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pPr>
              <a:buFont typeface="Wingdings" pitchFamily="2" charset="2"/>
              <a:buChar char="§"/>
            </a:pPr>
            <a:r>
              <a:rPr lang="it-IT" dirty="0" smtClean="0"/>
              <a:t> Very long arms</a:t>
            </a:r>
          </a:p>
          <a:p>
            <a:r>
              <a:rPr lang="it-IT" dirty="0" smtClean="0"/>
              <a:t>To get a larger displacement</a:t>
            </a:r>
          </a:p>
          <a:p>
            <a:endParaRPr lang="it-IT" dirty="0" smtClean="0"/>
          </a:p>
          <a:p>
            <a:pPr>
              <a:buFont typeface="Wingdings" pitchFamily="2" charset="2"/>
              <a:buChar char="§"/>
            </a:pPr>
            <a:r>
              <a:rPr lang="it-IT" dirty="0" smtClean="0"/>
              <a:t> Fabry-Perot cavity in each arm</a:t>
            </a:r>
          </a:p>
          <a:p>
            <a:r>
              <a:rPr lang="it-IT" dirty="0" smtClean="0"/>
              <a:t>To increase phase change</a:t>
            </a:r>
          </a:p>
          <a:p>
            <a:endParaRPr lang="it-IT" dirty="0" smtClean="0"/>
          </a:p>
          <a:p>
            <a:pPr>
              <a:buFont typeface="Wingdings" pitchFamily="2" charset="2"/>
              <a:buChar char="§"/>
            </a:pPr>
            <a:r>
              <a:rPr lang="it-IT" dirty="0" smtClean="0"/>
              <a:t> Recycle injected power</a:t>
            </a:r>
          </a:p>
          <a:p>
            <a:r>
              <a:rPr lang="it-IT" dirty="0" smtClean="0"/>
              <a:t>To increase input power</a:t>
            </a:r>
          </a:p>
          <a:p>
            <a:endParaRPr lang="it-IT" dirty="0" smtClean="0"/>
          </a:p>
          <a:p>
            <a:pPr>
              <a:buFont typeface="Wingdings" pitchFamily="2" charset="2"/>
              <a:buChar char="§"/>
            </a:pPr>
            <a:r>
              <a:rPr lang="it-IT" dirty="0" smtClean="0"/>
              <a:t> Recycle outgoing signal</a:t>
            </a:r>
          </a:p>
          <a:p>
            <a:r>
              <a:rPr lang="it-IT" dirty="0" smtClean="0"/>
              <a:t>To amplify the output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A century-old ruler, reloaded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Bologna, 10/03/16</a:t>
            </a:r>
            <a:endParaRPr lang="en-US" dirty="0"/>
          </a:p>
        </p:txBody>
      </p:sp>
      <p:sp>
        <p:nvSpPr>
          <p:cNvPr id="28" name="Slide Number Placeholder 2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9AB45E-45C9-4647-AE61-F32C23F9D122}" type="slidenum">
              <a:rPr lang="en-US" smtClean="0"/>
              <a:pPr/>
              <a:t>19</a:t>
            </a:fld>
            <a:endParaRPr lang="en-US" dirty="0"/>
          </a:p>
        </p:txBody>
      </p:sp>
      <p:sp>
        <p:nvSpPr>
          <p:cNvPr id="30" name="Footer Placeholder 2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smtClean="0"/>
              <a:t>Chiummo – GW detectors</a:t>
            </a:r>
            <a:endParaRPr lang="en-US" dirty="0"/>
          </a:p>
        </p:txBody>
      </p:sp>
      <p:sp>
        <p:nvSpPr>
          <p:cNvPr id="22" name="TextBox 21"/>
          <p:cNvSpPr txBox="1"/>
          <p:nvPr/>
        </p:nvSpPr>
        <p:spPr>
          <a:xfrm>
            <a:off x="323528" y="5949280"/>
            <a:ext cx="364151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dirty="0" smtClean="0"/>
              <a:t>Credits: Marco Kraan - Nikhef</a:t>
            </a:r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539552" y="1484784"/>
            <a:ext cx="3400226" cy="369332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it-IT" dirty="0" smtClean="0"/>
              <a:t>How to improve sensitivity?</a:t>
            </a:r>
            <a:endParaRPr lang="en-US" dirty="0"/>
          </a:p>
        </p:txBody>
      </p:sp>
    </p:spTree>
    <p:controls>
      <p:control spid="2050" name="ShockwaveFlash1" r:id="rId2" imgW="5977790" imgH="3600000"/>
    </p:controls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Meet the Villain: Noise!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Bologna, 10/03/16</a:t>
            </a:r>
            <a:endParaRPr lang="en-US" dirty="0"/>
          </a:p>
        </p:txBody>
      </p:sp>
      <p:sp>
        <p:nvSpPr>
          <p:cNvPr id="28" name="Slide Number Placeholder 2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9AB45E-45C9-4647-AE61-F32C23F9D122}" type="slidenum">
              <a:rPr lang="en-US" smtClean="0"/>
              <a:pPr/>
              <a:t>20</a:t>
            </a:fld>
            <a:endParaRPr lang="en-US" dirty="0"/>
          </a:p>
        </p:txBody>
      </p:sp>
      <p:sp>
        <p:nvSpPr>
          <p:cNvPr id="30" name="Footer Placeholder 2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smtClean="0"/>
              <a:t>Chiummo – GW detectors</a:t>
            </a:r>
            <a:endParaRPr lang="en-US" dirty="0"/>
          </a:p>
        </p:txBody>
      </p:sp>
      <p:pic>
        <p:nvPicPr>
          <p:cNvPr id="15361" name="Picture 1"/>
          <p:cNvPicPr>
            <a:picLocks noChangeAspect="1" noChangeArrowheads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2947497" y="2708920"/>
            <a:ext cx="5546629" cy="3128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Rectangle 6"/>
          <p:cNvSpPr/>
          <p:nvPr/>
        </p:nvSpPr>
        <p:spPr>
          <a:xfrm>
            <a:off x="2945625" y="5949280"/>
            <a:ext cx="325275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/>
              <a:t>Credits: Stephen </a:t>
            </a:r>
            <a:r>
              <a:rPr lang="en-US" dirty="0" err="1" smtClean="0"/>
              <a:t>Fairhurst</a:t>
            </a:r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467545" y="1556792"/>
            <a:ext cx="849694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 smtClean="0"/>
              <a:t>Doesn’t matter how sensitive you are, if your noise is billions of times your signal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Meet the Villain: Noise!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Bologna, 10/03/16</a:t>
            </a:r>
            <a:endParaRPr lang="en-US" dirty="0"/>
          </a:p>
        </p:txBody>
      </p:sp>
      <p:sp>
        <p:nvSpPr>
          <p:cNvPr id="28" name="Slide Number Placeholder 2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9AB45E-45C9-4647-AE61-F32C23F9D122}" type="slidenum">
              <a:rPr lang="en-US" smtClean="0"/>
              <a:pPr/>
              <a:t>21</a:t>
            </a:fld>
            <a:endParaRPr lang="en-US" dirty="0"/>
          </a:p>
        </p:txBody>
      </p:sp>
      <p:sp>
        <p:nvSpPr>
          <p:cNvPr id="30" name="Footer Placeholder 2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smtClean="0"/>
              <a:t>Chiummo – GW detectors</a:t>
            </a:r>
            <a:endParaRPr lang="en-US" dirty="0"/>
          </a:p>
        </p:txBody>
      </p:sp>
      <p:pic>
        <p:nvPicPr>
          <p:cNvPr id="11" name="Picture 10" descr="AdVirgoMSRC_all2.png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rcRect l="4631"/>
          <a:stretch>
            <a:fillRect/>
          </a:stretch>
        </p:blipFill>
        <p:spPr>
          <a:xfrm>
            <a:off x="107504" y="2132856"/>
            <a:ext cx="5931132" cy="4104456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9" name="Group 8"/>
          <p:cNvGrpSpPr/>
          <p:nvPr/>
        </p:nvGrpSpPr>
        <p:grpSpPr>
          <a:xfrm>
            <a:off x="4572000" y="1268760"/>
            <a:ext cx="3976401" cy="2910517"/>
            <a:chOff x="4572000" y="1412776"/>
            <a:chExt cx="3976401" cy="2910517"/>
          </a:xfrm>
        </p:grpSpPr>
        <p:pic>
          <p:nvPicPr>
            <p:cNvPr id="25" name="Picture 2"/>
            <p:cNvPicPr>
              <a:picLocks noChangeAspect="1" noChangeArrowheads="1"/>
            </p:cNvPicPr>
            <p:nvPr/>
          </p:nvPicPr>
          <p:blipFill>
            <a:blip r:embed="rId3" cstate="screen"/>
            <a:srcRect/>
            <a:stretch>
              <a:fillRect/>
            </a:stretch>
          </p:blipFill>
          <p:spPr bwMode="auto">
            <a:xfrm>
              <a:off x="4572000" y="1412776"/>
              <a:ext cx="3976401" cy="2888618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</p:spPr>
        </p:pic>
        <p:sp>
          <p:nvSpPr>
            <p:cNvPr id="8" name="TextBox 7"/>
            <p:cNvSpPr txBox="1"/>
            <p:nvPr/>
          </p:nvSpPr>
          <p:spPr>
            <a:xfrm>
              <a:off x="6012160" y="4077072"/>
              <a:ext cx="1176925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it-IT" sz="1000" dirty="0" smtClean="0"/>
                <a:t>Frequency (Hz)</a:t>
              </a:r>
              <a:endParaRPr lang="en-US" sz="1000" dirty="0"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GW Detectors - Noise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Bologna, 10/03/16</a:t>
            </a:r>
            <a:endParaRPr lang="en-US" dirty="0"/>
          </a:p>
        </p:txBody>
      </p:sp>
      <p:sp>
        <p:nvSpPr>
          <p:cNvPr id="28" name="Slide Number Placeholder 2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9AB45E-45C9-4647-AE61-F32C23F9D122}" type="slidenum">
              <a:rPr lang="en-US" smtClean="0"/>
              <a:pPr/>
              <a:t>22</a:t>
            </a:fld>
            <a:endParaRPr lang="en-US" dirty="0"/>
          </a:p>
        </p:txBody>
      </p:sp>
      <p:sp>
        <p:nvSpPr>
          <p:cNvPr id="30" name="Footer Placeholder 2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smtClean="0"/>
              <a:t>Chiummo – GW detectors</a:t>
            </a:r>
            <a:endParaRPr lang="en-US" dirty="0"/>
          </a:p>
        </p:txBody>
      </p:sp>
      <p:pic>
        <p:nvPicPr>
          <p:cNvPr id="11" name="Picture 10" descr="AdVirgoMSRC_all2.png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1028" y="2060848"/>
            <a:ext cx="6219164" cy="4104456"/>
          </a:xfrm>
          <a:prstGeom prst="rect">
            <a:avLst/>
          </a:prstGeom>
          <a:noFill/>
          <a:ln>
            <a:noFill/>
          </a:ln>
        </p:spPr>
      </p:pic>
      <p:pic>
        <p:nvPicPr>
          <p:cNvPr id="25" name="Picture 2"/>
          <p:cNvPicPr>
            <a:picLocks noChangeAspect="1" noChangeArrowheads="1"/>
          </p:cNvPicPr>
          <p:nvPr/>
        </p:nvPicPr>
        <p:blipFill>
          <a:blip r:embed="rId3" cstate="screen"/>
          <a:srcRect/>
          <a:stretch>
            <a:fillRect/>
          </a:stretch>
        </p:blipFill>
        <p:spPr bwMode="auto">
          <a:xfrm>
            <a:off x="5148064" y="1412776"/>
            <a:ext cx="3400337" cy="247014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8" name="TextBox 7"/>
          <p:cNvSpPr txBox="1"/>
          <p:nvPr/>
        </p:nvSpPr>
        <p:spPr>
          <a:xfrm>
            <a:off x="1259632" y="1916832"/>
            <a:ext cx="1584176" cy="738664"/>
          </a:xfrm>
          <a:prstGeom prst="rect">
            <a:avLst/>
          </a:prstGeom>
          <a:solidFill>
            <a:srgbClr val="FFC000"/>
          </a:solidFill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r>
              <a:rPr lang="it-IT" sz="1400" dirty="0" smtClean="0"/>
              <a:t>Thermal noise </a:t>
            </a:r>
          </a:p>
          <a:p>
            <a:r>
              <a:rPr lang="it-IT" sz="1400" dirty="0" smtClean="0"/>
              <a:t>(coating + suspension)</a:t>
            </a:r>
            <a:endParaRPr lang="en-US" sz="1400" dirty="0"/>
          </a:p>
        </p:txBody>
      </p:sp>
      <p:cxnSp>
        <p:nvCxnSpPr>
          <p:cNvPr id="9" name="Straight Arrow Connector 8"/>
          <p:cNvCxnSpPr/>
          <p:nvPr/>
        </p:nvCxnSpPr>
        <p:spPr>
          <a:xfrm>
            <a:off x="2843808" y="2132856"/>
            <a:ext cx="504056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Arrow Connector 9"/>
          <p:cNvCxnSpPr/>
          <p:nvPr/>
        </p:nvCxnSpPr>
        <p:spPr>
          <a:xfrm flipH="1" flipV="1">
            <a:off x="3635896" y="2204864"/>
            <a:ext cx="216024" cy="36004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/>
          <p:cNvCxnSpPr/>
          <p:nvPr/>
        </p:nvCxnSpPr>
        <p:spPr>
          <a:xfrm flipH="1">
            <a:off x="3563888" y="3212976"/>
            <a:ext cx="288032" cy="36004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12"/>
          <p:cNvSpPr txBox="1"/>
          <p:nvPr/>
        </p:nvSpPr>
        <p:spPr>
          <a:xfrm>
            <a:off x="3707904" y="2492896"/>
            <a:ext cx="1224136" cy="738664"/>
          </a:xfrm>
          <a:prstGeom prst="rect">
            <a:avLst/>
          </a:prstGeom>
          <a:solidFill>
            <a:srgbClr val="00B0F0"/>
          </a:solidFill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r>
              <a:rPr lang="it-IT" sz="1400" dirty="0" smtClean="0"/>
              <a:t>Radiation pressure  fluctuation</a:t>
            </a:r>
            <a:endParaRPr lang="en-US" sz="1400" dirty="0"/>
          </a:p>
        </p:txBody>
      </p:sp>
      <p:sp>
        <p:nvSpPr>
          <p:cNvPr id="14" name="TextBox 13"/>
          <p:cNvSpPr txBox="1"/>
          <p:nvPr/>
        </p:nvSpPr>
        <p:spPr>
          <a:xfrm>
            <a:off x="4572000" y="4581128"/>
            <a:ext cx="1440160" cy="523220"/>
          </a:xfrm>
          <a:prstGeom prst="rect">
            <a:avLst/>
          </a:prstGeom>
          <a:solidFill>
            <a:srgbClr val="92D050"/>
          </a:solidFill>
          <a:effectLst>
            <a:outerShdw blurRad="419100" dist="38100" dir="8100000" algn="tr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r>
              <a:rPr lang="it-IT" sz="1400" dirty="0" smtClean="0"/>
              <a:t>Residual gas (phase noise)</a:t>
            </a:r>
            <a:endParaRPr lang="en-US" sz="1400" dirty="0"/>
          </a:p>
        </p:txBody>
      </p:sp>
      <p:sp>
        <p:nvSpPr>
          <p:cNvPr id="15" name="TextBox 14"/>
          <p:cNvSpPr txBox="1"/>
          <p:nvPr/>
        </p:nvSpPr>
        <p:spPr>
          <a:xfrm>
            <a:off x="6300192" y="4725144"/>
            <a:ext cx="1872208" cy="523220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it-IT" sz="1400" dirty="0" smtClean="0"/>
              <a:t>Seismic vibration</a:t>
            </a:r>
          </a:p>
          <a:p>
            <a:pPr>
              <a:buFont typeface="Arial" pitchFamily="34" charset="0"/>
              <a:buChar char="•"/>
            </a:pPr>
            <a:r>
              <a:rPr lang="it-IT" sz="1400" dirty="0" smtClean="0"/>
              <a:t>Newtonian noise</a:t>
            </a:r>
            <a:endParaRPr lang="en-US" sz="1400" dirty="0"/>
          </a:p>
        </p:txBody>
      </p:sp>
      <p:cxnSp>
        <p:nvCxnSpPr>
          <p:cNvPr id="16" name="Straight Arrow Connector 15"/>
          <p:cNvCxnSpPr/>
          <p:nvPr/>
        </p:nvCxnSpPr>
        <p:spPr>
          <a:xfrm flipH="1" flipV="1">
            <a:off x="6300192" y="4437112"/>
            <a:ext cx="360040" cy="307196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Box 17"/>
          <p:cNvSpPr txBox="1"/>
          <p:nvPr/>
        </p:nvSpPr>
        <p:spPr>
          <a:xfrm>
            <a:off x="4139952" y="4005064"/>
            <a:ext cx="1368152" cy="307777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it-IT" sz="1400" dirty="0" smtClean="0"/>
              <a:t>Stray-light</a:t>
            </a:r>
            <a:endParaRPr lang="en-US" sz="1400" dirty="0"/>
          </a:p>
        </p:txBody>
      </p:sp>
      <p:sp>
        <p:nvSpPr>
          <p:cNvPr id="19" name="TextBox 18"/>
          <p:cNvSpPr txBox="1"/>
          <p:nvPr/>
        </p:nvSpPr>
        <p:spPr>
          <a:xfrm>
            <a:off x="4283968" y="5661248"/>
            <a:ext cx="1584176" cy="523220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r>
              <a:rPr lang="it-IT" sz="1400" dirty="0" smtClean="0"/>
              <a:t>EM field quantum noise</a:t>
            </a:r>
            <a:endParaRPr lang="en-US" sz="1400" dirty="0"/>
          </a:p>
        </p:txBody>
      </p:sp>
      <p:cxnSp>
        <p:nvCxnSpPr>
          <p:cNvPr id="20" name="Straight Arrow Connector 19"/>
          <p:cNvCxnSpPr/>
          <p:nvPr/>
        </p:nvCxnSpPr>
        <p:spPr>
          <a:xfrm flipH="1" flipV="1">
            <a:off x="3851920" y="5301208"/>
            <a:ext cx="720080" cy="36004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TextBox 20"/>
          <p:cNvSpPr txBox="1"/>
          <p:nvPr/>
        </p:nvSpPr>
        <p:spPr>
          <a:xfrm>
            <a:off x="539552" y="4653136"/>
            <a:ext cx="1152128" cy="523220"/>
          </a:xfrm>
          <a:prstGeom prst="rect">
            <a:avLst/>
          </a:prstGeom>
          <a:solidFill>
            <a:srgbClr val="C00000"/>
          </a:solidFill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r>
              <a:rPr lang="it-IT" sz="1400" dirty="0" smtClean="0"/>
              <a:t>Residual laser noise</a:t>
            </a:r>
            <a:endParaRPr lang="en-US" sz="1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6" name="Picture 2"/>
          <p:cNvPicPr>
            <a:picLocks noChangeAspect="1" noChangeArrowheads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3059832" y="1969801"/>
            <a:ext cx="5904656" cy="42893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GW Detectors - Noise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Bologna, 10/03/16</a:t>
            </a:r>
            <a:endParaRPr lang="en-US" dirty="0"/>
          </a:p>
        </p:txBody>
      </p:sp>
      <p:sp>
        <p:nvSpPr>
          <p:cNvPr id="18" name="TextBox 17"/>
          <p:cNvSpPr txBox="1"/>
          <p:nvPr/>
        </p:nvSpPr>
        <p:spPr>
          <a:xfrm>
            <a:off x="395536" y="1412776"/>
            <a:ext cx="68407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u="sng" dirty="0" smtClean="0"/>
              <a:t>Limiting noises at different frequency ranges:</a:t>
            </a:r>
            <a:endParaRPr lang="it-IT" dirty="0" smtClean="0"/>
          </a:p>
        </p:txBody>
      </p:sp>
      <p:sp>
        <p:nvSpPr>
          <p:cNvPr id="9" name="Rectangle 8"/>
          <p:cNvSpPr/>
          <p:nvPr/>
        </p:nvSpPr>
        <p:spPr>
          <a:xfrm>
            <a:off x="2123728" y="5085184"/>
            <a:ext cx="2286000" cy="646331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>
              <a:buFont typeface="Wingdings" pitchFamily="2" charset="2"/>
              <a:buChar char="§"/>
            </a:pPr>
            <a:r>
              <a:rPr lang="it-IT" dirty="0" smtClean="0"/>
              <a:t> Mid-freq: </a:t>
            </a:r>
            <a:br>
              <a:rPr lang="it-IT" dirty="0" smtClean="0"/>
            </a:br>
            <a:r>
              <a:rPr lang="it-IT" b="1" dirty="0" smtClean="0"/>
              <a:t>thermal noise</a:t>
            </a:r>
          </a:p>
        </p:txBody>
      </p:sp>
      <p:sp>
        <p:nvSpPr>
          <p:cNvPr id="10" name="Rectangle 9"/>
          <p:cNvSpPr/>
          <p:nvPr/>
        </p:nvSpPr>
        <p:spPr>
          <a:xfrm>
            <a:off x="6012160" y="4869160"/>
            <a:ext cx="2934072" cy="646331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>
              <a:buFont typeface="Wingdings" pitchFamily="2" charset="2"/>
              <a:buChar char="§"/>
            </a:pPr>
            <a:r>
              <a:rPr lang="it-IT" dirty="0" smtClean="0"/>
              <a:t> High-freq: </a:t>
            </a:r>
            <a:br>
              <a:rPr lang="it-IT" dirty="0" smtClean="0"/>
            </a:br>
            <a:r>
              <a:rPr lang="it-IT" b="1" dirty="0" smtClean="0"/>
              <a:t>quantum shot-noise</a:t>
            </a:r>
            <a:endParaRPr lang="en-US" b="1" dirty="0"/>
          </a:p>
        </p:txBody>
      </p:sp>
      <p:sp>
        <p:nvSpPr>
          <p:cNvPr id="11" name="Rectangle 10"/>
          <p:cNvSpPr/>
          <p:nvPr/>
        </p:nvSpPr>
        <p:spPr>
          <a:xfrm>
            <a:off x="179512" y="2780928"/>
            <a:ext cx="3312368" cy="1200329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>
              <a:buFont typeface="Wingdings" pitchFamily="2" charset="2"/>
              <a:buChar char="§"/>
            </a:pPr>
            <a:r>
              <a:rPr lang="it-IT" dirty="0" smtClean="0"/>
              <a:t> Low-freq: </a:t>
            </a:r>
            <a:br>
              <a:rPr lang="it-IT" dirty="0" smtClean="0"/>
            </a:br>
            <a:r>
              <a:rPr lang="it-IT" b="1" dirty="0" smtClean="0"/>
              <a:t>newtonian noise</a:t>
            </a:r>
            <a:r>
              <a:rPr lang="it-IT" dirty="0" smtClean="0"/>
              <a:t>, seismic noise, residual technical noises</a:t>
            </a:r>
          </a:p>
        </p:txBody>
      </p:sp>
      <p:cxnSp>
        <p:nvCxnSpPr>
          <p:cNvPr id="13" name="Straight Arrow Connector 12"/>
          <p:cNvCxnSpPr/>
          <p:nvPr/>
        </p:nvCxnSpPr>
        <p:spPr>
          <a:xfrm flipV="1">
            <a:off x="4139952" y="4725144"/>
            <a:ext cx="792088" cy="648072"/>
          </a:xfrm>
          <a:prstGeom prst="straightConnector1">
            <a:avLst/>
          </a:prstGeom>
          <a:ln w="25400">
            <a:solidFill>
              <a:srgbClr val="FFC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Arrow Connector 14"/>
          <p:cNvCxnSpPr/>
          <p:nvPr/>
        </p:nvCxnSpPr>
        <p:spPr>
          <a:xfrm flipV="1">
            <a:off x="3275856" y="3429000"/>
            <a:ext cx="792088" cy="72008"/>
          </a:xfrm>
          <a:prstGeom prst="straightConnector1">
            <a:avLst/>
          </a:prstGeom>
          <a:ln w="25400">
            <a:solidFill>
              <a:srgbClr val="92D05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Arrow Connector 18"/>
          <p:cNvCxnSpPr/>
          <p:nvPr/>
        </p:nvCxnSpPr>
        <p:spPr>
          <a:xfrm flipH="1" flipV="1">
            <a:off x="6516216" y="4509120"/>
            <a:ext cx="288032" cy="432048"/>
          </a:xfrm>
          <a:prstGeom prst="straightConnector1">
            <a:avLst/>
          </a:prstGeom>
          <a:ln w="254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Slide Number Placeholder 1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9AB45E-45C9-4647-AE61-F32C23F9D122}" type="slidenum">
              <a:rPr lang="en-US" smtClean="0"/>
              <a:pPr/>
              <a:t>23</a:t>
            </a:fld>
            <a:endParaRPr lang="en-US" dirty="0"/>
          </a:p>
        </p:txBody>
      </p:sp>
      <p:sp>
        <p:nvSpPr>
          <p:cNvPr id="20" name="Footer Placeholder 1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smtClean="0"/>
              <a:t>Chiummo – GW detectors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Content Placeholder 5"/>
          <p:cNvSpPr>
            <a:spLocks noGrp="1"/>
          </p:cNvSpPr>
          <p:nvPr>
            <p:ph sz="quarter" idx="1"/>
          </p:nvPr>
        </p:nvSpPr>
        <p:spPr>
          <a:xfrm>
            <a:off x="457200" y="1219200"/>
            <a:ext cx="4402832" cy="4586064"/>
          </a:xfrm>
        </p:spPr>
        <p:txBody>
          <a:bodyPr>
            <a:normAutofit lnSpcReduction="10000"/>
          </a:bodyPr>
          <a:lstStyle/>
          <a:p>
            <a:r>
              <a:rPr lang="it-IT" sz="2000" dirty="0" smtClean="0"/>
              <a:t>Low frequency range:</a:t>
            </a:r>
          </a:p>
          <a:p>
            <a:endParaRPr lang="it-IT" sz="2000" dirty="0" smtClean="0"/>
          </a:p>
          <a:p>
            <a:pPr lvl="1"/>
            <a:r>
              <a:rPr lang="en-US" sz="1700" dirty="0" smtClean="0"/>
              <a:t>Dominated by </a:t>
            </a:r>
            <a:r>
              <a:rPr lang="en-US" sz="1700" i="1" dirty="0" smtClean="0"/>
              <a:t>seismic noise</a:t>
            </a:r>
          </a:p>
          <a:p>
            <a:pPr lvl="1"/>
            <a:endParaRPr lang="en-US" sz="1700" dirty="0" smtClean="0"/>
          </a:p>
          <a:p>
            <a:pPr lvl="1"/>
            <a:r>
              <a:rPr lang="it-IT" sz="1700" dirty="0" smtClean="0"/>
              <a:t>Managed by </a:t>
            </a:r>
            <a:r>
              <a:rPr lang="en-US" sz="1700" dirty="0" smtClean="0"/>
              <a:t>suspending the mirrors from extreme vibration isolators (attenuation &gt; 10^12)</a:t>
            </a:r>
          </a:p>
          <a:p>
            <a:pPr lvl="1"/>
            <a:endParaRPr lang="it-IT" sz="1700" dirty="0" smtClean="0"/>
          </a:p>
          <a:p>
            <a:pPr lvl="1"/>
            <a:r>
              <a:rPr lang="en-US" sz="1700" dirty="0" smtClean="0"/>
              <a:t>Technical noises of different nature are the real challenge in this range</a:t>
            </a:r>
          </a:p>
          <a:p>
            <a:pPr lvl="1"/>
            <a:endParaRPr lang="en-US" sz="1700" dirty="0" smtClean="0"/>
          </a:p>
          <a:p>
            <a:pPr lvl="1"/>
            <a:r>
              <a:rPr lang="en-US" sz="1700" dirty="0" smtClean="0"/>
              <a:t>Ultimate limit for ground-based detectors: </a:t>
            </a:r>
            <a:br>
              <a:rPr lang="en-US" sz="1700" dirty="0" smtClean="0"/>
            </a:br>
            <a:r>
              <a:rPr lang="en-US" sz="1700" i="1" dirty="0" smtClean="0"/>
              <a:t>gravity gradient noise</a:t>
            </a:r>
            <a:endParaRPr lang="it-IT" sz="2000" i="1" dirty="0" smtClean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Coping with Noise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Bologna, 10/03/16</a:t>
            </a:r>
            <a:endParaRPr lang="en-US" dirty="0"/>
          </a:p>
        </p:txBody>
      </p:sp>
      <p:pic>
        <p:nvPicPr>
          <p:cNvPr id="10" name="Picture 2"/>
          <p:cNvPicPr>
            <a:picLocks noChangeAspect="1" noChangeArrowheads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6300192" y="1268760"/>
            <a:ext cx="2304256" cy="16739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" name="Down Arrow 11"/>
          <p:cNvSpPr/>
          <p:nvPr/>
        </p:nvSpPr>
        <p:spPr>
          <a:xfrm rot="10800000">
            <a:off x="6660232" y="2420888"/>
            <a:ext cx="72008" cy="504056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/>
          <p:cNvSpPr/>
          <p:nvPr/>
        </p:nvSpPr>
        <p:spPr>
          <a:xfrm>
            <a:off x="6948264" y="1268760"/>
            <a:ext cx="1584176" cy="1656184"/>
          </a:xfrm>
          <a:prstGeom prst="rect">
            <a:avLst/>
          </a:prstGeom>
          <a:solidFill>
            <a:schemeClr val="accent1">
              <a:alpha val="48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Slide Number Placeholder 1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9AB45E-45C9-4647-AE61-F32C23F9D122}" type="slidenum">
              <a:rPr lang="en-US" smtClean="0"/>
              <a:pPr/>
              <a:t>24</a:t>
            </a:fld>
            <a:endParaRPr lang="en-US" dirty="0"/>
          </a:p>
        </p:txBody>
      </p:sp>
      <p:sp>
        <p:nvSpPr>
          <p:cNvPr id="18" name="Footer Placeholder 1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smtClean="0"/>
              <a:t>Chiummo – GW detectors</a:t>
            </a:r>
            <a:endParaRPr lang="en-US" dirty="0"/>
          </a:p>
        </p:txBody>
      </p:sp>
      <p:pic>
        <p:nvPicPr>
          <p:cNvPr id="20" name="Picture 41" descr="My_SA.png"/>
          <p:cNvPicPr>
            <a:picLocks noChangeAspect="1"/>
          </p:cNvPicPr>
          <p:nvPr/>
        </p:nvPicPr>
        <p:blipFill>
          <a:blip r:embed="rId3" cstate="screen"/>
          <a:srcRect/>
          <a:stretch>
            <a:fillRect/>
          </a:stretch>
        </p:blipFill>
        <p:spPr bwMode="auto">
          <a:xfrm>
            <a:off x="4922263" y="1412776"/>
            <a:ext cx="945881" cy="444688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1" name="Picture 17" descr="SAcompleto-4600-061"/>
          <p:cNvPicPr>
            <a:picLocks noChangeAspect="1" noChangeArrowheads="1"/>
          </p:cNvPicPr>
          <p:nvPr/>
        </p:nvPicPr>
        <p:blipFill>
          <a:blip r:embed="rId4" cstate="screen"/>
          <a:srcRect/>
          <a:stretch>
            <a:fillRect/>
          </a:stretch>
        </p:blipFill>
        <p:spPr bwMode="auto">
          <a:xfrm>
            <a:off x="6156176" y="3284984"/>
            <a:ext cx="2707134" cy="28970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Coping with Noise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Bologna, 10/03/16</a:t>
            </a:r>
            <a:endParaRPr lang="en-US" dirty="0"/>
          </a:p>
        </p:txBody>
      </p:sp>
      <p:sp>
        <p:nvSpPr>
          <p:cNvPr id="28" name="Slide Number Placeholder 2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9AB45E-45C9-4647-AE61-F32C23F9D122}" type="slidenum">
              <a:rPr lang="en-US" smtClean="0"/>
              <a:pPr/>
              <a:t>25</a:t>
            </a:fld>
            <a:endParaRPr lang="en-US" dirty="0"/>
          </a:p>
        </p:txBody>
      </p:sp>
      <p:sp>
        <p:nvSpPr>
          <p:cNvPr id="30" name="Footer Placeholder 2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smtClean="0"/>
              <a:t>Chiummo – GW detectors</a:t>
            </a:r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539552" y="1628800"/>
            <a:ext cx="176202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dirty="0" smtClean="0"/>
              <a:t>Seismic noise</a:t>
            </a:r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323528" y="5949280"/>
            <a:ext cx="364151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dirty="0" smtClean="0"/>
              <a:t>Credits: Marco Kraan - Nikhef</a:t>
            </a:r>
            <a:endParaRPr lang="en-US" dirty="0"/>
          </a:p>
        </p:txBody>
      </p:sp>
    </p:spTree>
    <p:controls>
      <p:control spid="3074" name="ShockwaveFlash1" r:id="rId2" imgW="6625066" imgH="3672304"/>
    </p:controls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Coping with Noise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Bologna, 10/03/16</a:t>
            </a:r>
            <a:endParaRPr lang="en-US" dirty="0"/>
          </a:p>
        </p:txBody>
      </p:sp>
      <p:sp>
        <p:nvSpPr>
          <p:cNvPr id="28" name="Slide Number Placeholder 2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9AB45E-45C9-4647-AE61-F32C23F9D122}" type="slidenum">
              <a:rPr lang="en-US" smtClean="0"/>
              <a:pPr/>
              <a:t>26</a:t>
            </a:fld>
            <a:endParaRPr lang="en-US" dirty="0"/>
          </a:p>
        </p:txBody>
      </p:sp>
      <p:sp>
        <p:nvSpPr>
          <p:cNvPr id="30" name="Footer Placeholder 2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smtClean="0"/>
              <a:t>Chiummo – GW detectors</a:t>
            </a:r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539552" y="1628800"/>
            <a:ext cx="78928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dirty="0" smtClean="0"/>
              <a:t>Gas pressure noise: UHV environment with pressure ~10^-9mbar</a:t>
            </a:r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323528" y="5949280"/>
            <a:ext cx="364151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dirty="0" smtClean="0"/>
              <a:t>Credits: Marco Kraan - Nikhef</a:t>
            </a:r>
            <a:endParaRPr lang="en-US" dirty="0"/>
          </a:p>
        </p:txBody>
      </p:sp>
    </p:spTree>
    <p:controls>
      <p:control spid="4098" name="ShockwaveFlash1" r:id="rId2" imgW="6552381" imgH="3672304"/>
    </p:controls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 descr="PhotoVirgo_TubeAVide.jpg"/>
          <p:cNvPicPr>
            <a:picLocks noChangeAspect="1"/>
          </p:cNvPicPr>
          <p:nvPr/>
        </p:nvPicPr>
        <p:blipFill>
          <a:blip r:embed="rId2" cstate="screen"/>
          <a:stretch>
            <a:fillRect/>
          </a:stretch>
        </p:blipFill>
        <p:spPr>
          <a:xfrm>
            <a:off x="4067944" y="2132856"/>
            <a:ext cx="4860032" cy="307397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Coping with Noise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Bologna, 10/03/16</a:t>
            </a:r>
            <a:endParaRPr lang="en-US" dirty="0"/>
          </a:p>
        </p:txBody>
      </p:sp>
      <p:sp>
        <p:nvSpPr>
          <p:cNvPr id="28" name="Slide Number Placeholder 2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9AB45E-45C9-4647-AE61-F32C23F9D122}" type="slidenum">
              <a:rPr lang="en-US" smtClean="0"/>
              <a:pPr/>
              <a:t>27</a:t>
            </a:fld>
            <a:endParaRPr lang="en-US" dirty="0"/>
          </a:p>
        </p:txBody>
      </p:sp>
      <p:sp>
        <p:nvSpPr>
          <p:cNvPr id="30" name="Footer Placeholder 2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smtClean="0"/>
              <a:t>Chiummo – GW detectors</a:t>
            </a:r>
            <a:endParaRPr lang="en-US" dirty="0"/>
          </a:p>
        </p:txBody>
      </p:sp>
      <p:pic>
        <p:nvPicPr>
          <p:cNvPr id="11" name="Picture 3" descr="VIR-PIC-PIS-3300-043"/>
          <p:cNvPicPr>
            <a:picLocks noGrp="1" noChangeAspect="1" noChangeArrowheads="1"/>
          </p:cNvPicPr>
          <p:nvPr>
            <p:ph idx="1"/>
          </p:nvPr>
        </p:nvPicPr>
        <p:blipFill>
          <a:blip r:embed="rId3" cstate="screen"/>
          <a:srcRect/>
          <a:stretch>
            <a:fillRect/>
          </a:stretch>
        </p:blipFill>
        <p:spPr>
          <a:xfrm>
            <a:off x="683568" y="2348880"/>
            <a:ext cx="4345612" cy="347600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3" name="TextBox 12"/>
          <p:cNvSpPr txBox="1"/>
          <p:nvPr/>
        </p:nvSpPr>
        <p:spPr>
          <a:xfrm>
            <a:off x="539552" y="1628800"/>
            <a:ext cx="78928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dirty="0" smtClean="0"/>
              <a:t>Gas pressure noise: UHV environment with pressure ~10^-9mbar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Content Placeholder 5"/>
          <p:cNvSpPr>
            <a:spLocks noGrp="1"/>
          </p:cNvSpPr>
          <p:nvPr>
            <p:ph sz="quarter" idx="1"/>
          </p:nvPr>
        </p:nvSpPr>
        <p:spPr>
          <a:xfrm>
            <a:off x="457200" y="1219200"/>
            <a:ext cx="8075240" cy="1417712"/>
          </a:xfrm>
        </p:spPr>
        <p:txBody>
          <a:bodyPr>
            <a:normAutofit fontScale="85000" lnSpcReduction="10000"/>
          </a:bodyPr>
          <a:lstStyle/>
          <a:p>
            <a:r>
              <a:rPr lang="it-IT" sz="2000" dirty="0" smtClean="0"/>
              <a:t>Stray-light mitigation:</a:t>
            </a:r>
          </a:p>
          <a:p>
            <a:pPr lvl="1"/>
            <a:r>
              <a:rPr lang="en-US" sz="1700" dirty="0" smtClean="0"/>
              <a:t>Learned form 1st generation: back-scattered light is one of the major risks towards the final sensitivity goal</a:t>
            </a:r>
          </a:p>
          <a:p>
            <a:pPr lvl="1"/>
            <a:r>
              <a:rPr lang="it-IT" sz="1700" dirty="0" smtClean="0"/>
              <a:t>Light scattered off suspended mirror can probe vibrations of ground-connected mechanical structures and then recombine with main beam: this would bury any GW signal!</a:t>
            </a:r>
            <a:endParaRPr lang="en-US" sz="1700" dirty="0" smtClean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Coping with Noise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Bologna, 10/03/16</a:t>
            </a:r>
            <a:endParaRPr lang="en-US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9AB45E-45C9-4647-AE61-F32C23F9D122}" type="slidenum">
              <a:rPr lang="en-US" smtClean="0"/>
              <a:pPr/>
              <a:t>28</a:t>
            </a:fld>
            <a:endParaRPr lang="en-US" dirty="0"/>
          </a:p>
        </p:txBody>
      </p:sp>
      <p:sp>
        <p:nvSpPr>
          <p:cNvPr id="11" name="Footer Placeholder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smtClean="0"/>
              <a:t>Chiummo – GW detectors</a:t>
            </a:r>
            <a:endParaRPr lang="en-US" dirty="0"/>
          </a:p>
        </p:txBody>
      </p:sp>
      <p:pic>
        <p:nvPicPr>
          <p:cNvPr id="50178" name="Picture 2"/>
          <p:cNvPicPr>
            <a:picLocks noChangeAspect="1" noChangeArrowheads="1"/>
          </p:cNvPicPr>
          <p:nvPr/>
        </p:nvPicPr>
        <p:blipFill>
          <a:blip r:embed="rId2" cstate="screen">
            <a:clrChange>
              <a:clrFrom>
                <a:srgbClr val="000000"/>
              </a:clrFrom>
              <a:clrTo>
                <a:srgbClr val="000000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691680" y="3284984"/>
            <a:ext cx="5179843" cy="21970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" name="TextBox 13"/>
          <p:cNvSpPr txBox="1"/>
          <p:nvPr/>
        </p:nvSpPr>
        <p:spPr>
          <a:xfrm>
            <a:off x="357544" y="5589240"/>
            <a:ext cx="8428911" cy="369332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it-IT" dirty="0" smtClean="0"/>
              <a:t>Less than 5 photons per second allowed to recombine after scattering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Content Placeholder 5"/>
          <p:cNvSpPr>
            <a:spLocks noGrp="1"/>
          </p:cNvSpPr>
          <p:nvPr>
            <p:ph sz="quarter" idx="1"/>
          </p:nvPr>
        </p:nvSpPr>
        <p:spPr>
          <a:xfrm>
            <a:off x="457200" y="1219200"/>
            <a:ext cx="8075240" cy="2425824"/>
          </a:xfrm>
        </p:spPr>
        <p:txBody>
          <a:bodyPr>
            <a:normAutofit fontScale="92500" lnSpcReduction="10000"/>
          </a:bodyPr>
          <a:lstStyle/>
          <a:p>
            <a:r>
              <a:rPr lang="it-IT" sz="2000" dirty="0" smtClean="0"/>
              <a:t>Stray-light mitigation:</a:t>
            </a:r>
          </a:p>
          <a:p>
            <a:pPr lvl="1"/>
            <a:r>
              <a:rPr lang="en-US" sz="1700" dirty="0" smtClean="0"/>
              <a:t>Learned form 1st generation: scattered light is one of the major risks towards the final sensitivity goal</a:t>
            </a:r>
          </a:p>
          <a:p>
            <a:pPr lvl="1"/>
            <a:r>
              <a:rPr lang="en-US" sz="1700" dirty="0" smtClean="0"/>
              <a:t>Large investment to mitigate it:</a:t>
            </a:r>
          </a:p>
          <a:p>
            <a:pPr lvl="2"/>
            <a:r>
              <a:rPr lang="en-US" sz="1400" dirty="0" smtClean="0"/>
              <a:t>Better optics quality</a:t>
            </a:r>
          </a:p>
          <a:p>
            <a:pPr lvl="2"/>
            <a:r>
              <a:rPr lang="en-US" sz="1400" dirty="0" smtClean="0"/>
              <a:t>Baffles to shield mirrors, pipes, vacuum chambers exposed to scattered light</a:t>
            </a:r>
          </a:p>
          <a:p>
            <a:pPr lvl="2"/>
            <a:r>
              <a:rPr lang="en-US" sz="1400" dirty="0" smtClean="0"/>
              <a:t>Photodiodes suspended in vacuum to isolate them from acoustic/seismic noise</a:t>
            </a:r>
          </a:p>
          <a:p>
            <a:pPr lvl="2"/>
            <a:r>
              <a:rPr lang="en-US" sz="1400" dirty="0" smtClean="0"/>
              <a:t>If required, control the position of the benches </a:t>
            </a:r>
            <a:r>
              <a:rPr lang="en-US" sz="1400" dirty="0" err="1" smtClean="0"/>
              <a:t>wrt</a:t>
            </a:r>
            <a:r>
              <a:rPr lang="en-US" sz="1400" dirty="0" smtClean="0"/>
              <a:t> the interferometer</a:t>
            </a:r>
          </a:p>
          <a:p>
            <a:pPr lvl="2"/>
            <a:r>
              <a:rPr lang="it-IT" sz="1400" dirty="0" smtClean="0"/>
              <a:t>Significant simulation effort</a:t>
            </a:r>
            <a:endParaRPr lang="en-US" sz="1400" dirty="0" smtClean="0"/>
          </a:p>
          <a:p>
            <a:pPr lvl="1"/>
            <a:endParaRPr lang="en-US" sz="1700" dirty="0" smtClean="0"/>
          </a:p>
          <a:p>
            <a:pPr lvl="1"/>
            <a:endParaRPr lang="en-US" sz="1700" dirty="0" smtClean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Coping with Noise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Bologna, 10/03/16</a:t>
            </a:r>
            <a:endParaRPr lang="en-US" dirty="0"/>
          </a:p>
        </p:txBody>
      </p:sp>
      <p:pic>
        <p:nvPicPr>
          <p:cNvPr id="16" name="Picture 15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5652120" y="3829486"/>
            <a:ext cx="2844132" cy="242860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9" name="Picture 17" descr="pow_dens_fig_END__NI3_NE7.eps"/>
          <p:cNvPicPr>
            <a:picLocks noChangeAspect="1"/>
          </p:cNvPicPr>
          <p:nvPr/>
        </p:nvPicPr>
        <p:blipFill>
          <a:blip r:embed="rId3" cstate="screen"/>
          <a:srcRect/>
          <a:stretch>
            <a:fillRect/>
          </a:stretch>
        </p:blipFill>
        <p:spPr bwMode="auto">
          <a:xfrm>
            <a:off x="3851920" y="3756453"/>
            <a:ext cx="2520256" cy="190479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9AB45E-45C9-4647-AE61-F32C23F9D122}" type="slidenum">
              <a:rPr lang="en-US" smtClean="0"/>
              <a:pPr/>
              <a:t>29</a:t>
            </a:fld>
            <a:endParaRPr lang="en-US" dirty="0"/>
          </a:p>
        </p:txBody>
      </p:sp>
      <p:sp>
        <p:nvSpPr>
          <p:cNvPr id="11" name="Footer Placeholder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smtClean="0"/>
              <a:t>Chiummo – GW detectors</a:t>
            </a:r>
            <a:endParaRPr lang="en-US" dirty="0"/>
          </a:p>
        </p:txBody>
      </p:sp>
      <p:pic>
        <p:nvPicPr>
          <p:cNvPr id="12" name="Picture 11" descr="NE_perci2.jpg"/>
          <p:cNvPicPr>
            <a:picLocks noChangeAspect="1"/>
          </p:cNvPicPr>
          <p:nvPr/>
        </p:nvPicPr>
        <p:blipFill>
          <a:blip r:embed="rId4" cstate="screen"/>
          <a:srcRect/>
          <a:stretch>
            <a:fillRect/>
          </a:stretch>
        </p:blipFill>
        <p:spPr>
          <a:xfrm>
            <a:off x="611560" y="3717032"/>
            <a:ext cx="2592288" cy="246267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Content Placeholder 5"/>
          <p:cNvSpPr>
            <a:spLocks noGrp="1"/>
          </p:cNvSpPr>
          <p:nvPr>
            <p:ph sz="quarter" idx="1"/>
          </p:nvPr>
        </p:nvSpPr>
        <p:spPr>
          <a:xfrm>
            <a:off x="457200" y="1340768"/>
            <a:ext cx="5698976" cy="3096344"/>
          </a:xfrm>
        </p:spPr>
        <p:txBody>
          <a:bodyPr>
            <a:normAutofit lnSpcReduction="10000"/>
          </a:bodyPr>
          <a:lstStyle/>
          <a:p>
            <a:r>
              <a:rPr lang="it-IT" sz="2000" dirty="0" smtClean="0"/>
              <a:t>Mid frequency range:</a:t>
            </a:r>
          </a:p>
          <a:p>
            <a:pPr lvl="1"/>
            <a:r>
              <a:rPr lang="en-US" sz="1800" dirty="0" smtClean="0"/>
              <a:t>Dominated by thermal noise of mirror coatings and suspensions</a:t>
            </a:r>
          </a:p>
          <a:p>
            <a:pPr lvl="2"/>
            <a:endParaRPr lang="it-IT" sz="1400" dirty="0" smtClean="0"/>
          </a:p>
          <a:p>
            <a:r>
              <a:rPr lang="en-US" sz="1800" dirty="0" smtClean="0"/>
              <a:t>Reduced by:</a:t>
            </a:r>
          </a:p>
          <a:p>
            <a:pPr lvl="1"/>
            <a:r>
              <a:rPr lang="en-US" sz="1700" b="1" i="1" dirty="0" smtClean="0">
                <a:solidFill>
                  <a:srgbClr val="C00000"/>
                </a:solidFill>
              </a:rPr>
              <a:t>Larger beam spot </a:t>
            </a:r>
            <a:r>
              <a:rPr lang="en-US" sz="1700" dirty="0" smtClean="0"/>
              <a:t>(sample larger mirror surface)</a:t>
            </a:r>
          </a:p>
          <a:p>
            <a:pPr lvl="1"/>
            <a:r>
              <a:rPr lang="en-US" sz="1700" dirty="0" smtClean="0"/>
              <a:t>Test masses suspended by fused silica fibers (low mechanical losses)</a:t>
            </a:r>
          </a:p>
          <a:p>
            <a:pPr lvl="1"/>
            <a:r>
              <a:rPr lang="en-US" sz="1700" dirty="0" smtClean="0"/>
              <a:t>Mirror coatings engineered for low losses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Coping with Noise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Bologna, 10/03/16</a:t>
            </a:r>
            <a:endParaRPr lang="en-US" dirty="0"/>
          </a:p>
        </p:txBody>
      </p:sp>
      <p:pic>
        <p:nvPicPr>
          <p:cNvPr id="10" name="Picture 2"/>
          <p:cNvPicPr>
            <a:picLocks noChangeAspect="1" noChangeArrowheads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6300192" y="1268760"/>
            <a:ext cx="2304256" cy="16739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" name="Rectangle 10"/>
          <p:cNvSpPr/>
          <p:nvPr/>
        </p:nvSpPr>
        <p:spPr>
          <a:xfrm>
            <a:off x="6300192" y="1268760"/>
            <a:ext cx="432048" cy="1656184"/>
          </a:xfrm>
          <a:prstGeom prst="rect">
            <a:avLst/>
          </a:prstGeom>
          <a:solidFill>
            <a:schemeClr val="accent1">
              <a:alpha val="48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Down Arrow 11"/>
          <p:cNvSpPr/>
          <p:nvPr/>
        </p:nvSpPr>
        <p:spPr>
          <a:xfrm rot="10800000">
            <a:off x="7020272" y="2420888"/>
            <a:ext cx="72008" cy="504056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/>
          <p:cNvSpPr/>
          <p:nvPr/>
        </p:nvSpPr>
        <p:spPr>
          <a:xfrm>
            <a:off x="7524328" y="1268760"/>
            <a:ext cx="1008112" cy="1656184"/>
          </a:xfrm>
          <a:prstGeom prst="rect">
            <a:avLst/>
          </a:prstGeom>
          <a:solidFill>
            <a:schemeClr val="accent1">
              <a:alpha val="48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8" name="Group 17"/>
          <p:cNvGrpSpPr/>
          <p:nvPr/>
        </p:nvGrpSpPr>
        <p:grpSpPr>
          <a:xfrm>
            <a:off x="5796136" y="4293096"/>
            <a:ext cx="2667000" cy="1762125"/>
            <a:chOff x="539552" y="4509120"/>
            <a:chExt cx="2667000" cy="1762125"/>
          </a:xfrm>
        </p:grpSpPr>
        <p:pic>
          <p:nvPicPr>
            <p:cNvPr id="31746" name="Picture 2"/>
            <p:cNvPicPr>
              <a:picLocks noChangeAspect="1" noChangeArrowheads="1"/>
            </p:cNvPicPr>
            <p:nvPr/>
          </p:nvPicPr>
          <p:blipFill>
            <a:blip r:embed="rId3" cstate="screen"/>
            <a:srcRect/>
            <a:stretch>
              <a:fillRect/>
            </a:stretch>
          </p:blipFill>
          <p:spPr bwMode="auto">
            <a:xfrm>
              <a:off x="539552" y="4509120"/>
              <a:ext cx="2667000" cy="1762125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</p:spPr>
        </p:pic>
        <p:cxnSp>
          <p:nvCxnSpPr>
            <p:cNvPr id="16" name="Straight Arrow Connector 15"/>
            <p:cNvCxnSpPr/>
            <p:nvPr/>
          </p:nvCxnSpPr>
          <p:spPr>
            <a:xfrm flipH="1">
              <a:off x="1259632" y="4725144"/>
              <a:ext cx="360040" cy="0"/>
            </a:xfrm>
            <a:prstGeom prst="straightConnector1">
              <a:avLst/>
            </a:prstGeom>
            <a:ln w="25400">
              <a:solidFill>
                <a:srgbClr val="FF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Arrow Connector 16"/>
            <p:cNvCxnSpPr/>
            <p:nvPr/>
          </p:nvCxnSpPr>
          <p:spPr>
            <a:xfrm rot="10800000" flipH="1">
              <a:off x="2123728" y="4725144"/>
              <a:ext cx="360040" cy="0"/>
            </a:xfrm>
            <a:prstGeom prst="straightConnector1">
              <a:avLst/>
            </a:prstGeom>
            <a:ln w="25400">
              <a:solidFill>
                <a:srgbClr val="FF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9" name="Slide Number Placeholder 1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9AB45E-45C9-4647-AE61-F32C23F9D122}" type="slidenum">
              <a:rPr lang="en-US" smtClean="0"/>
              <a:pPr/>
              <a:t>30</a:t>
            </a:fld>
            <a:endParaRPr lang="en-US" dirty="0"/>
          </a:p>
        </p:txBody>
      </p:sp>
      <p:sp>
        <p:nvSpPr>
          <p:cNvPr id="20" name="Footer Placeholder 1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smtClean="0"/>
              <a:t>Chiummo – GW detectors</a:t>
            </a:r>
            <a:endParaRPr lang="en-US" dirty="0"/>
          </a:p>
        </p:txBody>
      </p:sp>
      <p:pic>
        <p:nvPicPr>
          <p:cNvPr id="21" name="Picture 6"/>
          <p:cNvPicPr>
            <a:picLocks noChangeAspect="1"/>
          </p:cNvPicPr>
          <p:nvPr/>
        </p:nvPicPr>
        <p:blipFill>
          <a:blip r:embed="rId4" cstate="screen">
            <a:alphaModFix/>
            <a:lum/>
          </a:blip>
          <a:srcRect/>
          <a:stretch>
            <a:fillRect/>
          </a:stretch>
        </p:blipFill>
        <p:spPr>
          <a:xfrm>
            <a:off x="2123728" y="4221088"/>
            <a:ext cx="2651300" cy="198845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Mirrors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Bologna, 10/03/16</a:t>
            </a:r>
            <a:endParaRPr lang="en-US" dirty="0"/>
          </a:p>
        </p:txBody>
      </p:sp>
      <p:pic>
        <p:nvPicPr>
          <p:cNvPr id="8" name="Picture 6"/>
          <p:cNvPicPr>
            <a:picLocks noChangeAspect="1"/>
          </p:cNvPicPr>
          <p:nvPr/>
        </p:nvPicPr>
        <p:blipFill>
          <a:blip r:embed="rId2" cstate="screen">
            <a:alphaModFix/>
            <a:lum/>
          </a:blip>
          <a:srcRect/>
          <a:stretch>
            <a:fillRect/>
          </a:stretch>
        </p:blipFill>
        <p:spPr>
          <a:xfrm>
            <a:off x="3347864" y="2204864"/>
            <a:ext cx="5435632" cy="407667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9" name="Picture 6"/>
          <p:cNvPicPr>
            <a:picLocks noChangeAspect="1"/>
          </p:cNvPicPr>
          <p:nvPr/>
        </p:nvPicPr>
        <p:blipFill>
          <a:blip r:embed="rId3" cstate="screen">
            <a:alphaModFix/>
            <a:lum/>
          </a:blip>
          <a:srcRect/>
          <a:stretch>
            <a:fillRect/>
          </a:stretch>
        </p:blipFill>
        <p:spPr>
          <a:xfrm>
            <a:off x="467544" y="1412776"/>
            <a:ext cx="4067407" cy="305051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1" name="Rectangle 10"/>
          <p:cNvSpPr/>
          <p:nvPr/>
        </p:nvSpPr>
        <p:spPr>
          <a:xfrm>
            <a:off x="179512" y="4293096"/>
            <a:ext cx="2736304" cy="369332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en-US" b="1" dirty="0" smtClean="0"/>
              <a:t>Test mass mirror</a:t>
            </a:r>
            <a:endParaRPr lang="en-US" b="1" dirty="0"/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9AB45E-45C9-4647-AE61-F32C23F9D122}" type="slidenum">
              <a:rPr lang="en-US" smtClean="0"/>
              <a:pPr/>
              <a:t>31</a:t>
            </a:fld>
            <a:endParaRPr lang="en-US" dirty="0"/>
          </a:p>
        </p:txBody>
      </p:sp>
      <p:sp>
        <p:nvSpPr>
          <p:cNvPr id="13" name="Footer Placeholder 1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smtClean="0"/>
              <a:t>Chiummo – GW detectors</a:t>
            </a:r>
            <a:endParaRPr lang="en-US" dirty="0"/>
          </a:p>
        </p:txBody>
      </p:sp>
      <p:sp>
        <p:nvSpPr>
          <p:cNvPr id="14" name="Rectangle 13"/>
          <p:cNvSpPr/>
          <p:nvPr/>
        </p:nvSpPr>
        <p:spPr>
          <a:xfrm>
            <a:off x="5508104" y="5733256"/>
            <a:ext cx="3024336" cy="369332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en-US" b="1" dirty="0" smtClean="0"/>
              <a:t>Beam Splitter mirror</a:t>
            </a:r>
            <a:endParaRPr lang="en-US" b="1" dirty="0"/>
          </a:p>
        </p:txBody>
      </p:sp>
      <p:cxnSp>
        <p:nvCxnSpPr>
          <p:cNvPr id="16" name="Straight Arrow Connector 15"/>
          <p:cNvCxnSpPr/>
          <p:nvPr/>
        </p:nvCxnSpPr>
        <p:spPr>
          <a:xfrm>
            <a:off x="1187624" y="1916832"/>
            <a:ext cx="2664296" cy="144016"/>
          </a:xfrm>
          <a:prstGeom prst="straightConnector1">
            <a:avLst/>
          </a:prstGeom>
          <a:ln w="19050">
            <a:solidFill>
              <a:srgbClr val="FF0000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Arrow Connector 16"/>
          <p:cNvCxnSpPr/>
          <p:nvPr/>
        </p:nvCxnSpPr>
        <p:spPr>
          <a:xfrm>
            <a:off x="5580112" y="3861048"/>
            <a:ext cx="2808312" cy="360040"/>
          </a:xfrm>
          <a:prstGeom prst="straightConnector1">
            <a:avLst/>
          </a:prstGeom>
          <a:ln w="19050">
            <a:solidFill>
              <a:srgbClr val="FF0000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Arrow Connector 18"/>
          <p:cNvCxnSpPr/>
          <p:nvPr/>
        </p:nvCxnSpPr>
        <p:spPr>
          <a:xfrm flipV="1">
            <a:off x="1043608" y="1916832"/>
            <a:ext cx="0" cy="1512168"/>
          </a:xfrm>
          <a:prstGeom prst="straightConnector1">
            <a:avLst/>
          </a:prstGeom>
          <a:ln w="19050">
            <a:solidFill>
              <a:srgbClr val="FF0000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TextBox 22"/>
          <p:cNvSpPr txBox="1"/>
          <p:nvPr/>
        </p:nvSpPr>
        <p:spPr>
          <a:xfrm>
            <a:off x="3275856" y="1556792"/>
            <a:ext cx="824265" cy="369332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it-IT" dirty="0" smtClean="0"/>
              <a:t>35cm</a:t>
            </a:r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179512" y="2492896"/>
            <a:ext cx="824265" cy="369332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it-IT" dirty="0" smtClean="0"/>
              <a:t>20cm</a:t>
            </a:r>
            <a:endParaRPr lang="en-US" dirty="0"/>
          </a:p>
        </p:txBody>
      </p:sp>
      <p:sp>
        <p:nvSpPr>
          <p:cNvPr id="25" name="TextBox 24"/>
          <p:cNvSpPr txBox="1"/>
          <p:nvPr/>
        </p:nvSpPr>
        <p:spPr>
          <a:xfrm>
            <a:off x="2051720" y="3789040"/>
            <a:ext cx="784189" cy="369332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it-IT" dirty="0" smtClean="0"/>
              <a:t>42Kg</a:t>
            </a:r>
            <a:endParaRPr lang="en-US" dirty="0"/>
          </a:p>
        </p:txBody>
      </p:sp>
      <p:sp>
        <p:nvSpPr>
          <p:cNvPr id="26" name="TextBox 25"/>
          <p:cNvSpPr txBox="1"/>
          <p:nvPr/>
        </p:nvSpPr>
        <p:spPr>
          <a:xfrm>
            <a:off x="8100392" y="3573016"/>
            <a:ext cx="824265" cy="369332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it-IT" dirty="0" smtClean="0"/>
              <a:t>55cm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Mirrors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Bologna, 10/03/16</a:t>
            </a:r>
            <a:endParaRPr lang="en-US" dirty="0"/>
          </a:p>
        </p:txBody>
      </p:sp>
      <p:pic>
        <p:nvPicPr>
          <p:cNvPr id="9" name="Picture 6"/>
          <p:cNvPicPr>
            <a:picLocks noChangeAspect="1"/>
          </p:cNvPicPr>
          <p:nvPr/>
        </p:nvPicPr>
        <p:blipFill>
          <a:blip r:embed="rId2" cstate="screen">
            <a:alphaModFix/>
            <a:lum/>
          </a:blip>
          <a:srcRect/>
          <a:stretch>
            <a:fillRect/>
          </a:stretch>
        </p:blipFill>
        <p:spPr>
          <a:xfrm>
            <a:off x="467544" y="1412776"/>
            <a:ext cx="4067407" cy="305051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1" name="Rectangle 10"/>
          <p:cNvSpPr/>
          <p:nvPr/>
        </p:nvSpPr>
        <p:spPr>
          <a:xfrm>
            <a:off x="467544" y="4581128"/>
            <a:ext cx="4824536" cy="1200329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en-US" dirty="0" smtClean="0"/>
              <a:t>The surface figure of the polished test masses is such that with a mirror as large as Emilia-Romagna, </a:t>
            </a:r>
            <a:r>
              <a:rPr lang="en-US" b="1" i="1" dirty="0" smtClean="0"/>
              <a:t>highest mountains would be 1mm </a:t>
            </a:r>
            <a:endParaRPr lang="en-US" b="1" i="1" dirty="0"/>
          </a:p>
        </p:txBody>
      </p:sp>
      <p:pic>
        <p:nvPicPr>
          <p:cNvPr id="29698" name="Picture 2"/>
          <p:cNvPicPr>
            <a:picLocks noChangeAspect="1" noChangeArrowheads="1"/>
          </p:cNvPicPr>
          <p:nvPr/>
        </p:nvPicPr>
        <p:blipFill>
          <a:blip r:embed="rId3" cstate="screen"/>
          <a:srcRect/>
          <a:stretch>
            <a:fillRect/>
          </a:stretch>
        </p:blipFill>
        <p:spPr bwMode="auto">
          <a:xfrm>
            <a:off x="5004048" y="1268760"/>
            <a:ext cx="3634286" cy="3168352"/>
          </a:xfrm>
          <a:prstGeom prst="rect">
            <a:avLst/>
          </a:prstGeom>
          <a:noFill/>
          <a:ln>
            <a:noFill/>
          </a:ln>
        </p:spPr>
      </p:pic>
      <p:sp>
        <p:nvSpPr>
          <p:cNvPr id="13" name="Slide Number Placeholder 1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9AB45E-45C9-4647-AE61-F32C23F9D122}" type="slidenum">
              <a:rPr lang="en-US" smtClean="0"/>
              <a:pPr/>
              <a:t>32</a:t>
            </a:fld>
            <a:endParaRPr lang="en-US" dirty="0"/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smtClean="0"/>
              <a:t>Chiummo – GW detectors</a:t>
            </a:r>
            <a:endParaRPr lang="en-US" dirty="0"/>
          </a:p>
        </p:txBody>
      </p:sp>
      <p:pic>
        <p:nvPicPr>
          <p:cNvPr id="15" name="Picture 2"/>
          <p:cNvPicPr>
            <a:picLocks noChangeAspect="1" noChangeArrowheads="1"/>
          </p:cNvPicPr>
          <p:nvPr/>
        </p:nvPicPr>
        <p:blipFill>
          <a:blip r:embed="rId4" cstate="screen"/>
          <a:srcRect/>
          <a:stretch>
            <a:fillRect/>
          </a:stretch>
        </p:blipFill>
        <p:spPr bwMode="auto">
          <a:xfrm>
            <a:off x="5508104" y="4293096"/>
            <a:ext cx="3457582" cy="86409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Coping with Noise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Bologna, 10/03/16</a:t>
            </a:r>
            <a:endParaRPr lang="en-US" dirty="0"/>
          </a:p>
        </p:txBody>
      </p:sp>
      <p:sp>
        <p:nvSpPr>
          <p:cNvPr id="13" name="Content Placeholder 5"/>
          <p:cNvSpPr>
            <a:spLocks noGrp="1"/>
          </p:cNvSpPr>
          <p:nvPr>
            <p:ph sz="quarter" idx="1"/>
          </p:nvPr>
        </p:nvSpPr>
        <p:spPr>
          <a:xfrm>
            <a:off x="457200" y="1219200"/>
            <a:ext cx="8229600" cy="4937760"/>
          </a:xfrm>
        </p:spPr>
        <p:txBody>
          <a:bodyPr/>
          <a:lstStyle/>
          <a:p>
            <a:r>
              <a:rPr lang="it-IT" sz="2000" dirty="0" smtClean="0"/>
              <a:t>High frequency range:</a:t>
            </a:r>
          </a:p>
          <a:p>
            <a:pPr lvl="1"/>
            <a:r>
              <a:rPr lang="en-US" sz="1700" dirty="0" smtClean="0"/>
              <a:t>Dominated by laser shot noise. </a:t>
            </a:r>
            <a:br>
              <a:rPr lang="en-US" sz="1700" dirty="0" smtClean="0"/>
            </a:br>
            <a:r>
              <a:rPr lang="en-US" sz="1700" dirty="0" smtClean="0"/>
              <a:t>Improved by increasing the power: </a:t>
            </a:r>
            <a:br>
              <a:rPr lang="en-US" sz="1700" dirty="0" smtClean="0"/>
            </a:br>
            <a:r>
              <a:rPr lang="en-US" sz="1700" b="1" i="1" dirty="0" smtClean="0">
                <a:solidFill>
                  <a:srgbClr val="C00000"/>
                </a:solidFill>
              </a:rPr>
              <a:t>&gt;100W input</a:t>
            </a:r>
            <a:r>
              <a:rPr lang="en-US" sz="1700" dirty="0" smtClean="0"/>
              <a:t>, ~1 MW in the cavities</a:t>
            </a:r>
          </a:p>
          <a:p>
            <a:r>
              <a:rPr lang="en-US" sz="2000" dirty="0" smtClean="0"/>
              <a:t>Requires:</a:t>
            </a:r>
          </a:p>
          <a:p>
            <a:pPr lvl="1"/>
            <a:r>
              <a:rPr lang="en-US" sz="1700" dirty="0" smtClean="0"/>
              <a:t>New laser amplifiers (solid state, fiber)</a:t>
            </a:r>
          </a:p>
          <a:p>
            <a:pPr lvl="1"/>
            <a:r>
              <a:rPr lang="en-US" sz="1700" dirty="0" smtClean="0"/>
              <a:t>Heavy, low absorption optics (substrates, coatings)</a:t>
            </a:r>
          </a:p>
          <a:p>
            <a:pPr lvl="1"/>
            <a:r>
              <a:rPr lang="en-US" sz="1700" dirty="0" smtClean="0"/>
              <a:t>Sophisticated systems to correct for thermal aberrations</a:t>
            </a:r>
            <a:endParaRPr lang="it-IT" sz="1700" dirty="0" smtClean="0"/>
          </a:p>
          <a:p>
            <a:endParaRPr lang="it-IT" sz="2000" dirty="0" smtClean="0"/>
          </a:p>
          <a:p>
            <a:endParaRPr lang="en-US" dirty="0"/>
          </a:p>
        </p:txBody>
      </p:sp>
      <p:pic>
        <p:nvPicPr>
          <p:cNvPr id="28675" name="Picture 3"/>
          <p:cNvPicPr>
            <a:picLocks noChangeAspect="1" noChangeArrowheads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2195736" y="3861048"/>
            <a:ext cx="2286000" cy="22860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28676" name="Picture 4"/>
          <p:cNvPicPr>
            <a:picLocks noChangeAspect="1" noChangeArrowheads="1"/>
          </p:cNvPicPr>
          <p:nvPr/>
        </p:nvPicPr>
        <p:blipFill>
          <a:blip r:embed="rId3" cstate="screen"/>
          <a:srcRect/>
          <a:stretch>
            <a:fillRect/>
          </a:stretch>
        </p:blipFill>
        <p:spPr bwMode="auto">
          <a:xfrm>
            <a:off x="7236296" y="3861048"/>
            <a:ext cx="1620354" cy="238333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5" name="Picture 2"/>
          <p:cNvPicPr>
            <a:picLocks noChangeAspect="1" noChangeArrowheads="1"/>
          </p:cNvPicPr>
          <p:nvPr/>
        </p:nvPicPr>
        <p:blipFill>
          <a:blip r:embed="rId4" cstate="screen"/>
          <a:srcRect/>
          <a:stretch>
            <a:fillRect/>
          </a:stretch>
        </p:blipFill>
        <p:spPr bwMode="auto">
          <a:xfrm>
            <a:off x="6300192" y="1268760"/>
            <a:ext cx="2304256" cy="16739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6" name="Rectangle 15"/>
          <p:cNvSpPr/>
          <p:nvPr/>
        </p:nvSpPr>
        <p:spPr>
          <a:xfrm>
            <a:off x="6300192" y="1268760"/>
            <a:ext cx="1152128" cy="1656184"/>
          </a:xfrm>
          <a:prstGeom prst="rect">
            <a:avLst/>
          </a:prstGeom>
          <a:solidFill>
            <a:schemeClr val="accent1">
              <a:alpha val="48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Down Arrow 17"/>
          <p:cNvSpPr/>
          <p:nvPr/>
        </p:nvSpPr>
        <p:spPr>
          <a:xfrm rot="10800000">
            <a:off x="7812360" y="2492896"/>
            <a:ext cx="72008" cy="504056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8677" name="Picture 5"/>
          <p:cNvPicPr>
            <a:picLocks noChangeAspect="1" noChangeArrowheads="1"/>
          </p:cNvPicPr>
          <p:nvPr/>
        </p:nvPicPr>
        <p:blipFill>
          <a:blip r:embed="rId5" cstate="screen"/>
          <a:srcRect/>
          <a:stretch>
            <a:fillRect/>
          </a:stretch>
        </p:blipFill>
        <p:spPr bwMode="auto">
          <a:xfrm>
            <a:off x="4788024" y="3861048"/>
            <a:ext cx="1600977" cy="238182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26626" name="Picture 2"/>
          <p:cNvPicPr>
            <a:picLocks noChangeAspect="1" noChangeArrowheads="1"/>
          </p:cNvPicPr>
          <p:nvPr/>
        </p:nvPicPr>
        <p:blipFill>
          <a:blip r:embed="rId6" cstate="screen"/>
          <a:srcRect/>
          <a:stretch>
            <a:fillRect/>
          </a:stretch>
        </p:blipFill>
        <p:spPr bwMode="auto">
          <a:xfrm>
            <a:off x="611560" y="3861048"/>
            <a:ext cx="1237173" cy="242088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4" name="Slide Number Placeholder 1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9AB45E-45C9-4647-AE61-F32C23F9D122}" type="slidenum">
              <a:rPr lang="en-US" smtClean="0"/>
              <a:pPr/>
              <a:t>33</a:t>
            </a:fld>
            <a:endParaRPr lang="en-US" dirty="0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smtClean="0"/>
              <a:t>Chiummo – GW detectors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GW Detectors – The network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Bologna, 10/03/16</a:t>
            </a:r>
            <a:endParaRPr lang="en-US" dirty="0"/>
          </a:p>
        </p:txBody>
      </p:sp>
      <p:pic>
        <p:nvPicPr>
          <p:cNvPr id="38" name="Picture 37" descr="Earth-whole-planet-2D-map-from-NOAA-recoloured-3-ANON.gif"/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 l="10841" t="6723" r="5466" b="49924"/>
          <a:stretch/>
        </p:blipFill>
        <p:spPr>
          <a:xfrm>
            <a:off x="1" y="2654301"/>
            <a:ext cx="9169400" cy="2374901"/>
          </a:xfrm>
          <a:prstGeom prst="rect">
            <a:avLst/>
          </a:prstGeom>
        </p:spPr>
      </p:pic>
      <p:pic>
        <p:nvPicPr>
          <p:cNvPr id="39" name="Picture 38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 bwMode="auto">
          <a:xfrm>
            <a:off x="179512" y="1844824"/>
            <a:ext cx="2016224" cy="122973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/>
        </p:spPr>
      </p:pic>
      <p:pic>
        <p:nvPicPr>
          <p:cNvPr id="40" name="Picture 39"/>
          <p:cNvPicPr>
            <a:picLocks noChangeAspect="1" noChangeArrowheads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 bwMode="auto">
          <a:xfrm>
            <a:off x="179512" y="4581128"/>
            <a:ext cx="1798219" cy="164880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/>
        </p:spPr>
      </p:pic>
      <p:pic>
        <p:nvPicPr>
          <p:cNvPr id="41" name="Picture 40"/>
          <p:cNvPicPr>
            <a:picLocks noChangeAspect="1" noChangeArrowheads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4860032" y="1615028"/>
            <a:ext cx="1318967" cy="97577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pic>
        <p:nvPicPr>
          <p:cNvPr id="42" name="Picture 41"/>
          <p:cNvPicPr>
            <a:picLocks noChangeAspect="1" noChangeArrowheads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 bwMode="auto">
          <a:xfrm>
            <a:off x="3581400" y="4648200"/>
            <a:ext cx="2621796" cy="130108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/>
        </p:spPr>
      </p:pic>
      <p:sp>
        <p:nvSpPr>
          <p:cNvPr id="43" name="TextBox 42"/>
          <p:cNvSpPr txBox="1"/>
          <p:nvPr/>
        </p:nvSpPr>
        <p:spPr>
          <a:xfrm>
            <a:off x="5029200" y="1676400"/>
            <a:ext cx="110158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800000"/>
                </a:solidFill>
                <a:cs typeface="Gotham Medium"/>
              </a:rPr>
              <a:t>GEO-HF</a:t>
            </a:r>
            <a:endParaRPr lang="en-US" dirty="0">
              <a:solidFill>
                <a:srgbClr val="800000"/>
              </a:solidFill>
              <a:cs typeface="Gotham Medium"/>
            </a:endParaRPr>
          </a:p>
        </p:txBody>
      </p:sp>
      <p:sp>
        <p:nvSpPr>
          <p:cNvPr id="44" name="TextBox 43"/>
          <p:cNvSpPr txBox="1"/>
          <p:nvPr/>
        </p:nvSpPr>
        <p:spPr>
          <a:xfrm>
            <a:off x="439668" y="1772816"/>
            <a:ext cx="138685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 smtClean="0">
                <a:solidFill>
                  <a:srgbClr val="FF0000"/>
                </a:solidFill>
                <a:cs typeface="Gotham Medium"/>
              </a:rPr>
              <a:t>aLIGO</a:t>
            </a:r>
            <a:r>
              <a:rPr lang="en-US" dirty="0" smtClean="0">
                <a:solidFill>
                  <a:srgbClr val="FF0000"/>
                </a:solidFill>
                <a:cs typeface="Gotham Medium"/>
              </a:rPr>
              <a:t>-WA</a:t>
            </a:r>
          </a:p>
        </p:txBody>
      </p:sp>
      <p:sp>
        <p:nvSpPr>
          <p:cNvPr id="45" name="TextBox 44"/>
          <p:cNvSpPr txBox="1"/>
          <p:nvPr/>
        </p:nvSpPr>
        <p:spPr>
          <a:xfrm>
            <a:off x="683568" y="4812268"/>
            <a:ext cx="129875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 smtClean="0">
                <a:solidFill>
                  <a:srgbClr val="FF0000"/>
                </a:solidFill>
                <a:cs typeface="Gotham Medium"/>
              </a:rPr>
              <a:t>aLIGO</a:t>
            </a:r>
            <a:r>
              <a:rPr lang="en-US" dirty="0" smtClean="0">
                <a:solidFill>
                  <a:srgbClr val="FF0000"/>
                </a:solidFill>
                <a:cs typeface="Gotham Medium"/>
              </a:rPr>
              <a:t>-LA</a:t>
            </a:r>
          </a:p>
        </p:txBody>
      </p:sp>
      <p:cxnSp>
        <p:nvCxnSpPr>
          <p:cNvPr id="46" name="Straight Arrow Connector 45"/>
          <p:cNvCxnSpPr/>
          <p:nvPr/>
        </p:nvCxnSpPr>
        <p:spPr>
          <a:xfrm flipH="1">
            <a:off x="685800" y="2743200"/>
            <a:ext cx="152400" cy="762000"/>
          </a:xfrm>
          <a:prstGeom prst="straightConnector1">
            <a:avLst/>
          </a:prstGeom>
          <a:ln>
            <a:solidFill>
              <a:srgbClr val="80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7" name="Straight Arrow Connector 46"/>
          <p:cNvCxnSpPr/>
          <p:nvPr/>
        </p:nvCxnSpPr>
        <p:spPr>
          <a:xfrm flipV="1">
            <a:off x="1371600" y="4114800"/>
            <a:ext cx="152400" cy="685800"/>
          </a:xfrm>
          <a:prstGeom prst="straightConnector1">
            <a:avLst/>
          </a:prstGeom>
          <a:ln>
            <a:solidFill>
              <a:srgbClr val="80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8" name="Straight Arrow Connector 47"/>
          <p:cNvCxnSpPr/>
          <p:nvPr/>
        </p:nvCxnSpPr>
        <p:spPr>
          <a:xfrm flipV="1">
            <a:off x="4343400" y="3733800"/>
            <a:ext cx="304800" cy="914400"/>
          </a:xfrm>
          <a:prstGeom prst="straightConnector1">
            <a:avLst/>
          </a:prstGeom>
          <a:ln>
            <a:solidFill>
              <a:srgbClr val="80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9" name="Straight Arrow Connector 48"/>
          <p:cNvCxnSpPr/>
          <p:nvPr/>
        </p:nvCxnSpPr>
        <p:spPr>
          <a:xfrm flipH="1">
            <a:off x="4495800" y="2590800"/>
            <a:ext cx="381000" cy="838200"/>
          </a:xfrm>
          <a:prstGeom prst="straightConnector1">
            <a:avLst/>
          </a:prstGeom>
          <a:ln>
            <a:solidFill>
              <a:srgbClr val="80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0" name="TextBox 49"/>
          <p:cNvSpPr txBox="1"/>
          <p:nvPr/>
        </p:nvSpPr>
        <p:spPr>
          <a:xfrm>
            <a:off x="4355976" y="4653136"/>
            <a:ext cx="181812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FF0000"/>
                </a:solidFill>
                <a:cs typeface="Gotham Medium"/>
              </a:rPr>
              <a:t>Advanced</a:t>
            </a:r>
          </a:p>
          <a:p>
            <a:r>
              <a:rPr lang="en-US" dirty="0" smtClean="0">
                <a:solidFill>
                  <a:srgbClr val="FF0000"/>
                </a:solidFill>
                <a:cs typeface="Gotham Medium"/>
              </a:rPr>
              <a:t>VIRGO - 2016</a:t>
            </a:r>
          </a:p>
        </p:txBody>
      </p:sp>
      <p:pic>
        <p:nvPicPr>
          <p:cNvPr id="51" name="Picture 50" descr="img_abt_lcgt.jpg"/>
          <p:cNvPicPr>
            <a:picLocks noChangeAspect="1"/>
          </p:cNvPicPr>
          <p:nvPr/>
        </p:nvPicPr>
        <p:blipFill rotWithShape="1">
          <a:blip r:embed="rId7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/>
        </p:blipFill>
        <p:spPr>
          <a:xfrm>
            <a:off x="7308304" y="1747590"/>
            <a:ext cx="1462596" cy="1097209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52" name="TextBox 51"/>
          <p:cNvSpPr txBox="1"/>
          <p:nvPr/>
        </p:nvSpPr>
        <p:spPr>
          <a:xfrm>
            <a:off x="7668344" y="1772816"/>
            <a:ext cx="99899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BFBFBF"/>
                </a:solidFill>
                <a:cs typeface="Gotham Medium"/>
              </a:rPr>
              <a:t>KAGRA</a:t>
            </a:r>
            <a:endParaRPr lang="en-US" dirty="0">
              <a:solidFill>
                <a:srgbClr val="BFBFBF"/>
              </a:solidFill>
              <a:cs typeface="Gotham Medium"/>
            </a:endParaRPr>
          </a:p>
        </p:txBody>
      </p:sp>
      <p:cxnSp>
        <p:nvCxnSpPr>
          <p:cNvPr id="53" name="Straight Arrow Connector 52"/>
          <p:cNvCxnSpPr>
            <a:stCxn id="51" idx="2"/>
          </p:cNvCxnSpPr>
          <p:nvPr/>
        </p:nvCxnSpPr>
        <p:spPr>
          <a:xfrm>
            <a:off x="8039602" y="2844799"/>
            <a:ext cx="578898" cy="965201"/>
          </a:xfrm>
          <a:prstGeom prst="straightConnector1">
            <a:avLst/>
          </a:prstGeom>
          <a:ln>
            <a:solidFill>
              <a:srgbClr val="80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8" name="Straight Arrow Connector 57"/>
          <p:cNvCxnSpPr/>
          <p:nvPr/>
        </p:nvCxnSpPr>
        <p:spPr>
          <a:xfrm flipH="1" flipV="1">
            <a:off x="6781800" y="4495800"/>
            <a:ext cx="381000" cy="609600"/>
          </a:xfrm>
          <a:prstGeom prst="straightConnector1">
            <a:avLst/>
          </a:prstGeom>
          <a:ln>
            <a:solidFill>
              <a:srgbClr val="80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9" name="TextBox 28"/>
          <p:cNvSpPr txBox="1"/>
          <p:nvPr/>
        </p:nvSpPr>
        <p:spPr>
          <a:xfrm>
            <a:off x="107504" y="1268760"/>
            <a:ext cx="2657459" cy="369332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it-IT" dirty="0" smtClean="0"/>
              <a:t>A world-wide effort...</a:t>
            </a:r>
            <a:endParaRPr lang="en-US" dirty="0"/>
          </a:p>
        </p:txBody>
      </p:sp>
      <p:grpSp>
        <p:nvGrpSpPr>
          <p:cNvPr id="54" name="Group 15"/>
          <p:cNvGrpSpPr/>
          <p:nvPr/>
        </p:nvGrpSpPr>
        <p:grpSpPr>
          <a:xfrm>
            <a:off x="7162800" y="5029200"/>
            <a:ext cx="1752600" cy="1295400"/>
            <a:chOff x="7162800" y="5029200"/>
            <a:chExt cx="1752600" cy="1295400"/>
          </a:xfrm>
        </p:grpSpPr>
        <p:sp>
          <p:nvSpPr>
            <p:cNvPr id="55" name="Rectangle 54"/>
            <p:cNvSpPr/>
            <p:nvPr/>
          </p:nvSpPr>
          <p:spPr>
            <a:xfrm>
              <a:off x="7162800" y="5029200"/>
              <a:ext cx="1752600" cy="1295400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56" name="Picture 55" descr="indigo.png"/>
            <p:cNvPicPr>
              <a:picLocks noChangeAspect="1"/>
            </p:cNvPicPr>
            <p:nvPr/>
          </p:nvPicPr>
          <p:blipFill>
            <a:blip r:embed="rId8" cstate="screen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tretch>
              <a:fillRect/>
            </a:stretch>
          </p:blipFill>
          <p:spPr>
            <a:xfrm>
              <a:off x="7239000" y="5029200"/>
              <a:ext cx="1607474" cy="647700"/>
            </a:xfrm>
            <a:prstGeom prst="rect">
              <a:avLst/>
            </a:prstGeom>
          </p:spPr>
        </p:pic>
        <p:sp>
          <p:nvSpPr>
            <p:cNvPr id="57" name="TextBox 56"/>
            <p:cNvSpPr txBox="1"/>
            <p:nvPr/>
          </p:nvSpPr>
          <p:spPr>
            <a:xfrm>
              <a:off x="7258922" y="5791200"/>
              <a:ext cx="1599925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err="1" smtClean="0">
                  <a:solidFill>
                    <a:srgbClr val="800000"/>
                  </a:solidFill>
                  <a:cs typeface="Gotham Medium"/>
                </a:rPr>
                <a:t>aLIGO</a:t>
              </a:r>
              <a:r>
                <a:rPr lang="en-US" dirty="0" smtClean="0">
                  <a:solidFill>
                    <a:srgbClr val="800000"/>
                  </a:solidFill>
                  <a:cs typeface="Gotham Medium"/>
                </a:rPr>
                <a:t>-India</a:t>
              </a:r>
            </a:p>
          </p:txBody>
        </p:sp>
      </p:grpSp>
      <p:sp>
        <p:nvSpPr>
          <p:cNvPr id="28" name="Slide Number Placeholder 2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9AB45E-45C9-4647-AE61-F32C23F9D122}" type="slidenum">
              <a:rPr lang="en-US" smtClean="0"/>
              <a:pPr/>
              <a:t>34</a:t>
            </a:fld>
            <a:endParaRPr lang="en-US" dirty="0"/>
          </a:p>
        </p:txBody>
      </p:sp>
      <p:sp>
        <p:nvSpPr>
          <p:cNvPr id="30" name="Footer Placeholder 2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smtClean="0"/>
              <a:t>Chiummo – GW detectors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GW Detectors – The network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Bologna, 10/03/16</a:t>
            </a:r>
            <a:endParaRPr lang="en-US" dirty="0"/>
          </a:p>
        </p:txBody>
      </p:sp>
      <p:sp>
        <p:nvSpPr>
          <p:cNvPr id="29" name="TextBox 28"/>
          <p:cNvSpPr txBox="1"/>
          <p:nvPr/>
        </p:nvSpPr>
        <p:spPr>
          <a:xfrm>
            <a:off x="107504" y="1268760"/>
            <a:ext cx="2657459" cy="369332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it-IT" dirty="0" smtClean="0"/>
              <a:t>A world-wide effort...</a:t>
            </a:r>
            <a:endParaRPr lang="en-US" dirty="0"/>
          </a:p>
        </p:txBody>
      </p:sp>
      <p:sp>
        <p:nvSpPr>
          <p:cNvPr id="28" name="Slide Number Placeholder 2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9AB45E-45C9-4647-AE61-F32C23F9D122}" type="slidenum">
              <a:rPr lang="en-US" smtClean="0"/>
              <a:pPr/>
              <a:t>35</a:t>
            </a:fld>
            <a:endParaRPr lang="en-US" dirty="0"/>
          </a:p>
        </p:txBody>
      </p:sp>
      <p:sp>
        <p:nvSpPr>
          <p:cNvPr id="30" name="Footer Placeholder 2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smtClean="0"/>
              <a:t>Chiummo – GW detectors</a:t>
            </a:r>
            <a:endParaRPr lang="en-US" dirty="0"/>
          </a:p>
        </p:txBody>
      </p:sp>
      <p:pic>
        <p:nvPicPr>
          <p:cNvPr id="31" name="Picture 2" descr="Picture1.jpg"/>
          <p:cNvPicPr>
            <a:picLocks noChangeAspect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4139952" y="1484784"/>
            <a:ext cx="4327477" cy="46128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2" name="TextBox 31"/>
          <p:cNvSpPr txBox="1"/>
          <p:nvPr/>
        </p:nvSpPr>
        <p:spPr>
          <a:xfrm>
            <a:off x="251520" y="2276872"/>
            <a:ext cx="3528392" cy="1477328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>
              <a:buFont typeface="Wingdings" pitchFamily="2" charset="2"/>
              <a:buChar char="§"/>
            </a:pPr>
            <a:r>
              <a:rPr lang="it-IT" dirty="0" smtClean="0"/>
              <a:t> Identify GW source direction</a:t>
            </a:r>
          </a:p>
          <a:p>
            <a:pPr>
              <a:buFont typeface="Wingdings" pitchFamily="2" charset="2"/>
              <a:buChar char="§"/>
            </a:pPr>
            <a:endParaRPr lang="it-IT" dirty="0" smtClean="0"/>
          </a:p>
          <a:p>
            <a:pPr>
              <a:buFont typeface="Wingdings" pitchFamily="2" charset="2"/>
              <a:buChar char="§"/>
            </a:pPr>
            <a:r>
              <a:rPr lang="it-IT" dirty="0" smtClean="0"/>
              <a:t> Increase statistic reliability by coincident detection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GW Detectors - Strain</a:t>
            </a:r>
            <a:endParaRPr lang="en-US" dirty="0"/>
          </a:p>
        </p:txBody>
      </p:sp>
      <p:pic>
        <p:nvPicPr>
          <p:cNvPr id="7" name="Content Placeholder 6" descr="DanHoak-ASD_aLIGO_AdV_S6.png"/>
          <p:cNvPicPr>
            <a:picLocks noGrp="1" noChangeAspect="1"/>
          </p:cNvPicPr>
          <p:nvPr>
            <p:ph sz="quarter" idx="1"/>
          </p:nvPr>
        </p:nvPicPr>
        <p:blipFill>
          <a:blip r:embed="rId2" cstate="screen"/>
          <a:stretch>
            <a:fillRect/>
          </a:stretch>
        </p:blipFill>
        <p:spPr>
          <a:xfrm>
            <a:off x="2843808" y="1844824"/>
            <a:ext cx="5898016" cy="3776149"/>
          </a:xfrm>
        </p:spPr>
      </p:pic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Bologna, 10/03/16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smtClean="0"/>
              <a:t>Chiummo – GW detectors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9AB45E-45C9-4647-AE61-F32C23F9D122}" type="slidenum">
              <a:rPr lang="en-US" smtClean="0"/>
              <a:pPr/>
              <a:t>36</a:t>
            </a:fld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6156176" y="5589240"/>
            <a:ext cx="281840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1400" dirty="0" smtClean="0"/>
              <a:t>Credits: Daniel Hoak - aLIGO</a:t>
            </a:r>
            <a:endParaRPr lang="en-US" sz="1400" dirty="0"/>
          </a:p>
        </p:txBody>
      </p:sp>
      <p:sp>
        <p:nvSpPr>
          <p:cNvPr id="9" name="TextBox 8"/>
          <p:cNvSpPr txBox="1"/>
          <p:nvPr/>
        </p:nvSpPr>
        <p:spPr>
          <a:xfrm>
            <a:off x="467544" y="1412776"/>
            <a:ext cx="648844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dirty="0" smtClean="0"/>
              <a:t>Comparison of actually measured residual strain noise</a:t>
            </a:r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251520" y="5301208"/>
            <a:ext cx="432048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200" dirty="0" smtClean="0"/>
              <a:t>- H1, L1 are the two LIGO interferometer (upgraded to aLIGO)</a:t>
            </a:r>
          </a:p>
          <a:p>
            <a:r>
              <a:rPr lang="it-IT" sz="1200" dirty="0" smtClean="0"/>
              <a:t>- V1 is the Virgo interferometer before upgrading</a:t>
            </a:r>
          </a:p>
          <a:p>
            <a:r>
              <a:rPr lang="it-IT" sz="1200" dirty="0" smtClean="0"/>
              <a:t>- AdV: Advanced Virgo is the interferometer that will be online by the end of 2016</a:t>
            </a:r>
            <a:endParaRPr lang="en-US" sz="1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Not the end of the story...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Bologna, 10/03/16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smtClean="0"/>
              <a:t>Chiummo – GW detectors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9AB45E-45C9-4647-AE61-F32C23F9D122}" type="slidenum">
              <a:rPr lang="en-US" smtClean="0"/>
              <a:pPr/>
              <a:t>37</a:t>
            </a:fld>
            <a:endParaRPr lang="en-US" dirty="0"/>
          </a:p>
        </p:txBody>
      </p:sp>
      <p:pic>
        <p:nvPicPr>
          <p:cNvPr id="8" name="Picture 7" descr="aLIGO_strain_data.png"/>
          <p:cNvPicPr>
            <a:picLocks noChangeAspect="1"/>
          </p:cNvPicPr>
          <p:nvPr/>
        </p:nvPicPr>
        <p:blipFill>
          <a:blip r:embed="rId2" cstate="screen"/>
          <a:stretch>
            <a:fillRect/>
          </a:stretch>
        </p:blipFill>
        <p:spPr>
          <a:xfrm>
            <a:off x="4572000" y="3381292"/>
            <a:ext cx="4254267" cy="2955819"/>
          </a:xfrm>
          <a:prstGeom prst="rect">
            <a:avLst/>
          </a:prstGeom>
        </p:spPr>
      </p:pic>
      <p:sp>
        <p:nvSpPr>
          <p:cNvPr id="9" name="Oval 8"/>
          <p:cNvSpPr/>
          <p:nvPr/>
        </p:nvSpPr>
        <p:spPr>
          <a:xfrm>
            <a:off x="7308304" y="4221088"/>
            <a:ext cx="288032" cy="288032"/>
          </a:xfrm>
          <a:prstGeom prst="ellipse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7308304" y="4941168"/>
            <a:ext cx="288032" cy="288032"/>
          </a:xfrm>
          <a:prstGeom prst="ellipse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7" name="Group 26"/>
          <p:cNvGrpSpPr/>
          <p:nvPr/>
        </p:nvGrpSpPr>
        <p:grpSpPr>
          <a:xfrm>
            <a:off x="251520" y="2816211"/>
            <a:ext cx="4094820" cy="2845037"/>
            <a:chOff x="251520" y="1556792"/>
            <a:chExt cx="4094820" cy="2845037"/>
          </a:xfrm>
        </p:grpSpPr>
        <p:pic>
          <p:nvPicPr>
            <p:cNvPr id="7" name="Picture 6" descr="aLIGO_filtered_data.png"/>
            <p:cNvPicPr>
              <a:picLocks noChangeAspect="1"/>
            </p:cNvPicPr>
            <p:nvPr/>
          </p:nvPicPr>
          <p:blipFill>
            <a:blip r:embed="rId3" cstate="screen"/>
            <a:stretch>
              <a:fillRect/>
            </a:stretch>
          </p:blipFill>
          <p:spPr>
            <a:xfrm>
              <a:off x="251520" y="1556792"/>
              <a:ext cx="4094820" cy="2845037"/>
            </a:xfrm>
            <a:prstGeom prst="rect">
              <a:avLst/>
            </a:prstGeom>
            <a:ln w="38100"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</p:spPr>
        </p:pic>
        <p:sp>
          <p:nvSpPr>
            <p:cNvPr id="23" name="Oval 22"/>
            <p:cNvSpPr/>
            <p:nvPr/>
          </p:nvSpPr>
          <p:spPr>
            <a:xfrm>
              <a:off x="1907704" y="1772816"/>
              <a:ext cx="1872208" cy="2016224"/>
            </a:xfrm>
            <a:prstGeom prst="ellipse">
              <a:avLst/>
            </a:prstGeom>
            <a:noFill/>
            <a:ln w="38100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6" name="TextBox 25"/>
          <p:cNvSpPr txBox="1"/>
          <p:nvPr/>
        </p:nvSpPr>
        <p:spPr>
          <a:xfrm>
            <a:off x="539552" y="1412776"/>
            <a:ext cx="612068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 smtClean="0"/>
              <a:t>Despite all the efforts, signal still buried in noise.</a:t>
            </a:r>
          </a:p>
          <a:p>
            <a:r>
              <a:rPr lang="it-IT" dirty="0" smtClean="0"/>
              <a:t>How do you extract the signal from noise?</a:t>
            </a:r>
          </a:p>
          <a:p>
            <a:endParaRPr lang="it-IT" dirty="0" smtClean="0"/>
          </a:p>
          <a:p>
            <a:r>
              <a:rPr lang="it-IT" dirty="0" smtClean="0"/>
              <a:t>Elena Cuoco has got an answer for you...</a:t>
            </a:r>
            <a:endParaRPr lang="en-US" dirty="0"/>
          </a:p>
        </p:txBody>
      </p:sp>
      <p:cxnSp>
        <p:nvCxnSpPr>
          <p:cNvPr id="12" name="Straight Arrow Connector 11"/>
          <p:cNvCxnSpPr>
            <a:stCxn id="9" idx="2"/>
            <a:endCxn id="23" idx="6"/>
          </p:cNvCxnSpPr>
          <p:nvPr/>
        </p:nvCxnSpPr>
        <p:spPr>
          <a:xfrm flipH="1" flipV="1">
            <a:off x="3779912" y="4040347"/>
            <a:ext cx="3528392" cy="324757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Arrow Connector 14"/>
          <p:cNvCxnSpPr>
            <a:stCxn id="10" idx="2"/>
            <a:endCxn id="23" idx="6"/>
          </p:cNvCxnSpPr>
          <p:nvPr/>
        </p:nvCxnSpPr>
        <p:spPr>
          <a:xfrm flipH="1" flipV="1">
            <a:off x="3779912" y="4040347"/>
            <a:ext cx="3528392" cy="1044837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Advanced Virgo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Bologna, 10/03/16</a:t>
            </a:r>
            <a:endParaRPr lang="en-US" dirty="0"/>
          </a:p>
        </p:txBody>
      </p:sp>
      <p:pic>
        <p:nvPicPr>
          <p:cNvPr id="9" name="Content Placeholder 8" descr="virgo.jpg"/>
          <p:cNvPicPr>
            <a:picLocks noGrp="1" noChangeAspect="1"/>
          </p:cNvPicPr>
          <p:nvPr>
            <p:ph sz="quarter" idx="1"/>
          </p:nvPr>
        </p:nvPicPr>
        <p:blipFill>
          <a:blip r:embed="rId2" cstate="screen"/>
          <a:stretch>
            <a:fillRect/>
          </a:stretch>
        </p:blipFill>
        <p:spPr>
          <a:xfrm>
            <a:off x="874728" y="1219200"/>
            <a:ext cx="7394543" cy="4937125"/>
          </a:xfrm>
        </p:spPr>
      </p:pic>
      <p:pic>
        <p:nvPicPr>
          <p:cNvPr id="7" name="Picture 28" descr="advlogo_final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1043608" y="1412776"/>
            <a:ext cx="1238259" cy="621116"/>
          </a:xfrm>
          <a:prstGeom prst="rect">
            <a:avLst/>
          </a:prstGeom>
          <a:noFill/>
        </p:spPr>
      </p:pic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9AB45E-45C9-4647-AE61-F32C23F9D122}" type="slidenum">
              <a:rPr lang="en-US" smtClean="0"/>
              <a:pPr/>
              <a:t>38</a:t>
            </a:fld>
            <a:endParaRPr lang="en-US" dirty="0"/>
          </a:p>
        </p:txBody>
      </p:sp>
      <p:sp>
        <p:nvSpPr>
          <p:cNvPr id="11" name="Footer Placeholder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smtClean="0"/>
              <a:t>Chiummo – GW detectors</a:t>
            </a:r>
            <a:endParaRPr lang="en-US" dirty="0"/>
          </a:p>
        </p:txBody>
      </p:sp>
      <p:sp>
        <p:nvSpPr>
          <p:cNvPr id="8" name="Rectangle 7"/>
          <p:cNvSpPr/>
          <p:nvPr/>
        </p:nvSpPr>
        <p:spPr>
          <a:xfrm>
            <a:off x="3275856" y="1340768"/>
            <a:ext cx="4950296" cy="369332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it-IT" dirty="0" smtClean="0">
                <a:hlinkClick r:id="rId4"/>
              </a:rPr>
              <a:t>http://public.virgo-gw.eu/language/en/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Advanced Virgo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Bologna, 10/03/16</a:t>
            </a:r>
            <a:endParaRPr lang="en-US" dirty="0"/>
          </a:p>
        </p:txBody>
      </p:sp>
      <p:pic>
        <p:nvPicPr>
          <p:cNvPr id="9" name="Content Placeholder 8" descr="virgo.jpg"/>
          <p:cNvPicPr>
            <a:picLocks noGrp="1" noChangeAspect="1"/>
          </p:cNvPicPr>
          <p:nvPr>
            <p:ph sz="quarter" idx="1"/>
          </p:nvPr>
        </p:nvPicPr>
        <p:blipFill>
          <a:blip r:embed="rId2" cstate="screen"/>
          <a:stretch>
            <a:fillRect/>
          </a:stretch>
        </p:blipFill>
        <p:spPr>
          <a:xfrm>
            <a:off x="874728" y="1219200"/>
            <a:ext cx="7394543" cy="4937125"/>
          </a:xfrm>
        </p:spPr>
      </p:pic>
      <p:pic>
        <p:nvPicPr>
          <p:cNvPr id="7" name="Picture 28" descr="advlogo_final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1043608" y="1412776"/>
            <a:ext cx="1238259" cy="621116"/>
          </a:xfrm>
          <a:prstGeom prst="rect">
            <a:avLst/>
          </a:prstGeom>
          <a:noFill/>
        </p:spPr>
      </p:pic>
      <p:sp>
        <p:nvSpPr>
          <p:cNvPr id="8" name="Content Placeholder 2"/>
          <p:cNvSpPr txBox="1">
            <a:spLocks/>
          </p:cNvSpPr>
          <p:nvPr/>
        </p:nvSpPr>
        <p:spPr>
          <a:xfrm>
            <a:off x="971600" y="2276872"/>
            <a:ext cx="4464496" cy="2232248"/>
          </a:xfrm>
          <a:prstGeom prst="rect">
            <a:avLst/>
          </a:prstGeom>
          <a:solidFill>
            <a:schemeClr val="bg1">
              <a:alpha val="50000"/>
            </a:schemeClr>
          </a:solidFill>
          <a:effectLst/>
          <a:scene3d>
            <a:camera prst="orthographicFront"/>
            <a:lightRig rig="threePt" dir="t"/>
          </a:scene3d>
          <a:sp3d>
            <a:bevelT/>
          </a:sp3d>
        </p:spPr>
        <p:txBody>
          <a:bodyPr vert="horz">
            <a:noAutofit/>
          </a:bodyPr>
          <a:lstStyle/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76000"/>
              <a:buFont typeface="Wingdings 3"/>
              <a:buChar char=""/>
              <a:tabLst/>
              <a:defRPr/>
            </a:pPr>
            <a:r>
              <a:rPr kumimoji="0" lang="en-US" sz="1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Advanced Virgo (</a:t>
            </a:r>
            <a:r>
              <a:rPr kumimoji="0" lang="en-US" sz="14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AdV</a:t>
            </a:r>
            <a:r>
              <a:rPr kumimoji="0" lang="en-US" sz="1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): upgrade of the Virgo interferometric detector of gravitational waves</a:t>
            </a:r>
          </a:p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76000"/>
              <a:buFont typeface="Wingdings 3"/>
              <a:buChar char=""/>
              <a:tabLst/>
              <a:defRPr/>
            </a:pPr>
            <a:r>
              <a:rPr kumimoji="0" lang="en-US" sz="1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Participated by scientists from Italy and France (former founders of Virgo), The Netherlands, Poland and Hungary</a:t>
            </a:r>
          </a:p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76000"/>
              <a:buFont typeface="Wingdings 3"/>
              <a:buChar char=""/>
              <a:tabLst/>
              <a:defRPr/>
            </a:pPr>
            <a:r>
              <a:rPr kumimoji="0" lang="en-US" sz="1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Funding approved in Dec 2009 </a:t>
            </a:r>
          </a:p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76000"/>
              <a:buFont typeface="Wingdings 3"/>
              <a:buChar char=""/>
              <a:tabLst/>
              <a:defRPr/>
            </a:pPr>
            <a:r>
              <a:rPr kumimoji="0" lang="en-US" sz="1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First science data scheduled in 2016</a:t>
            </a: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5796136" y="2276872"/>
            <a:ext cx="2376264" cy="3367076"/>
          </a:xfrm>
          <a:prstGeom prst="rect">
            <a:avLst/>
          </a:prstGeom>
          <a:solidFill>
            <a:schemeClr val="lt1">
              <a:alpha val="50000"/>
            </a:schemeClr>
          </a:solidFill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defTabSz="914400">
              <a:lnSpc>
                <a:spcPct val="80000"/>
              </a:lnSpc>
            </a:pPr>
            <a:r>
              <a:rPr lang="en-US" sz="1400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APC Paris </a:t>
            </a:r>
          </a:p>
          <a:p>
            <a:pPr defTabSz="914400">
              <a:lnSpc>
                <a:spcPct val="80000"/>
              </a:lnSpc>
            </a:pPr>
            <a:r>
              <a:rPr lang="en-US" sz="1400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ARTEMIS Nice</a:t>
            </a:r>
          </a:p>
          <a:p>
            <a:pPr defTabSz="914400">
              <a:lnSpc>
                <a:spcPct val="80000"/>
              </a:lnSpc>
            </a:pPr>
            <a:r>
              <a:rPr lang="en-US" sz="1400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EGO </a:t>
            </a:r>
            <a:r>
              <a:rPr lang="en-US" sz="1400" dirty="0" err="1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Cascina</a:t>
            </a:r>
            <a:endParaRPr lang="en-US" sz="1400" dirty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  <a:p>
            <a:pPr defTabSz="914400">
              <a:lnSpc>
                <a:spcPct val="80000"/>
              </a:lnSpc>
            </a:pPr>
            <a:r>
              <a:rPr lang="en-US" sz="1400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INFN Firenze-</a:t>
            </a:r>
            <a:r>
              <a:rPr lang="en-US" sz="1400" dirty="0" err="1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Urbino</a:t>
            </a:r>
            <a:endParaRPr lang="en-US" sz="1400" dirty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  <a:p>
            <a:pPr defTabSz="914400">
              <a:lnSpc>
                <a:spcPct val="80000"/>
              </a:lnSpc>
            </a:pPr>
            <a:r>
              <a:rPr lang="en-US" sz="1400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INFN </a:t>
            </a:r>
            <a:r>
              <a:rPr lang="en-US" sz="1400" dirty="0" err="1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Genova</a:t>
            </a:r>
            <a:endParaRPr lang="en-US" sz="1400" dirty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  <a:p>
            <a:pPr defTabSz="914400">
              <a:lnSpc>
                <a:spcPct val="80000"/>
              </a:lnSpc>
            </a:pPr>
            <a:r>
              <a:rPr lang="en-US" sz="1400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INFN Napoli</a:t>
            </a:r>
          </a:p>
          <a:p>
            <a:pPr defTabSz="914400">
              <a:lnSpc>
                <a:spcPct val="80000"/>
              </a:lnSpc>
            </a:pPr>
            <a:r>
              <a:rPr lang="en-US" sz="1400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INFN Perugia</a:t>
            </a:r>
          </a:p>
          <a:p>
            <a:pPr defTabSz="914400">
              <a:lnSpc>
                <a:spcPct val="80000"/>
              </a:lnSpc>
            </a:pPr>
            <a:r>
              <a:rPr lang="en-US" sz="1400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INFN Pisa</a:t>
            </a:r>
          </a:p>
          <a:p>
            <a:pPr defTabSz="914400">
              <a:lnSpc>
                <a:spcPct val="80000"/>
              </a:lnSpc>
            </a:pPr>
            <a:r>
              <a:rPr lang="en-US" sz="1400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INFN Roma La </a:t>
            </a:r>
            <a:r>
              <a:rPr lang="en-US" sz="1400" dirty="0" err="1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Sapienza</a:t>
            </a:r>
            <a:endParaRPr lang="en-US" sz="1400" dirty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  <a:p>
            <a:pPr defTabSz="914400">
              <a:lnSpc>
                <a:spcPct val="80000"/>
              </a:lnSpc>
            </a:pPr>
            <a:r>
              <a:rPr lang="en-US" sz="1400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INFN Roma Tor </a:t>
            </a:r>
            <a:r>
              <a:rPr lang="en-US" sz="1400" dirty="0" err="1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Vergata</a:t>
            </a:r>
            <a:endParaRPr lang="en-US" sz="1400" dirty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  <a:p>
            <a:pPr defTabSz="914400">
              <a:lnSpc>
                <a:spcPct val="80000"/>
              </a:lnSpc>
            </a:pPr>
            <a:r>
              <a:rPr lang="en-US" sz="1400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INFN Trento-</a:t>
            </a:r>
            <a:r>
              <a:rPr lang="en-US" sz="1400" dirty="0" err="1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Padova</a:t>
            </a:r>
            <a:endParaRPr lang="en-US" sz="1400" dirty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  <a:p>
            <a:pPr defTabSz="914400">
              <a:lnSpc>
                <a:spcPct val="80000"/>
              </a:lnSpc>
            </a:pPr>
            <a:r>
              <a:rPr lang="en-US" sz="1400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LAL </a:t>
            </a:r>
            <a:r>
              <a:rPr lang="en-US" sz="1400" dirty="0" err="1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Orsay</a:t>
            </a:r>
            <a:r>
              <a:rPr lang="en-US" sz="1400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 – ESPCI Paris</a:t>
            </a:r>
          </a:p>
          <a:p>
            <a:pPr defTabSz="914400">
              <a:lnSpc>
                <a:spcPct val="80000"/>
              </a:lnSpc>
            </a:pPr>
            <a:r>
              <a:rPr lang="en-US" sz="1400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LAPP Annecy</a:t>
            </a:r>
          </a:p>
          <a:p>
            <a:pPr defTabSz="914400">
              <a:lnSpc>
                <a:spcPct val="80000"/>
              </a:lnSpc>
            </a:pPr>
            <a:r>
              <a:rPr lang="en-US" sz="1400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LKB Paris</a:t>
            </a:r>
          </a:p>
          <a:p>
            <a:pPr defTabSz="914400">
              <a:lnSpc>
                <a:spcPct val="80000"/>
              </a:lnSpc>
            </a:pPr>
            <a:r>
              <a:rPr lang="en-US" sz="1400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LMA Lyon</a:t>
            </a:r>
          </a:p>
          <a:p>
            <a:pPr defTabSz="914400">
              <a:lnSpc>
                <a:spcPct val="80000"/>
              </a:lnSpc>
            </a:pPr>
            <a:r>
              <a:rPr lang="en-US" sz="1400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NIKHEF Amsterdam</a:t>
            </a:r>
          </a:p>
          <a:p>
            <a:pPr defTabSz="914400">
              <a:lnSpc>
                <a:spcPct val="80000"/>
              </a:lnSpc>
            </a:pPr>
            <a:r>
              <a:rPr lang="en-US" sz="1400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POLGRAW(Poland)</a:t>
            </a:r>
          </a:p>
          <a:p>
            <a:pPr defTabSz="914400">
              <a:lnSpc>
                <a:spcPct val="80000"/>
              </a:lnSpc>
            </a:pPr>
            <a:r>
              <a:rPr lang="en-US" sz="1400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RADBOUD Uni. Nijmegen</a:t>
            </a:r>
          </a:p>
          <a:p>
            <a:pPr defTabSz="914400">
              <a:lnSpc>
                <a:spcPct val="80000"/>
              </a:lnSpc>
            </a:pPr>
            <a:r>
              <a:rPr lang="en-US" sz="1400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RMKI Budapest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940152" y="1556792"/>
            <a:ext cx="2164375" cy="584775"/>
          </a:xfrm>
          <a:prstGeom prst="rect">
            <a:avLst/>
          </a:prstGeom>
          <a:solidFill>
            <a:schemeClr val="lt1">
              <a:alpha val="50000"/>
            </a:schemeClr>
          </a:solidFill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pPr defTabSz="914400"/>
            <a:r>
              <a:rPr 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rPr>
              <a:t>5 European countries</a:t>
            </a:r>
          </a:p>
          <a:p>
            <a:pPr defTabSz="914400"/>
            <a:r>
              <a:rPr 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rPr>
              <a:t>19 labs, ~200 authors</a:t>
            </a:r>
          </a:p>
        </p:txBody>
      </p:sp>
      <p:pic>
        <p:nvPicPr>
          <p:cNvPr id="12" name="Picture 11" descr="flag_of_Hungary"/>
          <p:cNvPicPr>
            <a:picLocks noChangeAspect="1" noChangeArrowheads="1"/>
          </p:cNvPicPr>
          <p:nvPr/>
        </p:nvPicPr>
        <p:blipFill>
          <a:blip r:embed="rId4" cstate="screen"/>
          <a:srcRect/>
          <a:stretch>
            <a:fillRect/>
          </a:stretch>
        </p:blipFill>
        <p:spPr bwMode="auto">
          <a:xfrm>
            <a:off x="3742598" y="5661248"/>
            <a:ext cx="701675" cy="431800"/>
          </a:xfrm>
          <a:prstGeom prst="rect">
            <a:avLst/>
          </a:prstGeom>
          <a:noFill/>
        </p:spPr>
      </p:pic>
      <p:pic>
        <p:nvPicPr>
          <p:cNvPr id="13" name="Picture 12" descr="flag_of_France"/>
          <p:cNvPicPr>
            <a:picLocks noChangeAspect="1" noChangeArrowheads="1"/>
          </p:cNvPicPr>
          <p:nvPr/>
        </p:nvPicPr>
        <p:blipFill>
          <a:blip r:embed="rId5" cstate="screen"/>
          <a:srcRect/>
          <a:stretch>
            <a:fillRect/>
          </a:stretch>
        </p:blipFill>
        <p:spPr bwMode="auto">
          <a:xfrm>
            <a:off x="990005" y="5662835"/>
            <a:ext cx="701675" cy="431800"/>
          </a:xfrm>
          <a:prstGeom prst="rect">
            <a:avLst/>
          </a:prstGeom>
          <a:noFill/>
        </p:spPr>
      </p:pic>
      <p:pic>
        <p:nvPicPr>
          <p:cNvPr id="14" name="Picture 13" descr="flag_of_Italy"/>
          <p:cNvPicPr>
            <a:picLocks noChangeAspect="1" noChangeArrowheads="1"/>
          </p:cNvPicPr>
          <p:nvPr/>
        </p:nvPicPr>
        <p:blipFill>
          <a:blip r:embed="rId6" cstate="screen"/>
          <a:srcRect/>
          <a:stretch>
            <a:fillRect/>
          </a:stretch>
        </p:blipFill>
        <p:spPr bwMode="auto">
          <a:xfrm>
            <a:off x="1691680" y="5661248"/>
            <a:ext cx="701675" cy="431800"/>
          </a:xfrm>
          <a:prstGeom prst="rect">
            <a:avLst/>
          </a:prstGeom>
          <a:noFill/>
        </p:spPr>
      </p:pic>
      <p:pic>
        <p:nvPicPr>
          <p:cNvPr id="15" name="Picture 14" descr="flag_of_Netherlands"/>
          <p:cNvPicPr>
            <a:picLocks noChangeAspect="1" noChangeArrowheads="1"/>
          </p:cNvPicPr>
          <p:nvPr/>
        </p:nvPicPr>
        <p:blipFill>
          <a:blip r:embed="rId7" cstate="screen"/>
          <a:srcRect/>
          <a:stretch>
            <a:fillRect/>
          </a:stretch>
        </p:blipFill>
        <p:spPr bwMode="auto">
          <a:xfrm>
            <a:off x="2369278" y="5661249"/>
            <a:ext cx="703395" cy="433387"/>
          </a:xfrm>
          <a:prstGeom prst="rect">
            <a:avLst/>
          </a:prstGeom>
          <a:noFill/>
        </p:spPr>
      </p:pic>
      <p:pic>
        <p:nvPicPr>
          <p:cNvPr id="16" name="Picture 15" descr="flag_of_Poland"/>
          <p:cNvPicPr>
            <a:picLocks noChangeAspect="1" noChangeArrowheads="1"/>
          </p:cNvPicPr>
          <p:nvPr/>
        </p:nvPicPr>
        <p:blipFill>
          <a:blip r:embed="rId8" cstate="screen"/>
          <a:srcRect/>
          <a:stretch>
            <a:fillRect/>
          </a:stretch>
        </p:blipFill>
        <p:spPr bwMode="auto">
          <a:xfrm>
            <a:off x="3072673" y="5661248"/>
            <a:ext cx="701675" cy="431800"/>
          </a:xfrm>
          <a:prstGeom prst="rect">
            <a:avLst/>
          </a:prstGeom>
          <a:noFill/>
        </p:spPr>
      </p:pic>
      <p:sp>
        <p:nvSpPr>
          <p:cNvPr id="17" name="TextBox 16"/>
          <p:cNvSpPr txBox="1"/>
          <p:nvPr/>
        </p:nvSpPr>
        <p:spPr>
          <a:xfrm>
            <a:off x="2555776" y="1484784"/>
            <a:ext cx="1635384" cy="369332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it-IT" i="1" dirty="0" smtClean="0">
                <a:latin typeface="+mj-lt"/>
              </a:rPr>
              <a:t>In a nutshell:</a:t>
            </a:r>
            <a:endParaRPr lang="en-US" i="1" dirty="0">
              <a:latin typeface="+mj-lt"/>
            </a:endParaRPr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9AB45E-45C9-4647-AE61-F32C23F9D122}" type="slidenum">
              <a:rPr lang="en-US" smtClean="0"/>
              <a:pPr/>
              <a:t>39</a:t>
            </a:fld>
            <a:endParaRPr lang="en-US" dirty="0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smtClean="0"/>
              <a:t>Chiummo – GW detectors</a:t>
            </a:r>
            <a:endParaRPr lang="en-US" dirty="0"/>
          </a:p>
        </p:txBody>
      </p:sp>
      <p:sp>
        <p:nvSpPr>
          <p:cNvPr id="20" name="Rectangle 19"/>
          <p:cNvSpPr/>
          <p:nvPr/>
        </p:nvSpPr>
        <p:spPr>
          <a:xfrm>
            <a:off x="971600" y="5085184"/>
            <a:ext cx="3323474" cy="369332"/>
          </a:xfrm>
          <a:prstGeom prst="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r>
              <a:rPr lang="en-US" dirty="0" smtClean="0">
                <a:solidFill>
                  <a:srgbClr val="FFFF00"/>
                </a:solidFill>
              </a:rPr>
              <a:t>http://public.virgo-gw.eu/)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Content Placeholder 13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17" name="Picture 28" descr="advlogo_final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1043608" y="1412776"/>
            <a:ext cx="1238259" cy="621116"/>
          </a:xfrm>
          <a:prstGeom prst="rect">
            <a:avLst/>
          </a:prstGeom>
          <a:noFill/>
        </p:spPr>
      </p:pic>
      <p:sp>
        <p:nvSpPr>
          <p:cNvPr id="9" name="Date Placeholder 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Bologna, 10/03/16</a:t>
            </a:r>
            <a:endParaRPr lang="en-US" dirty="0"/>
          </a:p>
        </p:txBody>
      </p:sp>
      <p:pic>
        <p:nvPicPr>
          <p:cNvPr id="15" name="Content Placeholder 8" descr="virgo.jpg"/>
          <p:cNvPicPr>
            <a:picLocks noChangeAspect="1"/>
          </p:cNvPicPr>
          <p:nvPr/>
        </p:nvPicPr>
        <p:blipFill>
          <a:blip r:embed="rId4" cstate="screen">
            <a:duotone>
              <a:prstClr val="black"/>
              <a:schemeClr val="accent3">
                <a:tint val="45000"/>
                <a:satMod val="400000"/>
              </a:schemeClr>
            </a:duotone>
          </a:blip>
          <a:srcRect/>
          <a:stretch>
            <a:fillRect/>
          </a:stretch>
        </p:blipFill>
        <p:spPr>
          <a:xfrm>
            <a:off x="539552" y="1268760"/>
            <a:ext cx="8064896" cy="5040560"/>
          </a:xfrm>
          <a:prstGeom prst="rect">
            <a:avLst/>
          </a:prstGeom>
        </p:spPr>
      </p:pic>
      <p:pic>
        <p:nvPicPr>
          <p:cNvPr id="19" name="Picture 2"/>
          <p:cNvPicPr>
            <a:picLocks noChangeAspect="1" noChangeArrowheads="1"/>
          </p:cNvPicPr>
          <p:nvPr/>
        </p:nvPicPr>
        <p:blipFill>
          <a:blip r:embed="rId5" cstate="screen">
            <a:grayscl/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971600" y="5445224"/>
            <a:ext cx="882650" cy="774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blipFill dpi="0" rotWithShape="0">
                  <a:blip xmlns:r="http://schemas.openxmlformats.org/officeDocument/2006/relationships">
                    <a:grayscl/>
                  </a:blip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xmlns="" w="9360" cap="flat">
                <a:solidFill>
                  <a:srgbClr val="3465AF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pic>
      <p:pic>
        <p:nvPicPr>
          <p:cNvPr id="20" name="Picture 3"/>
          <p:cNvPicPr>
            <a:picLocks noChangeAspect="1" noChangeArrowheads="1"/>
          </p:cNvPicPr>
          <p:nvPr/>
        </p:nvPicPr>
        <p:blipFill>
          <a:blip r:embed="rId6" cstate="screen">
            <a:grayscl/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195736" y="5445224"/>
            <a:ext cx="785812" cy="7762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blipFill dpi="0" rotWithShape="0">
                  <a:blip xmlns:r="http://schemas.openxmlformats.org/officeDocument/2006/relationships">
                    <a:grayscl/>
                  </a:blip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xmlns="" w="9360" cap="flat">
                <a:solidFill>
                  <a:srgbClr val="3465AF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pic>
      <p:sp>
        <p:nvSpPr>
          <p:cNvPr id="21" name="TextBox 20"/>
          <p:cNvSpPr txBox="1"/>
          <p:nvPr/>
        </p:nvSpPr>
        <p:spPr>
          <a:xfrm>
            <a:off x="611560" y="4653136"/>
            <a:ext cx="3888432" cy="523220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it-IT" sz="1400" dirty="0" smtClean="0"/>
              <a:t>The European Gravitational Observatory is a consortium of:</a:t>
            </a:r>
            <a:endParaRPr lang="en-US" sz="1400" dirty="0"/>
          </a:p>
        </p:txBody>
      </p:sp>
      <p:sp>
        <p:nvSpPr>
          <p:cNvPr id="22" name="TextBox 21"/>
          <p:cNvSpPr txBox="1"/>
          <p:nvPr/>
        </p:nvSpPr>
        <p:spPr>
          <a:xfrm>
            <a:off x="5148064" y="2780928"/>
            <a:ext cx="255230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3600" i="1" dirty="0" smtClean="0">
                <a:latin typeface="+mj-lt"/>
              </a:rPr>
              <a:t>Thank you</a:t>
            </a:r>
            <a:endParaRPr lang="en-US" sz="3600" i="1" dirty="0">
              <a:latin typeface="+mj-lt"/>
            </a:endParaRPr>
          </a:p>
        </p:txBody>
      </p:sp>
      <p:sp>
        <p:nvSpPr>
          <p:cNvPr id="23" name="Title 2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9AB45E-45C9-4647-AE61-F32C23F9D122}" type="slidenum">
              <a:rPr lang="en-US" smtClean="0"/>
              <a:pPr/>
              <a:t>40</a:t>
            </a:fld>
            <a:endParaRPr lang="en-US" dirty="0"/>
          </a:p>
        </p:txBody>
      </p:sp>
      <p:sp>
        <p:nvSpPr>
          <p:cNvPr id="16" name="Footer Placeholder 1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smtClean="0"/>
              <a:t>Chiummo – GW detectors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Date Placeholder 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Bologna, 10/03/16</a:t>
            </a:r>
            <a:endParaRPr lang="en-US" dirty="0"/>
          </a:p>
        </p:txBody>
      </p:sp>
      <p:sp>
        <p:nvSpPr>
          <p:cNvPr id="23" name="Title 2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it-IT" dirty="0" smtClean="0"/>
              <a:t>Extra-slides, effect of GW on interferometer</a:t>
            </a:r>
            <a:endParaRPr lang="en-US" dirty="0"/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9AB45E-45C9-4647-AE61-F32C23F9D122}" type="slidenum">
              <a:rPr lang="en-US" smtClean="0"/>
              <a:pPr/>
              <a:t>41</a:t>
            </a:fld>
            <a:endParaRPr lang="en-US" dirty="0"/>
          </a:p>
        </p:txBody>
      </p:sp>
      <p:sp>
        <p:nvSpPr>
          <p:cNvPr id="16" name="Footer Placeholder 1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smtClean="0"/>
              <a:t>Chiummo – GW detectors</a:t>
            </a:r>
            <a:endParaRPr lang="en-US" dirty="0"/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95536" y="1124744"/>
            <a:ext cx="4084598" cy="4937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8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076056" y="2996951"/>
            <a:ext cx="3456384" cy="33368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4" name="TextBox 23"/>
          <p:cNvSpPr txBox="1"/>
          <p:nvPr/>
        </p:nvSpPr>
        <p:spPr>
          <a:xfrm>
            <a:off x="4860032" y="1268760"/>
            <a:ext cx="1120563" cy="276999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it-IT" sz="1200" dirty="0" smtClean="0"/>
              <a:t>Taken from:</a:t>
            </a:r>
            <a:endParaRPr lang="en-US" sz="1200" dirty="0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5" cstate="print"/>
          <a:srcRect b="26614"/>
          <a:stretch>
            <a:fillRect/>
          </a:stretch>
        </p:blipFill>
        <p:spPr bwMode="auto">
          <a:xfrm>
            <a:off x="6372200" y="1844824"/>
            <a:ext cx="2361891" cy="100811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25" name="TextBox 24"/>
          <p:cNvSpPr txBox="1"/>
          <p:nvPr/>
        </p:nvSpPr>
        <p:spPr>
          <a:xfrm>
            <a:off x="4788024" y="1628800"/>
            <a:ext cx="414728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 smtClean="0">
                <a:hlinkClick r:id="rId6"/>
              </a:rPr>
              <a:t>http://www.slac.stanford.edu/cgi-wrap/getdoc/ssi98-005.pdf</a:t>
            </a:r>
            <a:endParaRPr lang="en-US" sz="1000" dirty="0" smtClean="0"/>
          </a:p>
          <a:p>
            <a:endParaRPr lang="en-US" sz="1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Date Placeholder 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Bologna, 10/03/16</a:t>
            </a:r>
            <a:endParaRPr lang="en-US" dirty="0"/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9AB45E-45C9-4647-AE61-F32C23F9D122}" type="slidenum">
              <a:rPr lang="en-US" smtClean="0"/>
              <a:pPr/>
              <a:t>42</a:t>
            </a:fld>
            <a:endParaRPr lang="en-US" dirty="0"/>
          </a:p>
        </p:txBody>
      </p:sp>
      <p:sp>
        <p:nvSpPr>
          <p:cNvPr id="16" name="Footer Placeholder 1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smtClean="0"/>
              <a:t>Chiummo – GW detectors</a:t>
            </a:r>
            <a:endParaRPr lang="en-US" dirty="0"/>
          </a:p>
        </p:txBody>
      </p:sp>
      <p:pic>
        <p:nvPicPr>
          <p:cNvPr id="11" name="Picture 2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3" cstate="print"/>
          <a:srcRect b="7293"/>
          <a:stretch>
            <a:fillRect/>
          </a:stretch>
        </p:blipFill>
        <p:spPr bwMode="auto">
          <a:xfrm>
            <a:off x="323528" y="1156171"/>
            <a:ext cx="3744416" cy="52361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860032" y="1484784"/>
            <a:ext cx="3759291" cy="25845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" name="Title 1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it-IT" dirty="0" smtClean="0"/>
              <a:t>Extra-slides, effect of GW on interferometer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Date Placeholder 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Bologna, 10/03/16</a:t>
            </a:r>
            <a:endParaRPr lang="en-US" dirty="0"/>
          </a:p>
        </p:txBody>
      </p:sp>
      <p:sp>
        <p:nvSpPr>
          <p:cNvPr id="23" name="Title 2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Extra-slide, further reading</a:t>
            </a:r>
            <a:endParaRPr lang="en-US" dirty="0"/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9AB45E-45C9-4647-AE61-F32C23F9D122}" type="slidenum">
              <a:rPr lang="en-US" smtClean="0"/>
              <a:pPr/>
              <a:t>43</a:t>
            </a:fld>
            <a:endParaRPr lang="en-US" dirty="0"/>
          </a:p>
        </p:txBody>
      </p:sp>
      <p:sp>
        <p:nvSpPr>
          <p:cNvPr id="16" name="Footer Placeholder 1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smtClean="0"/>
              <a:t>Chiummo – GW detectors</a:t>
            </a:r>
            <a:endParaRPr lang="en-US" dirty="0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it-IT" sz="1600" u="sng" dirty="0" smtClean="0"/>
              <a:t>Paper on the detection</a:t>
            </a:r>
            <a:r>
              <a:rPr lang="it-IT" sz="1600" dirty="0" smtClean="0"/>
              <a:t>: LSC and VIRGO -</a:t>
            </a:r>
            <a:r>
              <a:rPr lang="en-US" sz="1600" dirty="0" smtClean="0"/>
              <a:t>Observation of Gravitational Waves from a Binary Black Hole Merger</a:t>
            </a:r>
            <a:r>
              <a:rPr lang="it-IT" sz="1600" dirty="0" smtClean="0"/>
              <a:t>  </a:t>
            </a:r>
            <a:r>
              <a:rPr lang="it-IT" sz="1600" dirty="0" smtClean="0">
                <a:hlinkClick r:id="rId3"/>
              </a:rPr>
              <a:t>Phys. Rev. Lett. 116, 061102 (2016)</a:t>
            </a:r>
            <a:r>
              <a:rPr lang="it-IT" sz="1600" dirty="0" smtClean="0"/>
              <a:t> - </a:t>
            </a:r>
            <a:r>
              <a:rPr lang="it-IT" sz="1600" dirty="0" smtClean="0">
                <a:hlinkClick r:id="rId3"/>
              </a:rPr>
              <a:t>http://journals.aps.org/prl/abstract/10.1103/PhysRevLett.116.061102</a:t>
            </a:r>
            <a:endParaRPr lang="it-IT" sz="1600" dirty="0" smtClean="0"/>
          </a:p>
          <a:p>
            <a:r>
              <a:rPr lang="it-IT" sz="1600" u="sng" dirty="0" smtClean="0"/>
              <a:t>Companion papers</a:t>
            </a:r>
            <a:r>
              <a:rPr lang="it-IT" sz="1600" dirty="0" smtClean="0"/>
              <a:t>: </a:t>
            </a:r>
            <a:r>
              <a:rPr lang="it-IT" sz="1600" dirty="0" smtClean="0">
                <a:hlinkClick r:id="rId4"/>
              </a:rPr>
              <a:t>https://www.ligo.caltech.edu/page/detection-companion-papers</a:t>
            </a:r>
            <a:endParaRPr lang="it-IT" sz="1600" dirty="0" smtClean="0"/>
          </a:p>
          <a:p>
            <a:r>
              <a:rPr lang="it-IT" sz="1600" u="sng" dirty="0" smtClean="0"/>
              <a:t>Open data</a:t>
            </a:r>
            <a:r>
              <a:rPr lang="it-IT" sz="1600" dirty="0" smtClean="0"/>
              <a:t>: </a:t>
            </a:r>
            <a:r>
              <a:rPr lang="it-IT" sz="1600" dirty="0" smtClean="0">
                <a:hlinkClick r:id="rId5"/>
              </a:rPr>
              <a:t>https://losc.ligo.org/events/GW150914/</a:t>
            </a:r>
            <a:endParaRPr lang="it-IT" sz="1600" dirty="0" smtClean="0"/>
          </a:p>
          <a:p>
            <a:r>
              <a:rPr lang="it-IT" sz="1600" u="sng" dirty="0" smtClean="0"/>
              <a:t>On GW detection with interferometer</a:t>
            </a:r>
            <a:r>
              <a:rPr lang="it-IT" sz="1600" dirty="0" smtClean="0"/>
              <a:t>:</a:t>
            </a:r>
            <a:r>
              <a:rPr lang="en-US" sz="1600" dirty="0" smtClean="0"/>
              <a:t>P. </a:t>
            </a:r>
            <a:r>
              <a:rPr lang="en-US" sz="1600" dirty="0" err="1" smtClean="0"/>
              <a:t>Saulson</a:t>
            </a:r>
            <a:r>
              <a:rPr lang="en-US" sz="1600" dirty="0" smtClean="0"/>
              <a:t> </a:t>
            </a:r>
            <a:r>
              <a:rPr lang="en-US" sz="1600" dirty="0" smtClean="0">
                <a:hlinkClick r:id="rId6"/>
              </a:rPr>
              <a:t>http://www.slac.stanford.edu/cgi-wrap/getdoc/ssi98-005.pdf</a:t>
            </a:r>
            <a:endParaRPr lang="it-IT" sz="1600" dirty="0" smtClean="0"/>
          </a:p>
          <a:p>
            <a:r>
              <a:rPr lang="it-IT" sz="1600" u="sng" dirty="0" smtClean="0"/>
              <a:t>On Advanced Virgo detector</a:t>
            </a:r>
            <a:r>
              <a:rPr lang="it-IT" sz="1600" dirty="0" smtClean="0"/>
              <a:t>: The VIRGO collaboration - </a:t>
            </a:r>
            <a:r>
              <a:rPr lang="en-US" sz="1600" dirty="0" smtClean="0"/>
              <a:t>Advanced Virgo: a second-generation interferometric gravitational wave detector </a:t>
            </a:r>
            <a:r>
              <a:rPr lang="it-IT" sz="1600" dirty="0" smtClean="0">
                <a:hlinkClick r:id="rId7"/>
              </a:rPr>
              <a:t>http://arxiv.org/pdf/1408.3978.pdf</a:t>
            </a:r>
            <a:endParaRPr lang="it-IT" sz="1600" dirty="0" smtClean="0"/>
          </a:p>
          <a:p>
            <a:r>
              <a:rPr lang="it-IT" sz="1600" u="sng" dirty="0" smtClean="0"/>
              <a:t>On aLIGO detectors</a:t>
            </a:r>
            <a:r>
              <a:rPr lang="it-IT" sz="1600" dirty="0" smtClean="0"/>
              <a:t>: LSC – Advanced LIGO </a:t>
            </a:r>
            <a:r>
              <a:rPr lang="it-IT" sz="1600" dirty="0" smtClean="0">
                <a:hlinkClick r:id="rId8"/>
              </a:rPr>
              <a:t>http://iopscience.iop.org/article/10.1088/0264-9381/32/7/074001/meta</a:t>
            </a:r>
            <a:endParaRPr lang="it-IT" sz="1600" dirty="0" smtClean="0"/>
          </a:p>
          <a:p>
            <a:r>
              <a:rPr lang="it-IT" sz="1600" u="sng" dirty="0" smtClean="0"/>
              <a:t>On close-future evolution of GW detectors</a:t>
            </a:r>
            <a:r>
              <a:rPr lang="it-IT" sz="1600" dirty="0" smtClean="0"/>
              <a:t>:VIRGO, LSC - </a:t>
            </a:r>
            <a:r>
              <a:rPr lang="en-US" sz="1600" dirty="0" smtClean="0"/>
              <a:t>Prospects for Observing and Localizing Gravitational-Wave Transients with Advanced LIGO and Advanced Virgo </a:t>
            </a:r>
            <a:r>
              <a:rPr lang="en-US" sz="1600" dirty="0" smtClean="0">
                <a:hlinkClick r:id="rId9"/>
              </a:rPr>
              <a:t>http://relativity.livingreviews.org/Articles/lrr-2016-1/</a:t>
            </a:r>
            <a:endParaRPr lang="en-US" sz="1600" dirty="0" smtClean="0"/>
          </a:p>
          <a:p>
            <a:endParaRPr lang="it-IT" sz="1600" dirty="0" smtClean="0"/>
          </a:p>
          <a:p>
            <a:endParaRPr lang="it-IT" sz="1600" dirty="0" smtClean="0"/>
          </a:p>
          <a:p>
            <a:endParaRPr lang="it-IT" sz="16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rigin">
  <a:themeElements>
    <a:clrScheme name="Origin">
      <a:dk1>
        <a:sysClr val="windowText" lastClr="000000"/>
      </a:dk1>
      <a:lt1>
        <a:sysClr val="window" lastClr="FFFFFF"/>
      </a:lt1>
      <a:dk2>
        <a:srgbClr val="464653"/>
      </a:dk2>
      <a:lt2>
        <a:srgbClr val="DDE9EC"/>
      </a:lt2>
      <a:accent1>
        <a:srgbClr val="727CA3"/>
      </a:accent1>
      <a:accent2>
        <a:srgbClr val="9FB8CD"/>
      </a:accent2>
      <a:accent3>
        <a:srgbClr val="D2DA7A"/>
      </a:accent3>
      <a:accent4>
        <a:srgbClr val="FADA7A"/>
      </a:accent4>
      <a:accent5>
        <a:srgbClr val="B88472"/>
      </a:accent5>
      <a:accent6>
        <a:srgbClr val="8E736A"/>
      </a:accent6>
      <a:hlink>
        <a:srgbClr val="B292CA"/>
      </a:hlink>
      <a:folHlink>
        <a:srgbClr val="6B5680"/>
      </a:folHlink>
    </a:clrScheme>
    <a:fontScheme name="Custom 1">
      <a:majorFont>
        <a:latin typeface="Bookman Old Style"/>
        <a:ea typeface=""/>
        <a:cs typeface=""/>
      </a:majorFont>
      <a:minorFont>
        <a:latin typeface="Verdana"/>
        <a:ea typeface=""/>
        <a:cs typeface=""/>
      </a:minorFont>
    </a:fontScheme>
    <a:fmtScheme name="Origin">
      <a:fillStyleLst>
        <a:solidFill>
          <a:schemeClr val="phClr"/>
        </a:solidFill>
        <a:gradFill rotWithShape="1">
          <a:gsLst>
            <a:gs pos="0">
              <a:schemeClr val="phClr">
                <a:tint val="45000"/>
                <a:satMod val="200000"/>
              </a:schemeClr>
            </a:gs>
            <a:gs pos="30000">
              <a:schemeClr val="phClr">
                <a:tint val="61000"/>
                <a:satMod val="200000"/>
              </a:schemeClr>
            </a:gs>
            <a:gs pos="45000">
              <a:schemeClr val="phClr">
                <a:tint val="66000"/>
                <a:satMod val="200000"/>
              </a:schemeClr>
            </a:gs>
            <a:gs pos="55000">
              <a:schemeClr val="phClr">
                <a:tint val="66000"/>
                <a:satMod val="200000"/>
              </a:schemeClr>
            </a:gs>
            <a:gs pos="73000">
              <a:schemeClr val="phClr">
                <a:tint val="61000"/>
                <a:satMod val="200000"/>
              </a:schemeClr>
            </a:gs>
            <a:gs pos="100000">
              <a:schemeClr val="phClr">
                <a:tint val="45000"/>
                <a:satMod val="200000"/>
              </a:schemeClr>
            </a:gs>
          </a:gsLst>
          <a:lin ang="950000" scaled="1"/>
        </a:gradFill>
        <a:gradFill rotWithShape="1">
          <a:gsLst>
            <a:gs pos="0">
              <a:schemeClr val="phClr">
                <a:shade val="63000"/>
              </a:schemeClr>
            </a:gs>
            <a:gs pos="30000">
              <a:schemeClr val="phClr">
                <a:shade val="90000"/>
                <a:satMod val="110000"/>
              </a:schemeClr>
            </a:gs>
            <a:gs pos="45000">
              <a:schemeClr val="phClr">
                <a:shade val="100000"/>
                <a:satMod val="118000"/>
              </a:schemeClr>
            </a:gs>
            <a:gs pos="55000">
              <a:schemeClr val="phClr">
                <a:shade val="100000"/>
                <a:satMod val="118000"/>
              </a:schemeClr>
            </a:gs>
            <a:gs pos="73000">
              <a:schemeClr val="phClr">
                <a:shade val="90000"/>
                <a:satMod val="110000"/>
              </a:schemeClr>
            </a:gs>
            <a:gs pos="100000">
              <a:schemeClr val="phClr">
                <a:shade val="63000"/>
              </a:schemeClr>
            </a:gs>
          </a:gsLst>
          <a:lin ang="950000" scaled="1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43000" dir="5400000" rotWithShape="0">
              <a:srgbClr val="000000">
                <a:alpha val="40000"/>
              </a:srgbClr>
            </a:outerShdw>
          </a:effectLst>
          <a:scene3d>
            <a:camera prst="orthographicFront" fov="0">
              <a:rot lat="0" lon="0" rev="0"/>
            </a:camera>
            <a:lightRig rig="balanced" dir="t">
              <a:rot lat="0" lon="0" rev="0"/>
            </a:lightRig>
          </a:scene3d>
          <a:sp3d prstMaterial="matte">
            <a:bevelT w="0" h="0"/>
            <a:contourClr>
              <a:schemeClr val="phClr">
                <a:tint val="100000"/>
                <a:shade val="100000"/>
                <a:hueMod val="100000"/>
                <a:satMod val="100000"/>
              </a:schemeClr>
            </a:contourClr>
          </a:sp3d>
        </a:effectStyle>
        <a:effectStyle>
          <a:effectLst>
            <a:outerShdw blurRad="50800" dist="25400" dir="5400000" rotWithShape="0">
              <a:srgbClr val="000000">
                <a:alpha val="50000"/>
              </a:srgbClr>
            </a:outerShdw>
          </a:effectLst>
          <a:scene3d>
            <a:camera prst="orthographicFront" fov="0">
              <a:rot lat="0" lon="0" rev="0"/>
            </a:camera>
            <a:lightRig rig="soft" dir="t">
              <a:rot lat="0" lon="0" rev="2700000"/>
            </a:lightRig>
          </a:scene3d>
          <a:sp3d prstMaterial="matte">
            <a:bevelT w="50800" h="508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60000"/>
                <a:satMod val="300000"/>
              </a:schemeClr>
            </a:gs>
            <a:gs pos="30000">
              <a:schemeClr val="phClr">
                <a:shade val="80000"/>
                <a:satMod val="230000"/>
              </a:schemeClr>
            </a:gs>
            <a:gs pos="100000">
              <a:schemeClr val="phClr">
                <a:tint val="97000"/>
                <a:satMod val="22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6000"/>
                <a:satMod val="120000"/>
              </a:schemeClr>
              <a:schemeClr val="phClr">
                <a:tint val="90000"/>
              </a:schemeClr>
            </a:duotone>
          </a:blip>
          <a:tile tx="0" ty="0" sx="35000" sy="40000" flip="x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Origin</Template>
  <TotalTime>3399</TotalTime>
  <Words>1991</Words>
  <Application>Microsoft Office PowerPoint</Application>
  <PresentationFormat>On-screen Show (4:3)</PresentationFormat>
  <Paragraphs>417</Paragraphs>
  <Slides>43</Slides>
  <Notes>4</Notes>
  <HiddenSlides>0</HiddenSlides>
  <MMClips>1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43</vt:i4>
      </vt:variant>
    </vt:vector>
  </HeadingPairs>
  <TitlesOfParts>
    <vt:vector size="44" baseType="lpstr">
      <vt:lpstr>Origin</vt:lpstr>
      <vt:lpstr>Gravitational-Wave Interferometric Detectors</vt:lpstr>
      <vt:lpstr>Present frame of GW detecors:</vt:lpstr>
      <vt:lpstr>Warning</vt:lpstr>
      <vt:lpstr>Outline</vt:lpstr>
      <vt:lpstr>New Era in Astronomy!</vt:lpstr>
      <vt:lpstr>New Era in Astronomy!</vt:lpstr>
      <vt:lpstr>Gravitational Waves</vt:lpstr>
      <vt:lpstr>Gravitational Waves (digression)</vt:lpstr>
      <vt:lpstr>How did we know GWs exist?</vt:lpstr>
      <vt:lpstr>Gravitational Waves</vt:lpstr>
      <vt:lpstr>The challenge</vt:lpstr>
      <vt:lpstr>How small is “small”?</vt:lpstr>
      <vt:lpstr>How small is “small”?</vt:lpstr>
      <vt:lpstr>We need a (good) ruler</vt:lpstr>
      <vt:lpstr>A century-old ruler</vt:lpstr>
      <vt:lpstr>A century-old ruler</vt:lpstr>
      <vt:lpstr>A century-old ruler</vt:lpstr>
      <vt:lpstr>A century-old ruler, reloaded</vt:lpstr>
      <vt:lpstr>A century-old ruler, reloaded</vt:lpstr>
      <vt:lpstr>Meet the Villain: Noise!</vt:lpstr>
      <vt:lpstr>Meet the Villain: Noise!</vt:lpstr>
      <vt:lpstr>GW Detectors - Noise</vt:lpstr>
      <vt:lpstr>GW Detectors - Noise</vt:lpstr>
      <vt:lpstr>Coping with Noise</vt:lpstr>
      <vt:lpstr>Coping with Noise</vt:lpstr>
      <vt:lpstr>Coping with Noise</vt:lpstr>
      <vt:lpstr>Coping with Noise</vt:lpstr>
      <vt:lpstr>Coping with Noise</vt:lpstr>
      <vt:lpstr>Coping with Noise</vt:lpstr>
      <vt:lpstr>Coping with Noise</vt:lpstr>
      <vt:lpstr>Mirrors</vt:lpstr>
      <vt:lpstr>Mirrors</vt:lpstr>
      <vt:lpstr>Coping with Noise</vt:lpstr>
      <vt:lpstr>GW Detectors – The network</vt:lpstr>
      <vt:lpstr>GW Detectors – The network</vt:lpstr>
      <vt:lpstr>GW Detectors - Strain</vt:lpstr>
      <vt:lpstr>Not the end of the story...</vt:lpstr>
      <vt:lpstr>Advanced Virgo</vt:lpstr>
      <vt:lpstr>Advanced Virgo</vt:lpstr>
      <vt:lpstr>Slide 40</vt:lpstr>
      <vt:lpstr>Extra-slides, effect of GW on interferometer</vt:lpstr>
      <vt:lpstr>Extra-slides, effect of GW on interferometer</vt:lpstr>
      <vt:lpstr>Extra-slide, further reading</vt:lpstr>
    </vt:vector>
  </TitlesOfParts>
  <Company>European Gravitational Observatory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Antonino</dc:creator>
  <cp:lastModifiedBy>Antonino</cp:lastModifiedBy>
  <cp:revision>484</cp:revision>
  <dcterms:created xsi:type="dcterms:W3CDTF">2014-09-10T14:24:27Z</dcterms:created>
  <dcterms:modified xsi:type="dcterms:W3CDTF">2016-03-15T15:18:33Z</dcterms:modified>
</cp:coreProperties>
</file>