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96" r:id="rId3"/>
    <p:sldId id="319" r:id="rId4"/>
    <p:sldId id="295" r:id="rId5"/>
    <p:sldId id="318" r:id="rId6"/>
    <p:sldId id="314" r:id="rId7"/>
    <p:sldId id="297" r:id="rId8"/>
    <p:sldId id="269" r:id="rId9"/>
    <p:sldId id="317" r:id="rId10"/>
    <p:sldId id="323" r:id="rId11"/>
    <p:sldId id="284" r:id="rId12"/>
    <p:sldId id="286" r:id="rId13"/>
    <p:sldId id="285" r:id="rId14"/>
    <p:sldId id="293" r:id="rId15"/>
    <p:sldId id="312" r:id="rId16"/>
    <p:sldId id="326" r:id="rId17"/>
    <p:sldId id="305" r:id="rId18"/>
    <p:sldId id="290" r:id="rId19"/>
    <p:sldId id="306" r:id="rId20"/>
    <p:sldId id="315" r:id="rId21"/>
    <p:sldId id="324" r:id="rId22"/>
    <p:sldId id="325" r:id="rId23"/>
    <p:sldId id="320" r:id="rId24"/>
    <p:sldId id="321" r:id="rId25"/>
    <p:sldId id="322" r:id="rId26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720" y="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04058-F341-5A4A-9B2D-F826C8250ACA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BC7A9-CBDB-0A4F-BD40-5DF3863389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3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BC7A9-CBDB-0A4F-BD40-5DF38633892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10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157ADA-52BE-B049-A3C5-F4484744DFD9}" type="slidenum">
              <a:rPr lang="en-US"/>
              <a:pPr/>
              <a:t>23</a:t>
            </a:fld>
            <a:endParaRPr lang="en-US"/>
          </a:p>
        </p:txBody>
      </p:sp>
      <p:sp>
        <p:nvSpPr>
          <p:cNvPr id="5396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6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 anchor="b">
            <a:prstTxWarp prst="textNoShape">
              <a:avLst/>
            </a:prstTxWarp>
          </a:bodyPr>
          <a:lstStyle/>
          <a:p>
            <a:pPr algn="r"/>
            <a:r>
              <a:rPr lang="en-US" sz="1200">
                <a:latin typeface="Times" pitchFamily="-112" charset="0"/>
              </a:rPr>
              <a:t>8</a:t>
            </a:r>
          </a:p>
        </p:txBody>
      </p:sp>
      <p:sp>
        <p:nvSpPr>
          <p:cNvPr id="539652" name="Rectangle 4"/>
          <p:cNvSpPr>
            <a:spLocks noChangeArrowheads="1"/>
          </p:cNvSpPr>
          <p:nvPr/>
        </p:nvSpPr>
        <p:spPr bwMode="auto">
          <a:xfrm>
            <a:off x="0" y="8686800"/>
            <a:ext cx="29702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653" name="Rectangle 5"/>
          <p:cNvSpPr>
            <a:spLocks noChangeArrowheads="1"/>
          </p:cNvSpPr>
          <p:nvPr/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654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590550" y="803275"/>
            <a:ext cx="5676900" cy="319405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965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7613" cy="411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7" tIns="44450" rIns="90487" bIns="44450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1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2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51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922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20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8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78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7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9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08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12D58-92A1-FD4E-A818-E7C5B5B68B8F}" type="datetimeFigureOut">
              <a:rPr lang="it-IT" smtClean="0"/>
              <a:pPr/>
              <a:t>11/02/2016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0D4C1-57B9-7B4A-9658-E9DE5A9ED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4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link.aps.org/doi/10.1103/PhysRevLett.116.061102" TargetMode="Externa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66" y="0"/>
            <a:ext cx="2988284" cy="647700"/>
          </a:xfrm>
          <a:prstGeom prst="rect">
            <a:avLst/>
          </a:prstGeom>
        </p:spPr>
      </p:pic>
      <p:pic>
        <p:nvPicPr>
          <p:cNvPr id="9" name="Immagine 8" descr="LSC-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22042" cy="749300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5619150" y="1211946"/>
            <a:ext cx="3258150" cy="4071254"/>
            <a:chOff x="3331867" y="2304313"/>
            <a:chExt cx="2415280" cy="4327671"/>
          </a:xfrm>
        </p:grpSpPr>
        <p:pic>
          <p:nvPicPr>
            <p:cNvPr id="7" name="Immagine 6" descr="einstein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1867" y="2304313"/>
              <a:ext cx="2415280" cy="4327671"/>
            </a:xfrm>
            <a:prstGeom prst="rect">
              <a:avLst/>
            </a:prstGeom>
          </p:spPr>
        </p:pic>
        <p:sp>
          <p:nvSpPr>
            <p:cNvPr id="11" name="Rettangolo 10"/>
            <p:cNvSpPr/>
            <p:nvPr/>
          </p:nvSpPr>
          <p:spPr>
            <a:xfrm>
              <a:off x="3331867" y="6235846"/>
              <a:ext cx="2415280" cy="3961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GR_publication-673x10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7" y="1211946"/>
            <a:ext cx="3210372" cy="3662537"/>
          </a:xfrm>
          <a:prstGeom prst="rect">
            <a:avLst/>
          </a:prstGeom>
        </p:spPr>
      </p:pic>
      <p:pic>
        <p:nvPicPr>
          <p:cNvPr id="8" name="Immagine 7" descr="Einstein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100" y="1923314"/>
            <a:ext cx="1948459" cy="2420586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595721" y="842614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1916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751921" y="842614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1918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Time-Frequency-Hanfor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9" y="0"/>
            <a:ext cx="5765919" cy="258419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911600" y="98974"/>
            <a:ext cx="971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Hanford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Immagine 6" descr="Time-Frequency-Livingst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9" y="2584193"/>
            <a:ext cx="5765919" cy="2559307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911601" y="2584193"/>
            <a:ext cx="1158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Livingston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826006" y="3419359"/>
            <a:ext cx="347679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00FF"/>
                </a:solidFill>
              </a:rPr>
              <a:t>Statistical significance</a:t>
            </a:r>
          </a:p>
          <a:p>
            <a:pPr algn="ctr"/>
            <a:r>
              <a:rPr lang="en-US" sz="2400" b="1" i="1" dirty="0">
                <a:solidFill>
                  <a:srgbClr val="0000FF"/>
                </a:solidFill>
              </a:rPr>
              <a:t>o</a:t>
            </a:r>
            <a:r>
              <a:rPr lang="en-US" sz="2400" b="1" i="1" dirty="0" smtClean="0">
                <a:solidFill>
                  <a:srgbClr val="0000FF"/>
                </a:solidFill>
              </a:rPr>
              <a:t>f the signal </a:t>
            </a:r>
          </a:p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</a:rPr>
              <a:t>5.1 </a:t>
            </a:r>
            <a:r>
              <a:rPr lang="en-US" sz="2800" b="1" i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s </a:t>
            </a:r>
          </a:p>
          <a:p>
            <a:pPr algn="ctr"/>
            <a:r>
              <a:rPr lang="en-US" sz="2400" b="1" i="1" dirty="0" smtClean="0">
                <a:solidFill>
                  <a:srgbClr val="0000FF"/>
                </a:solidFill>
                <a:cs typeface="Symbol" charset="2"/>
              </a:rPr>
              <a:t>(5.1 </a:t>
            </a:r>
            <a:r>
              <a:rPr lang="en-US" sz="2400" b="1" i="1" dirty="0" smtClean="0">
                <a:solidFill>
                  <a:srgbClr val="0000FF"/>
                </a:solidFill>
              </a:rPr>
              <a:t>Standard deviations)</a:t>
            </a:r>
            <a:endParaRPr lang="en-US" sz="2400" b="1" i="1" dirty="0">
              <a:solidFill>
                <a:srgbClr val="0000FF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784599" y="46973"/>
            <a:ext cx="3230334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00FF"/>
                </a:solidFill>
              </a:rPr>
              <a:t>False Alarm Rate</a:t>
            </a:r>
            <a:endParaRPr lang="en-US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2400" b="1" i="1" dirty="0">
                <a:solidFill>
                  <a:srgbClr val="0000FF"/>
                </a:solidFill>
              </a:rPr>
              <a:t>b</a:t>
            </a:r>
            <a:r>
              <a:rPr lang="en-US" sz="2400" b="1" i="1" dirty="0" smtClean="0">
                <a:solidFill>
                  <a:srgbClr val="0000FF"/>
                </a:solidFill>
              </a:rPr>
              <a:t>ound to </a:t>
            </a:r>
            <a:endParaRPr lang="en-US" sz="2400" b="1" i="1" dirty="0">
              <a:solidFill>
                <a:srgbClr val="FF0000"/>
              </a:solidFill>
            </a:endParaRPr>
          </a:p>
          <a:p>
            <a:pPr algn="ctr"/>
            <a:r>
              <a:rPr lang="en-US" sz="2400" b="1" i="1" dirty="0" smtClean="0">
                <a:solidFill>
                  <a:srgbClr val="FF0000"/>
                </a:solidFill>
              </a:rPr>
              <a:t>1</a:t>
            </a:r>
          </a:p>
          <a:p>
            <a:pPr algn="ctr"/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smtClean="0">
                <a:solidFill>
                  <a:srgbClr val="0000FF"/>
                </a:solidFill>
              </a:rPr>
              <a:t>event each</a:t>
            </a:r>
          </a:p>
          <a:p>
            <a:pPr algn="ctr"/>
            <a:r>
              <a:rPr lang="en-US" sz="2400" b="1" i="1" dirty="0" smtClean="0">
                <a:solidFill>
                  <a:srgbClr val="FF0000"/>
                </a:solidFill>
              </a:rPr>
              <a:t>203,000  year</a:t>
            </a:r>
            <a:endParaRPr lang="en-US" sz="2400" b="1" i="1" dirty="0">
              <a:solidFill>
                <a:srgbClr val="FF0000"/>
              </a:solidFill>
            </a:endParaRPr>
          </a:p>
          <a:p>
            <a:pPr algn="ctr"/>
            <a:r>
              <a:rPr lang="en-US" sz="2400" b="1" i="1" dirty="0" smtClean="0">
                <a:solidFill>
                  <a:srgbClr val="0000FF"/>
                </a:solidFill>
              </a:rPr>
              <a:t>False Alarm </a:t>
            </a:r>
            <a:r>
              <a:rPr lang="en-US" sz="2400" b="1" i="1" dirty="0">
                <a:solidFill>
                  <a:srgbClr val="0000FF"/>
                </a:solidFill>
              </a:rPr>
              <a:t>P</a:t>
            </a:r>
            <a:r>
              <a:rPr lang="en-US" sz="2400" b="1" i="1" dirty="0" smtClean="0">
                <a:solidFill>
                  <a:srgbClr val="0000FF"/>
                </a:solidFill>
              </a:rPr>
              <a:t>robability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&lt;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0.0000002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2 10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-7</a:t>
            </a:r>
            <a:endParaRPr lang="en-US" sz="2400" b="1" baseline="300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44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-1-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12" y="723745"/>
            <a:ext cx="8187100" cy="441975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247900" y="377497"/>
            <a:ext cx="123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Hanford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905500" y="377497"/>
            <a:ext cx="148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Livingston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spiral-Merger-ring-dow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1" cy="2633663"/>
          </a:xfrm>
          <a:prstGeom prst="rect">
            <a:avLst/>
          </a:prstGeom>
        </p:spPr>
      </p:pic>
      <p:pic>
        <p:nvPicPr>
          <p:cNvPr id="3" name="Picture 2" descr="Nominal-plot-of-sig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602277"/>
            <a:ext cx="7886700" cy="25346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94360" y="4748770"/>
            <a:ext cx="88352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Inspiral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494192" y="2762250"/>
            <a:ext cx="892313" cy="2374630"/>
            <a:chOff x="6105284" y="1417638"/>
            <a:chExt cx="881334" cy="5286865"/>
          </a:xfrm>
        </p:grpSpPr>
        <p:sp>
          <p:nvSpPr>
            <p:cNvPr id="9" name="Rectangle 8"/>
            <p:cNvSpPr/>
            <p:nvPr/>
          </p:nvSpPr>
          <p:spPr>
            <a:xfrm>
              <a:off x="6305823" y="1417638"/>
              <a:ext cx="467923" cy="4833918"/>
            </a:xfrm>
            <a:prstGeom prst="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5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05284" y="5882224"/>
              <a:ext cx="881334" cy="8222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Merger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49804" y="3443630"/>
            <a:ext cx="1936883" cy="897501"/>
            <a:chOff x="6773746" y="2595596"/>
            <a:chExt cx="1437193" cy="2484198"/>
          </a:xfrm>
        </p:grpSpPr>
        <p:sp>
          <p:nvSpPr>
            <p:cNvPr id="12" name="Rectangle 11"/>
            <p:cNvSpPr/>
            <p:nvPr/>
          </p:nvSpPr>
          <p:spPr>
            <a:xfrm>
              <a:off x="6773746" y="2595596"/>
              <a:ext cx="1437193" cy="2484198"/>
            </a:xfrm>
            <a:prstGeom prst="rect">
              <a:avLst/>
            </a:prstGeom>
            <a:gradFill flip="none" rotWithShape="1">
              <a:gsLst>
                <a:gs pos="38000">
                  <a:srgbClr val="FF0000">
                    <a:alpha val="29000"/>
                  </a:srgbClr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36556" y="2818393"/>
              <a:ext cx="1174383" cy="100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Ring down</a:t>
              </a:r>
              <a:endParaRPr lang="en-US" dirty="0"/>
            </a:p>
          </p:txBody>
        </p:sp>
      </p:grpSp>
      <p:sp>
        <p:nvSpPr>
          <p:cNvPr id="2" name="Rettangolo 1"/>
          <p:cNvSpPr/>
          <p:nvPr/>
        </p:nvSpPr>
        <p:spPr>
          <a:xfrm>
            <a:off x="787400" y="3073400"/>
            <a:ext cx="4909829" cy="1694148"/>
          </a:xfrm>
          <a:prstGeom prst="rect">
            <a:avLst/>
          </a:prstGeom>
          <a:solidFill>
            <a:schemeClr val="accent6">
              <a:lumMod val="20000"/>
              <a:lumOff val="80000"/>
              <a:alpha val="5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ignal-mod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06" y="0"/>
            <a:ext cx="70231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1744"/>
            <a:ext cx="9144000" cy="2621756"/>
          </a:xfrm>
          <a:prstGeom prst="rect">
            <a:avLst/>
          </a:prstGeom>
        </p:spPr>
      </p:pic>
      <p:pic>
        <p:nvPicPr>
          <p:cNvPr id="5" name="Immagine 9" descr="Colliding_black_hol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822" y="-5823"/>
            <a:ext cx="3230118" cy="2527567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6946900" y="4200525"/>
            <a:ext cx="2197100" cy="428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/>
          <p:cNvSpPr txBox="1"/>
          <p:nvPr/>
        </p:nvSpPr>
        <p:spPr>
          <a:xfrm>
            <a:off x="7505700" y="2644373"/>
            <a:ext cx="838199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  <a:latin typeface="Times"/>
                <a:cs typeface="Times"/>
              </a:rPr>
              <a:t>36</a:t>
            </a:r>
            <a:endParaRPr lang="en-US" sz="2500" dirty="0">
              <a:solidFill>
                <a:srgbClr val="FF0000"/>
              </a:solidFill>
              <a:latin typeface="Times"/>
              <a:cs typeface="Time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505700" y="3055154"/>
            <a:ext cx="838199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  <a:latin typeface="Times"/>
                <a:cs typeface="Times"/>
              </a:rPr>
              <a:t>29</a:t>
            </a:r>
            <a:endParaRPr lang="en-US" sz="2500" dirty="0">
              <a:solidFill>
                <a:srgbClr val="FF0000"/>
              </a:solidFill>
              <a:latin typeface="Times"/>
              <a:cs typeface="Times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505700" y="3470316"/>
            <a:ext cx="838199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  <a:latin typeface="Times"/>
                <a:cs typeface="Times"/>
              </a:rPr>
              <a:t>62</a:t>
            </a:r>
            <a:endParaRPr lang="en-US" sz="2500" dirty="0">
              <a:solidFill>
                <a:srgbClr val="FF0000"/>
              </a:solidFill>
              <a:latin typeface="Times"/>
              <a:cs typeface="Times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7505700" y="3862056"/>
            <a:ext cx="1514411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  <a:latin typeface="Times"/>
                <a:cs typeface="Times"/>
              </a:rPr>
              <a:t>0.67</a:t>
            </a:r>
            <a:endParaRPr lang="en-US" sz="2500" dirty="0">
              <a:solidFill>
                <a:srgbClr val="FF0000"/>
              </a:solidFill>
              <a:latin typeface="Times"/>
              <a:cs typeface="Time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946900" y="4152096"/>
            <a:ext cx="208262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  <a:latin typeface="Times"/>
                <a:cs typeface="Times"/>
              </a:rPr>
              <a:t>1.34 </a:t>
            </a:r>
            <a:r>
              <a:rPr lang="en-US" dirty="0" smtClean="0">
                <a:solidFill>
                  <a:srgbClr val="FF0000"/>
                </a:solidFill>
                <a:latin typeface="Times"/>
                <a:cs typeface="Times"/>
              </a:rPr>
              <a:t>   </a:t>
            </a:r>
            <a:r>
              <a:rPr lang="en-US" sz="2300" dirty="0" err="1" smtClean="0">
                <a:latin typeface="Times"/>
                <a:cs typeface="Times"/>
              </a:rPr>
              <a:t>Glight</a:t>
            </a:r>
            <a:r>
              <a:rPr lang="en-US" sz="2300" dirty="0" smtClean="0">
                <a:latin typeface="Times"/>
                <a:cs typeface="Times"/>
              </a:rPr>
              <a:t> </a:t>
            </a:r>
            <a:r>
              <a:rPr lang="en-US" sz="2300" dirty="0" err="1" smtClean="0">
                <a:latin typeface="Times"/>
                <a:cs typeface="Times"/>
              </a:rPr>
              <a:t>yr</a:t>
            </a:r>
            <a:endParaRPr lang="en-US" sz="2300" dirty="0">
              <a:latin typeface="Times"/>
              <a:cs typeface="Times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607300" y="4591056"/>
            <a:ext cx="1412811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"/>
                <a:cs typeface="Times"/>
              </a:rPr>
              <a:t>0.09</a:t>
            </a:r>
            <a:endParaRPr lang="en-US" sz="2400" dirty="0">
              <a:solidFill>
                <a:srgbClr val="FF0000"/>
              </a:solidFill>
              <a:latin typeface="Times"/>
              <a:cs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PRL-firstp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38" y="0"/>
            <a:ext cx="7997262" cy="3970612"/>
          </a:xfrm>
          <a:prstGeom prst="rect">
            <a:avLst/>
          </a:prstGeom>
        </p:spPr>
      </p:pic>
      <p:grpSp>
        <p:nvGrpSpPr>
          <p:cNvPr id="5" name="Gruppo 4"/>
          <p:cNvGrpSpPr/>
          <p:nvPr/>
        </p:nvGrpSpPr>
        <p:grpSpPr>
          <a:xfrm>
            <a:off x="7505700" y="1693983"/>
            <a:ext cx="1638300" cy="2117511"/>
            <a:chOff x="3331867" y="2304313"/>
            <a:chExt cx="2415280" cy="4327671"/>
          </a:xfrm>
        </p:grpSpPr>
        <p:pic>
          <p:nvPicPr>
            <p:cNvPr id="6" name="Immagine 5" descr="einstei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1867" y="2304313"/>
              <a:ext cx="2415280" cy="4327671"/>
            </a:xfrm>
            <a:prstGeom prst="rect">
              <a:avLst/>
            </a:prstGeom>
          </p:spPr>
        </p:pic>
        <p:sp>
          <p:nvSpPr>
            <p:cNvPr id="8" name="Rettangolo 7"/>
            <p:cNvSpPr/>
            <p:nvPr/>
          </p:nvSpPr>
          <p:spPr>
            <a:xfrm>
              <a:off x="3331867" y="6235846"/>
              <a:ext cx="2415280" cy="3961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12" descr="GR_publication-673x10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7812"/>
            <a:ext cx="1662617" cy="1896788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006600" y="3970612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hlinkClick r:id="rId5"/>
              </a:rPr>
              <a:t>http://link.aps.org/doi/10.1103/PhysRevLett.116.061102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286000" y="4502666"/>
            <a:ext cx="5219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Published</a:t>
            </a:r>
            <a:r>
              <a:rPr lang="en-US" sz="2400" dirty="0">
                <a:solidFill>
                  <a:srgbClr val="FF0000"/>
                </a:solidFill>
              </a:rPr>
              <a:t> on 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</a:rPr>
              <a:t>Physical </a:t>
            </a:r>
            <a:r>
              <a:rPr lang="en-US" sz="2400" b="1" i="1" dirty="0">
                <a:solidFill>
                  <a:srgbClr val="FF0000"/>
                </a:solidFill>
              </a:rPr>
              <a:t>Review Letters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GW150914-FactShee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271" y="0"/>
            <a:ext cx="363465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67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11977"/>
            <a:ext cx="8229600" cy="857250"/>
          </a:xfrm>
        </p:spPr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-4-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83" y="0"/>
            <a:ext cx="8474076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4-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45" y="0"/>
            <a:ext cx="8413750" cy="514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0" y="0"/>
            <a:ext cx="9099352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01636" y="186798"/>
            <a:ext cx="8184687" cy="4984570"/>
            <a:chOff x="401635" y="249063"/>
            <a:chExt cx="8184687" cy="6646093"/>
          </a:xfrm>
        </p:grpSpPr>
        <p:pic>
          <p:nvPicPr>
            <p:cNvPr id="4" name="Picture 3" descr="pyc-hist-0p1s-sigmas-v1.01.pd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1635" y="249063"/>
              <a:ext cx="8184687" cy="664609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368000" y="249063"/>
              <a:ext cx="7186024" cy="10970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sigma-scale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2000" y="889200"/>
              <a:ext cx="7232400" cy="4857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40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 Map</a:t>
            </a:r>
            <a:endParaRPr lang="en-US" dirty="0"/>
          </a:p>
        </p:txBody>
      </p:sp>
      <p:pic>
        <p:nvPicPr>
          <p:cNvPr id="4" name="Immagine 3" descr="Sky-localization-Gw1509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1" y="0"/>
            <a:ext cx="62483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23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ky-localizatio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2" y="304800"/>
            <a:ext cx="7995256" cy="448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76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20" name="Rectangle 1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Earth-and-wave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990600"/>
              <a:ext cx="9144000" cy="5867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4611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arth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793" y="1091569"/>
            <a:ext cx="5113062" cy="36285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18366" y="4591903"/>
            <a:ext cx="1964759" cy="12823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765300" y="331956"/>
            <a:ext cx="6738960" cy="18302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879600" y="331954"/>
            <a:ext cx="6624660" cy="27999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5608351" y="33955"/>
            <a:ext cx="2597911" cy="31939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24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2015-11-06 13.01.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9144000" cy="5143500"/>
          </a:xfrm>
          <a:prstGeom prst="rect">
            <a:avLst/>
          </a:prstGeom>
        </p:spPr>
      </p:pic>
      <p:pic>
        <p:nvPicPr>
          <p:cNvPr id="5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496150" cy="41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5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vity Waves Passing Earth.m4v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100" y="114300"/>
            <a:ext cx="8453816" cy="43434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225800" y="4743450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Credits to LIGO</a:t>
            </a:r>
            <a:r>
              <a:rPr lang="en-US" dirty="0"/>
              <a:t>/R. Hurt</a:t>
            </a:r>
          </a:p>
        </p:txBody>
      </p:sp>
    </p:spTree>
    <p:extLst>
      <p:ext uri="{BB962C8B-B14F-4D97-AF65-F5344CB8AC3E}">
        <p14:creationId xmlns:p14="http://schemas.microsoft.com/office/powerpoint/2010/main" val="107884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60501" y="512925"/>
            <a:ext cx="6908724" cy="4258094"/>
            <a:chOff x="648647" y="683900"/>
            <a:chExt cx="7720577" cy="5677458"/>
          </a:xfrm>
        </p:grpSpPr>
        <p:pic>
          <p:nvPicPr>
            <p:cNvPr id="5" name="Picture 4" descr="layout animation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48647" y="683900"/>
              <a:ext cx="7720577" cy="5677458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3198091" y="683900"/>
              <a:ext cx="81972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98091" y="683900"/>
              <a:ext cx="798740" cy="861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test</a:t>
              </a:r>
            </a:p>
            <a:p>
              <a:r>
                <a:rPr lang="en-US" dirty="0" smtClean="0"/>
                <a:t>mass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92909" y="3238581"/>
              <a:ext cx="1042458" cy="3840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laser</a:t>
              </a:r>
              <a:endParaRPr lang="en-US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377750" y="3844636"/>
              <a:ext cx="991473" cy="861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test</a:t>
              </a:r>
            </a:p>
            <a:p>
              <a:r>
                <a:rPr lang="en-US" dirty="0" smtClean="0"/>
                <a:t>mass</a:t>
              </a:r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872182" y="4490967"/>
              <a:ext cx="230909" cy="8545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56800" y="4712400"/>
              <a:ext cx="981364" cy="492443"/>
            </a:xfrm>
            <a:prstGeom prst="rect">
              <a:avLst/>
            </a:prstGeom>
            <a:noFill/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sensor</a:t>
              </a:r>
              <a:endParaRPr lang="en-US" dirty="0"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762000" y="3807827"/>
            <a:ext cx="1939400" cy="1147645"/>
            <a:chOff x="762000" y="5217806"/>
            <a:chExt cx="1939400" cy="1530193"/>
          </a:xfrm>
        </p:grpSpPr>
        <p:sp>
          <p:nvSpPr>
            <p:cNvPr id="2" name="CasellaDiTesto 1"/>
            <p:cNvSpPr txBox="1"/>
            <p:nvPr/>
          </p:nvSpPr>
          <p:spPr>
            <a:xfrm>
              <a:off x="762000" y="5588000"/>
              <a:ext cx="83215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/>
                <a:t>h</a:t>
              </a:r>
              <a:r>
                <a:rPr lang="en-US" sz="3200" i="1" dirty="0" smtClean="0"/>
                <a:t> = </a:t>
              </a:r>
              <a:endParaRPr lang="en-US" sz="3200" i="1" dirty="0"/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1661850" y="5217806"/>
              <a:ext cx="927100" cy="779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Symbol" charset="2"/>
                  <a:cs typeface="Symbol" charset="2"/>
                </a:rPr>
                <a:t>D</a:t>
              </a:r>
              <a:r>
                <a:rPr lang="en-US" sz="3200" dirty="0" smtClean="0"/>
                <a:t>L</a:t>
              </a:r>
              <a:endParaRPr lang="en-US" sz="3200" dirty="0"/>
            </a:p>
          </p:txBody>
        </p:sp>
        <p:cxnSp>
          <p:nvCxnSpPr>
            <p:cNvPr id="10" name="Connettore 1 9"/>
            <p:cNvCxnSpPr/>
            <p:nvPr/>
          </p:nvCxnSpPr>
          <p:spPr>
            <a:xfrm>
              <a:off x="1549400" y="5957332"/>
              <a:ext cx="1152000" cy="0"/>
            </a:xfrm>
            <a:prstGeom prst="line">
              <a:avLst/>
            </a:prstGeom>
            <a:ln w="381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13"/>
            <p:cNvSpPr txBox="1"/>
            <p:nvPr/>
          </p:nvSpPr>
          <p:spPr>
            <a:xfrm>
              <a:off x="1661850" y="5968298"/>
              <a:ext cx="927100" cy="779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/>
                <a:t>L</a:t>
              </a:r>
              <a:endParaRPr lang="en-US" sz="3200" dirty="0"/>
            </a:p>
          </p:txBody>
        </p:sp>
      </p:grpSp>
      <p:sp>
        <p:nvSpPr>
          <p:cNvPr id="12" name="CasellaDiTesto 11"/>
          <p:cNvSpPr txBox="1"/>
          <p:nvPr/>
        </p:nvSpPr>
        <p:spPr>
          <a:xfrm>
            <a:off x="3860747" y="4771019"/>
            <a:ext cx="3139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Scale Effect Vastly  Exaggerated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righell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1" y="258931"/>
            <a:ext cx="1968500" cy="104324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155796" y="443506"/>
            <a:ext cx="10033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 m</a:t>
            </a:r>
            <a:endParaRPr lang="en-US" sz="3200" dirty="0"/>
          </a:p>
        </p:txBody>
      </p:sp>
      <p:pic>
        <p:nvPicPr>
          <p:cNvPr id="7" name="Immagine 6" descr="Human -Hai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1" y="1487606"/>
            <a:ext cx="2003665" cy="1156869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740931" y="1453310"/>
            <a:ext cx="18330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0.0001 m</a:t>
            </a:r>
          </a:p>
          <a:p>
            <a:pPr algn="ctr"/>
            <a:r>
              <a:rPr lang="en-US" sz="3200" dirty="0" smtClean="0"/>
              <a:t>   10</a:t>
            </a:r>
            <a:r>
              <a:rPr lang="en-US" sz="3200" baseline="30000" dirty="0" smtClean="0"/>
              <a:t>-4 </a:t>
            </a:r>
            <a:r>
              <a:rPr lang="en-US" sz="3200" dirty="0" smtClean="0"/>
              <a:t>m</a:t>
            </a:r>
            <a:endParaRPr lang="en-US" sz="32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053014" y="2841125"/>
            <a:ext cx="32088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0.0000000001</a:t>
            </a:r>
          </a:p>
          <a:p>
            <a:pPr algn="ctr"/>
            <a:r>
              <a:rPr lang="en-US" sz="3200" dirty="0" smtClean="0"/>
              <a:t>10</a:t>
            </a:r>
            <a:r>
              <a:rPr lang="en-US" sz="3200" baseline="30000" dirty="0" smtClean="0"/>
              <a:t>-10  </a:t>
            </a:r>
            <a:r>
              <a:rPr lang="en-US" sz="3200" dirty="0" smtClean="0"/>
              <a:t>m</a:t>
            </a:r>
            <a:endParaRPr lang="en-US" sz="32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170894" y="4054422"/>
            <a:ext cx="49731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0.000000000000000001 m</a:t>
            </a:r>
          </a:p>
          <a:p>
            <a:pPr algn="ctr"/>
            <a:r>
              <a:rPr lang="en-US" sz="3200" dirty="0" smtClean="0"/>
              <a:t>10</a:t>
            </a:r>
            <a:r>
              <a:rPr lang="en-US" sz="3200" baseline="30000" dirty="0" smtClean="0"/>
              <a:t>-18 </a:t>
            </a:r>
            <a:r>
              <a:rPr lang="en-US" sz="3200" dirty="0" smtClean="0"/>
              <a:t>m</a:t>
            </a:r>
            <a:endParaRPr lang="en-US" sz="3200" dirty="0"/>
          </a:p>
        </p:txBody>
      </p:sp>
      <p:pic>
        <p:nvPicPr>
          <p:cNvPr id="12" name="Immagine 11" descr="Ato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1" y="2841125"/>
            <a:ext cx="2042780" cy="1022498"/>
          </a:xfrm>
          <a:prstGeom prst="rect">
            <a:avLst/>
          </a:prstGeom>
        </p:spPr>
      </p:pic>
      <p:pic>
        <p:nvPicPr>
          <p:cNvPr id="13" name="Immagine 12" descr="bimb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43506"/>
            <a:ext cx="1295400" cy="1409804"/>
          </a:xfrm>
          <a:prstGeom prst="rect">
            <a:avLst/>
          </a:prstGeom>
        </p:spPr>
      </p:pic>
      <p:pic>
        <p:nvPicPr>
          <p:cNvPr id="14" name="Immagine 13" descr="microsscop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1487606"/>
            <a:ext cx="1167670" cy="987822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3118" y="2841125"/>
            <a:ext cx="1800863" cy="1077219"/>
          </a:xfrm>
          <a:prstGeom prst="rect">
            <a:avLst/>
          </a:prstGeom>
        </p:spPr>
      </p:pic>
      <p:sp>
        <p:nvSpPr>
          <p:cNvPr id="16" name="object 3"/>
          <p:cNvSpPr/>
          <p:nvPr/>
        </p:nvSpPr>
        <p:spPr>
          <a:xfrm>
            <a:off x="141620" y="4036836"/>
            <a:ext cx="2003665" cy="10365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Immagine 16" descr="2015-11-06 13.01.36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480" y="4036836"/>
            <a:ext cx="1842690" cy="103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0" y="415080"/>
            <a:ext cx="4165600" cy="2038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4914900" y="453180"/>
            <a:ext cx="4229100" cy="2038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Immagine 6" descr="Livingston-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2829282"/>
            <a:ext cx="4229100" cy="199072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93701" y="2453430"/>
            <a:ext cx="3210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H1- Hanford – Washington state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435600" y="4820006"/>
            <a:ext cx="30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</a:t>
            </a:r>
            <a:r>
              <a:rPr lang="it-IT" dirty="0" smtClean="0"/>
              <a:t>1- Livingston – Louisiana state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579109" y="2453430"/>
            <a:ext cx="3188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Virgo – Cascina (Pisa) – EGO site</a:t>
            </a:r>
            <a:endParaRPr lang="it-IT" dirty="0"/>
          </a:p>
        </p:txBody>
      </p:sp>
      <p:pic>
        <p:nvPicPr>
          <p:cNvPr id="2" name="Immagine 1" descr="GEO_Phot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6431"/>
            <a:ext cx="4449102" cy="1933575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604752" y="4820006"/>
            <a:ext cx="3121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GEO600 – Hannover - Germany </a:t>
            </a:r>
            <a:endParaRPr lang="en-U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392860" y="-100818"/>
            <a:ext cx="44993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i="1" dirty="0" smtClean="0">
                <a:solidFill>
                  <a:srgbClr val="FF0000"/>
                </a:solidFill>
              </a:rPr>
              <a:t>GW NETWORK SINCE 2007</a:t>
            </a:r>
            <a:endParaRPr lang="en-US" sz="3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21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etwork-GW-detecto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45" y="-12700"/>
            <a:ext cx="8180985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0" y="21803"/>
            <a:ext cx="4793664" cy="2570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Immagine 6" descr="Livingston-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950" y="2404625"/>
            <a:ext cx="5446088" cy="241397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92101" y="2549408"/>
            <a:ext cx="3210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H1- Hanford – Washington state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148985" y="4780168"/>
            <a:ext cx="30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</a:t>
            </a:r>
            <a:r>
              <a:rPr lang="it-IT" dirty="0" smtClean="0"/>
              <a:t>1- Livingston – Louisiana state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148985" y="600076"/>
            <a:ext cx="37722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LIGO upgrade concluded</a:t>
            </a:r>
          </a:p>
          <a:p>
            <a:endParaRPr lang="en-US" sz="2800" dirty="0"/>
          </a:p>
          <a:p>
            <a:r>
              <a:rPr lang="en-US" sz="2800" dirty="0" smtClean="0"/>
              <a:t>Advanced LIGO in action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2535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H1_wf_strai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72"/>
            <a:ext cx="4203700" cy="1869485"/>
          </a:xfrm>
          <a:prstGeom prst="rect">
            <a:avLst/>
          </a:prstGeom>
        </p:spPr>
      </p:pic>
      <p:pic>
        <p:nvPicPr>
          <p:cNvPr id="7" name="Immagine 6" descr="L1_wf_strai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700" y="3164362"/>
            <a:ext cx="4622790" cy="205586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876800" y="1535366"/>
            <a:ext cx="4178300" cy="147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Alarm  reported by  the on-line algorithm for generic transient search</a:t>
            </a:r>
            <a:endParaRPr lang="en-US" sz="2400" dirty="0"/>
          </a:p>
          <a:p>
            <a:endParaRPr lang="en-US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357080" y="35272"/>
            <a:ext cx="4432300" cy="1569660"/>
          </a:xfrm>
          <a:prstGeom prst="rect">
            <a:avLst/>
          </a:prstGeom>
          <a:noFill/>
          <a:ln w="57150" cmpd="thickThin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008000"/>
                </a:solidFill>
              </a:rPr>
              <a:t>September 14, 2015 at </a:t>
            </a:r>
            <a:r>
              <a:rPr lang="en-US" sz="3200" b="1" i="1" dirty="0" smtClean="0">
                <a:solidFill>
                  <a:srgbClr val="008000"/>
                </a:solidFill>
              </a:rPr>
              <a:t>11:50:45 in </a:t>
            </a:r>
            <a:r>
              <a:rPr lang="en-US" sz="3200" b="1" i="1" smtClean="0">
                <a:solidFill>
                  <a:srgbClr val="008000"/>
                </a:solidFill>
              </a:rPr>
              <a:t>Central European </a:t>
            </a:r>
            <a:r>
              <a:rPr lang="en-US" sz="3200" b="1" i="1" dirty="0" smtClean="0">
                <a:solidFill>
                  <a:srgbClr val="008000"/>
                </a:solidFill>
              </a:rPr>
              <a:t>Time</a:t>
            </a:r>
            <a:endParaRPr lang="en-US" sz="3200" dirty="0">
              <a:solidFill>
                <a:srgbClr val="008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76800" y="2836565"/>
            <a:ext cx="1240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SNR =24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14" name="Gruppo 13"/>
          <p:cNvGrpSpPr/>
          <p:nvPr/>
        </p:nvGrpSpPr>
        <p:grpSpPr>
          <a:xfrm>
            <a:off x="-96849" y="1904757"/>
            <a:ext cx="4853347" cy="3137426"/>
            <a:chOff x="-96849" y="1904757"/>
            <a:chExt cx="4853347" cy="3137426"/>
          </a:xfrm>
        </p:grpSpPr>
        <p:pic>
          <p:nvPicPr>
            <p:cNvPr id="15" name="image7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/>
            <a:stretch>
              <a:fillRect/>
            </a:stretch>
          </p:blipFill>
          <p:spPr>
            <a:xfrm>
              <a:off x="-96849" y="1904757"/>
              <a:ext cx="4853347" cy="3137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" name="Shape 99"/>
            <p:cNvSpPr/>
            <p:nvPr/>
          </p:nvSpPr>
          <p:spPr>
            <a:xfrm>
              <a:off x="533400" y="2336800"/>
              <a:ext cx="2387600" cy="1986696"/>
            </a:xfrm>
            <a:prstGeom prst="line">
              <a:avLst/>
            </a:prstGeom>
            <a:noFill/>
            <a:ln w="12700" cap="flat">
              <a:solidFill>
                <a:srgbClr val="FFFF00"/>
              </a:solidFill>
              <a:prstDash val="solid"/>
              <a:round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" name="Shape 100"/>
            <p:cNvSpPr/>
            <p:nvPr/>
          </p:nvSpPr>
          <p:spPr>
            <a:xfrm rot="2412662">
              <a:off x="709892" y="3078231"/>
              <a:ext cx="2074238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ctr">
                <a:defRPr sz="1700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/>
                <a:t>3002 km </a:t>
              </a:r>
            </a:p>
            <a:p>
              <a:pPr algn="ctr">
                <a:defRPr sz="1700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/>
                <a:t>(10 ms)</a:t>
              </a:r>
            </a:p>
          </p:txBody>
        </p:sp>
        <p:sp>
          <p:nvSpPr>
            <p:cNvPr id="18" name="Shape 101"/>
            <p:cNvSpPr/>
            <p:nvPr/>
          </p:nvSpPr>
          <p:spPr>
            <a:xfrm>
              <a:off x="686570" y="2075190"/>
              <a:ext cx="986447" cy="2616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700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dirty="0" smtClean="0"/>
                <a:t>Hanf</a:t>
              </a:r>
              <a:r>
                <a:rPr lang="en-US" dirty="0"/>
                <a:t>o</a:t>
              </a:r>
              <a:r>
                <a:rPr lang="en-US" dirty="0" smtClean="0"/>
                <a:t>rd</a:t>
              </a:r>
              <a:endParaRPr dirty="0"/>
            </a:p>
          </p:txBody>
        </p:sp>
        <p:sp>
          <p:nvSpPr>
            <p:cNvPr id="19" name="Shape 102"/>
            <p:cNvSpPr/>
            <p:nvPr/>
          </p:nvSpPr>
          <p:spPr>
            <a:xfrm>
              <a:off x="3014881" y="4078390"/>
              <a:ext cx="1342199" cy="2616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700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dirty="0" smtClean="0"/>
                <a:t>L</a:t>
              </a:r>
              <a:r>
                <a:rPr lang="en-US" dirty="0" smtClean="0"/>
                <a:t>ivingston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20302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3981</TotalTime>
  <Words>175</Words>
  <Application>Microsoft Office PowerPoint</Application>
  <PresentationFormat>On-screen Show (16:9)</PresentationFormat>
  <Paragraphs>70</Paragraphs>
  <Slides>25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Symbol</vt:lpstr>
      <vt:lpstr>Times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 Slides</vt:lpstr>
      <vt:lpstr>PowerPoint Presentation</vt:lpstr>
      <vt:lpstr>PowerPoint Presentation</vt:lpstr>
      <vt:lpstr>PowerPoint Presentation</vt:lpstr>
      <vt:lpstr>Sky Map</vt:lpstr>
      <vt:lpstr>PowerPoint Presentation</vt:lpstr>
      <vt:lpstr>PowerPoint Presentation</vt:lpstr>
      <vt:lpstr>PowerPoint Presentation</vt:lpstr>
      <vt:lpstr>PowerPoint Presentation</vt:lpstr>
    </vt:vector>
  </TitlesOfParts>
  <Company>INFN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Detection of Gravitational Waves </dc:title>
  <dc:creator>Fulvio Ricci</dc:creator>
  <cp:lastModifiedBy>virgo</cp:lastModifiedBy>
  <cp:revision>134</cp:revision>
  <dcterms:created xsi:type="dcterms:W3CDTF">2016-01-28T17:45:21Z</dcterms:created>
  <dcterms:modified xsi:type="dcterms:W3CDTF">2016-02-11T14:16:03Z</dcterms:modified>
</cp:coreProperties>
</file>