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69" r:id="rId5"/>
    <p:sldId id="260" r:id="rId6"/>
    <p:sldId id="261" r:id="rId7"/>
    <p:sldId id="262" r:id="rId8"/>
    <p:sldId id="265" r:id="rId9"/>
    <p:sldId id="263" r:id="rId10"/>
    <p:sldId id="268" r:id="rId11"/>
    <p:sldId id="267" r:id="rId12"/>
    <p:sldId id="266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8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C724B-6787-CB4F-978F-0D25D9093A30}" type="datetimeFigureOut">
              <a:rPr lang="en-US" smtClean="0"/>
              <a:t>23/04/15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6F818-7607-E045-8F46-1BC3527F642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09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FD701-2F2F-2A4C-A873-8AF085F8D84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23/04/15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23/04/15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23/04/15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23/04/15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23/04/15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23/04/15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23/04/15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23/04/15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23/04/15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23/04/15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C0FDF-501A-DE43-8BD9-A902F1BEF30F}" type="datetimeFigureOut">
              <a:rPr lang="en-US" smtClean="0"/>
              <a:pPr/>
              <a:t>23/04/15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C0FDF-501A-DE43-8BD9-A902F1BEF30F}" type="datetimeFigureOut">
              <a:rPr lang="en-US" smtClean="0"/>
              <a:pPr/>
              <a:t>23/04/15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EM follow up workshop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88B47-7209-584F-9DDE-8147F76E1B5A}" type="slidenum">
              <a:rPr lang="en-US" smtClean="0"/>
              <a:pPr/>
              <a:t>‹n.›</a:t>
            </a:fld>
            <a:endParaRPr lang="en-US"/>
          </a:p>
        </p:txBody>
      </p:sp>
      <p:pic>
        <p:nvPicPr>
          <p:cNvPr id="8" name="Picture 7" descr="Logo-LIGO-VIRGO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633566" y="0"/>
            <a:ext cx="1510434" cy="118365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image" Target="../media/image16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5" Type="http://schemas.openxmlformats.org/officeDocument/2006/relationships/image" Target="../media/image20.emf"/><Relationship Id="rId6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pn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7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8.jpeg"/><Relationship Id="rId5" Type="http://schemas.openxmlformats.org/officeDocument/2006/relationships/image" Target="../media/image29.png"/><Relationship Id="rId6" Type="http://schemas.openxmlformats.org/officeDocument/2006/relationships/image" Target="../media/image30.jpeg"/><Relationship Id="rId7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jpeg"/><Relationship Id="rId5" Type="http://schemas.openxmlformats.org/officeDocument/2006/relationships/image" Target="../media/image37.png"/><Relationship Id="rId6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26012"/>
            <a:ext cx="7772400" cy="1470025"/>
          </a:xfrm>
        </p:spPr>
        <p:txBody>
          <a:bodyPr/>
          <a:lstStyle/>
          <a:p>
            <a:r>
              <a:rPr lang="en-US" dirty="0">
                <a:solidFill>
                  <a:srgbClr val="000090"/>
                </a:solidFill>
              </a:rPr>
              <a:t>S</a:t>
            </a:r>
            <a:r>
              <a:rPr lang="en-US" dirty="0" smtClean="0">
                <a:solidFill>
                  <a:srgbClr val="000090"/>
                </a:solidFill>
              </a:rPr>
              <a:t>tatus of Advanced Virgo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96037"/>
            <a:ext cx="6400800" cy="1752600"/>
          </a:xfrm>
        </p:spPr>
        <p:txBody>
          <a:bodyPr>
            <a:normAutofit/>
          </a:bodyPr>
          <a:lstStyle/>
          <a:p>
            <a:r>
              <a:rPr lang="en-US" sz="2800" i="1" dirty="0" smtClean="0">
                <a:solidFill>
                  <a:schemeClr val="tx1"/>
                </a:solidFill>
              </a:rPr>
              <a:t>Fulvio Ricci</a:t>
            </a:r>
          </a:p>
          <a:p>
            <a:r>
              <a:rPr lang="en-US" sz="2800" i="1" dirty="0" smtClean="0">
                <a:solidFill>
                  <a:schemeClr val="tx1"/>
                </a:solidFill>
              </a:rPr>
              <a:t>on behalf of the Virgo collaboration</a:t>
            </a:r>
            <a:endParaRPr lang="en-US" sz="2800" i="1" dirty="0">
              <a:solidFill>
                <a:schemeClr val="tx1"/>
              </a:solidFill>
            </a:endParaRPr>
          </a:p>
        </p:txBody>
      </p:sp>
      <p:pic>
        <p:nvPicPr>
          <p:cNvPr id="5" name="Picture 4" descr="binarymerg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583" y="3507612"/>
            <a:ext cx="2690748" cy="190658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86000" y="581988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/>
              <a:t>Workshop on the LIGO-Virgo Electromagnetic Follow-up program</a:t>
            </a:r>
          </a:p>
          <a:p>
            <a:pPr algn="ctr"/>
            <a:r>
              <a:rPr lang="en-US" dirty="0" smtClean="0"/>
              <a:t>23-4-2015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0620" y="0"/>
            <a:ext cx="7803380" cy="97010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Welcome to the site of Advanced Virgo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03581"/>
            <a:ext cx="8229600" cy="2954419"/>
          </a:xfrm>
        </p:spPr>
        <p:txBody>
          <a:bodyPr>
            <a:normAutofit/>
          </a:bodyPr>
          <a:lstStyle/>
          <a:p>
            <a:r>
              <a:rPr lang="en-US" sz="2200" dirty="0" smtClean="0"/>
              <a:t>Virgo is a the gravitational wave detector built  by 11 laboratories of </a:t>
            </a:r>
            <a:r>
              <a:rPr lang="en-US" sz="2200" i="1" dirty="0" smtClean="0">
                <a:solidFill>
                  <a:srgbClr val="FF0000"/>
                </a:solidFill>
              </a:rPr>
              <a:t>CNRS and INFN</a:t>
            </a:r>
            <a:r>
              <a:rPr lang="en-US" sz="2200" dirty="0" smtClean="0"/>
              <a:t>, which invested ~ </a:t>
            </a:r>
            <a:r>
              <a:rPr lang="en-US" sz="2200" dirty="0" smtClean="0"/>
              <a:t>150 </a:t>
            </a:r>
            <a:r>
              <a:rPr lang="en-US" sz="2200" dirty="0" smtClean="0"/>
              <a:t>M€. It  started to operate in 2003. </a:t>
            </a:r>
          </a:p>
          <a:p>
            <a:r>
              <a:rPr lang="en-US" sz="2200" dirty="0" smtClean="0"/>
              <a:t>The Virgo collaboration is  grown: at present it includes ~ 250 physicists and engineers from laboratories </a:t>
            </a:r>
            <a:r>
              <a:rPr lang="en-US" sz="2200" i="1" dirty="0" smtClean="0"/>
              <a:t>from </a:t>
            </a:r>
            <a:r>
              <a:rPr lang="en-US" sz="2200" i="1" dirty="0" smtClean="0">
                <a:solidFill>
                  <a:srgbClr val="000090"/>
                </a:solidFill>
              </a:rPr>
              <a:t>France, Italy, Hungary, Nederland, Poland. </a:t>
            </a:r>
          </a:p>
          <a:p>
            <a:r>
              <a:rPr lang="en-US" sz="2200" i="1" dirty="0" smtClean="0">
                <a:solidFill>
                  <a:srgbClr val="FF0000"/>
                </a:solidFill>
              </a:rPr>
              <a:t>Virgo was in operation up to 2011, when we started the detector  de-commissioning and the construction of Advanced Virgo</a:t>
            </a:r>
          </a:p>
          <a:p>
            <a:endParaRPr lang="en-US" sz="2200" dirty="0"/>
          </a:p>
        </p:txBody>
      </p:sp>
      <p:pic>
        <p:nvPicPr>
          <p:cNvPr id="4" name="Picture 3" descr="AdvancedVirgo-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39455" cy="832243"/>
          </a:xfrm>
          <a:prstGeom prst="rect">
            <a:avLst/>
          </a:prstGeom>
        </p:spPr>
      </p:pic>
      <p:pic>
        <p:nvPicPr>
          <p:cNvPr id="5" name="Picture 4" descr="virgo_vueaerienne_gran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761" y="783521"/>
            <a:ext cx="4039533" cy="312006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 rot="16200000">
            <a:off x="6792576" y="1897122"/>
            <a:ext cx="2343549" cy="1043122"/>
            <a:chOff x="5732585" y="5638800"/>
            <a:chExt cx="3200400" cy="433389"/>
          </a:xfrm>
        </p:grpSpPr>
        <p:pic>
          <p:nvPicPr>
            <p:cNvPr id="7" name="Picture 6" descr="flag_of_France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732585" y="5640387"/>
              <a:ext cx="647700" cy="431800"/>
            </a:xfrm>
            <a:prstGeom prst="rect">
              <a:avLst/>
            </a:prstGeom>
            <a:noFill/>
          </p:spPr>
        </p:pic>
        <p:pic>
          <p:nvPicPr>
            <p:cNvPr id="8" name="Picture 7" descr="flag_of_Italy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6380285" y="5638800"/>
              <a:ext cx="647700" cy="431800"/>
            </a:xfrm>
            <a:prstGeom prst="rect">
              <a:avLst/>
            </a:prstGeom>
            <a:noFill/>
          </p:spPr>
        </p:pic>
        <p:pic>
          <p:nvPicPr>
            <p:cNvPr id="9" name="Picture 8" descr="flag_of_Netherlands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7005760" y="5638802"/>
              <a:ext cx="649288" cy="433387"/>
            </a:xfrm>
            <a:prstGeom prst="rect">
              <a:avLst/>
            </a:prstGeom>
            <a:noFill/>
          </p:spPr>
        </p:pic>
        <p:pic>
          <p:nvPicPr>
            <p:cNvPr id="10" name="Picture 9" descr="flag_of_Poland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655048" y="5638800"/>
              <a:ext cx="647700" cy="431800"/>
            </a:xfrm>
            <a:prstGeom prst="rect">
              <a:avLst/>
            </a:prstGeom>
            <a:noFill/>
          </p:spPr>
        </p:pic>
        <p:pic>
          <p:nvPicPr>
            <p:cNvPr id="11" name="Picture 10" descr="flag_of_Hungary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8285285" y="5638800"/>
              <a:ext cx="647700" cy="431800"/>
            </a:xfrm>
            <a:prstGeom prst="rect">
              <a:avLst/>
            </a:prstGeom>
            <a:noFill/>
          </p:spPr>
        </p:pic>
      </p:grpSp>
      <p:pic>
        <p:nvPicPr>
          <p:cNvPr id="12" name="Immagine 11" descr="EU_flag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686486"/>
            <a:ext cx="1708015" cy="11386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dvancedVirgo-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300938" cy="660400"/>
          </a:xfrm>
          <a:prstGeom prst="rect">
            <a:avLst/>
          </a:prstGeom>
        </p:spPr>
      </p:pic>
      <p:pic>
        <p:nvPicPr>
          <p:cNvPr id="6" name="Picture 2" descr="egosm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1290" y="891003"/>
            <a:ext cx="3355144" cy="58273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70310" y="2431197"/>
            <a:ext cx="77262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EGO is the French - Italian consortium, created in 2000 and started to operate in 2002 with the mandate to ensure </a:t>
            </a:r>
          </a:p>
          <a:p>
            <a:pPr marL="914400" lvl="1" indent="-457200" eaLnBrk="0" hangingPunct="0">
              <a:buFontTx/>
              <a:buChar char="•"/>
            </a:pPr>
            <a:r>
              <a:rPr lang="en-US" dirty="0" smtClean="0">
                <a:latin typeface="Calibri (Body)"/>
                <a:cs typeface="Calibri (Body)"/>
              </a:rPr>
              <a:t>To ensure the maintenance of the site and the related </a:t>
            </a:r>
            <a:r>
              <a:rPr lang="en-US" dirty="0" smtClean="0">
                <a:solidFill>
                  <a:srgbClr val="000000"/>
                </a:solidFill>
                <a:latin typeface="Calibri (Body)"/>
                <a:cs typeface="Calibri (Body)"/>
              </a:rPr>
              <a:t>infrastructures and </a:t>
            </a:r>
            <a:r>
              <a:rPr lang="en-US" dirty="0" smtClean="0">
                <a:latin typeface="Calibri (Body)"/>
                <a:cs typeface="Calibri (Body)"/>
              </a:rPr>
              <a:t>the long term scientific exploitation of the Virgo GW detector; </a:t>
            </a:r>
            <a:endParaRPr lang="en-US" dirty="0" smtClean="0">
              <a:solidFill>
                <a:srgbClr val="000000"/>
              </a:solidFill>
              <a:latin typeface="Calibri (Body)"/>
              <a:cs typeface="Calibri (Body)"/>
            </a:endParaRPr>
          </a:p>
          <a:p>
            <a:pPr marL="914400" lvl="1" indent="-457200" eaLnBrk="0" hangingPunct="0"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 (Body)"/>
                <a:cs typeface="Calibri (Body)"/>
              </a:rPr>
              <a:t>To carry out any other research in the field of gravitation of common interest to the Members; </a:t>
            </a:r>
          </a:p>
          <a:p>
            <a:pPr marL="914400" lvl="1" indent="-457200" eaLnBrk="0" hangingPunct="0"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 (Body)"/>
                <a:cs typeface="Calibri (Body)"/>
              </a:rPr>
              <a:t>To promote co-operation in the field of the experimental gravitational waves research in Europe; </a:t>
            </a:r>
          </a:p>
          <a:p>
            <a:pPr marL="914400" lvl="1" indent="-457200" eaLnBrk="0" hangingPunct="0"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 (Body)"/>
                <a:cs typeface="Calibri (Body)"/>
              </a:rPr>
              <a:t>To promote R&amp;D useful for the detection of gravitational waves.</a:t>
            </a:r>
          </a:p>
          <a:p>
            <a:pPr marL="457200" indent="-457200" eaLnBrk="0" hangingPunct="0"/>
            <a:endParaRPr lang="en-US" dirty="0" smtClean="0">
              <a:solidFill>
                <a:srgbClr val="000000"/>
              </a:solidFill>
              <a:latin typeface="Calibri (Body)"/>
              <a:cs typeface="Calibri (Body)"/>
            </a:endParaRPr>
          </a:p>
          <a:p>
            <a:pPr>
              <a:buFont typeface="Arial"/>
              <a:buChar char="•"/>
            </a:pPr>
            <a:endParaRPr lang="en-US" dirty="0" smtClean="0"/>
          </a:p>
          <a:p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64733" y="136544"/>
            <a:ext cx="57996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i="1" dirty="0" smtClean="0">
                <a:solidFill>
                  <a:schemeClr val="accent5">
                    <a:lumMod val="75000"/>
                  </a:schemeClr>
                </a:solidFill>
              </a:rPr>
              <a:t>Advanced Virgo is hosted  @  </a:t>
            </a:r>
            <a:endParaRPr lang="en-US" sz="38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61666" y="1600200"/>
            <a:ext cx="34184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2400" i="1" dirty="0" smtClean="0">
                <a:solidFill>
                  <a:srgbClr val="000090"/>
                </a:solidFill>
              </a:rPr>
              <a:t>EGO director</a:t>
            </a:r>
          </a:p>
          <a:p>
            <a:pPr algn="ctr"/>
            <a:r>
              <a:rPr lang="en-US" sz="2400" i="1" dirty="0" smtClean="0">
                <a:solidFill>
                  <a:srgbClr val="000090"/>
                </a:solidFill>
              </a:rPr>
              <a:t>professor Federico </a:t>
            </a:r>
            <a:r>
              <a:rPr lang="en-US" sz="2400" i="1" dirty="0" err="1" smtClean="0">
                <a:solidFill>
                  <a:srgbClr val="000090"/>
                </a:solidFill>
              </a:rPr>
              <a:t>Ferrini</a:t>
            </a:r>
            <a:endParaRPr lang="en-US" sz="2400" i="1" dirty="0">
              <a:solidFill>
                <a:srgbClr val="00009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8571" y="5567036"/>
            <a:ext cx="8802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EGO personal is composed by are </a:t>
            </a:r>
            <a:r>
              <a:rPr lang="en-US" smtClean="0"/>
              <a:t>~ </a:t>
            </a:r>
            <a:r>
              <a:rPr lang="en-US" smtClean="0"/>
              <a:t>50  </a:t>
            </a:r>
            <a:r>
              <a:rPr lang="en-US" dirty="0" smtClean="0"/>
              <a:t>staffs, which are physicists, engineers, technicians and administration personnel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ll_se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431" y="1518982"/>
            <a:ext cx="6707569" cy="48373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03942" y="307777"/>
            <a:ext cx="5923992" cy="615553"/>
          </a:xfrm>
          <a:prstGeom prst="rect">
            <a:avLst/>
          </a:prstGeom>
          <a:noFill/>
          <a:ln>
            <a:solidFill>
              <a:srgbClr val="3366FF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400" dirty="0" smtClean="0">
                <a:latin typeface="+mj-lt"/>
              </a:rPr>
              <a:t>VIRGO Sensitivity improvements </a:t>
            </a:r>
            <a:endParaRPr lang="en-US" sz="3400" dirty="0">
              <a:latin typeface="+mj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4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140677" y="1219200"/>
            <a:ext cx="2180492" cy="542883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just">
              <a:lnSpc>
                <a:spcPts val="2400"/>
              </a:lnSpc>
              <a:tabLst/>
            </a:pP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The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noise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has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been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mostly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understood</a:t>
            </a:r>
          </a:p>
          <a:p>
            <a:pPr algn="just">
              <a:lnSpc>
                <a:spcPts val="2800"/>
              </a:lnSpc>
              <a:tabLst/>
            </a:pPr>
            <a:endParaRPr lang="en-US" altLang="zh-CN" sz="2200" dirty="0" smtClean="0">
              <a:solidFill>
                <a:srgbClr val="404040"/>
              </a:solidFill>
              <a:cs typeface="Times New Roman" pitchFamily="18" charset="0"/>
            </a:endParaRPr>
          </a:p>
          <a:p>
            <a:pPr algn="just">
              <a:lnSpc>
                <a:spcPts val="2800"/>
              </a:lnSpc>
              <a:tabLst/>
            </a:pP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The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1st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generation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design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sensitivities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have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been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approached</a:t>
            </a:r>
          </a:p>
          <a:p>
            <a:pPr algn="just">
              <a:lnSpc>
                <a:spcPts val="2300"/>
              </a:lnSpc>
              <a:tabLst/>
            </a:pP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closely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(and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somewhere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exceeded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upon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detector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upgrades)</a:t>
            </a:r>
          </a:p>
          <a:p>
            <a:pPr algn="just">
              <a:lnSpc>
                <a:spcPts val="2800"/>
              </a:lnSpc>
              <a:tabLst/>
            </a:pPr>
            <a:endParaRPr lang="en-US" altLang="zh-CN" sz="2200" dirty="0" smtClean="0">
              <a:solidFill>
                <a:srgbClr val="404040"/>
              </a:solidFill>
              <a:cs typeface="Times New Roman" pitchFamily="18" charset="0"/>
            </a:endParaRPr>
          </a:p>
          <a:p>
            <a:pPr algn="just">
              <a:lnSpc>
                <a:spcPts val="2800"/>
              </a:lnSpc>
              <a:tabLst/>
            </a:pP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Excellent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duty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cycle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(~80%):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reliable</a:t>
            </a:r>
            <a:r>
              <a:rPr lang="en-US" altLang="zh-CN" sz="2200" dirty="0" smtClean="0"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404040"/>
                </a:solidFill>
                <a:cs typeface="Times New Roman" pitchFamily="18" charset="0"/>
              </a:rPr>
              <a:t>instruments!</a:t>
            </a:r>
          </a:p>
        </p:txBody>
      </p:sp>
    </p:spTree>
    <p:extLst>
      <p:ext uri="{BB962C8B-B14F-4D97-AF65-F5344CB8AC3E}">
        <p14:creationId xmlns:p14="http://schemas.microsoft.com/office/powerpoint/2010/main" val="198709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 xmlns:mv="urn:schemas-microsoft-com:mac:vml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binarymerg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674" y="1301638"/>
            <a:ext cx="2253203" cy="1532467"/>
          </a:xfrm>
          <a:prstGeom prst="rect">
            <a:avLst/>
          </a:prstGeom>
        </p:spPr>
      </p:pic>
      <p:pic>
        <p:nvPicPr>
          <p:cNvPr id="45060" name="Picture 3" descr="LLOaeria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962400"/>
            <a:ext cx="2879725" cy="2027238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45061" name="Text Box 4"/>
          <p:cNvSpPr txBox="1">
            <a:spLocks noChangeArrowheads="1"/>
          </p:cNvSpPr>
          <p:nvPr/>
        </p:nvSpPr>
        <p:spPr bwMode="auto">
          <a:xfrm>
            <a:off x="250825" y="3141663"/>
            <a:ext cx="1911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>
                <a:solidFill>
                  <a:schemeClr val="bg1"/>
                </a:solidFill>
                <a:latin typeface="Calibri" charset="0"/>
              </a:rPr>
              <a:t>LIGO – Livingston, LA</a:t>
            </a:r>
          </a:p>
        </p:txBody>
      </p:sp>
      <p:pic>
        <p:nvPicPr>
          <p:cNvPr id="45062" name="Picture 5" descr="aeria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64275" y="4401343"/>
            <a:ext cx="2879725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Text Box 6"/>
          <p:cNvSpPr txBox="1">
            <a:spLocks noChangeArrowheads="1"/>
          </p:cNvSpPr>
          <p:nvPr/>
        </p:nvSpPr>
        <p:spPr bwMode="auto">
          <a:xfrm>
            <a:off x="7010400" y="6434931"/>
            <a:ext cx="19034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VIRGO, Cascina, Italy</a:t>
            </a:r>
          </a:p>
        </p:txBody>
      </p:sp>
      <p:sp>
        <p:nvSpPr>
          <p:cNvPr id="45066" name="Text Box 11"/>
          <p:cNvSpPr txBox="1">
            <a:spLocks noChangeArrowheads="1"/>
          </p:cNvSpPr>
          <p:nvPr/>
        </p:nvSpPr>
        <p:spPr bwMode="auto">
          <a:xfrm>
            <a:off x="304800" y="3505200"/>
            <a:ext cx="1851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LIGO </a:t>
            </a:r>
            <a:r>
              <a:rPr lang="it-IT" sz="1600" dirty="0" err="1">
                <a:solidFill>
                  <a:srgbClr val="000000"/>
                </a:solidFill>
                <a:latin typeface="Calibri" charset="0"/>
              </a:rPr>
              <a:t>–</a:t>
            </a: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Calibri" charset="0"/>
              </a:rPr>
              <a:t>Hanford</a:t>
            </a: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, WA</a:t>
            </a:r>
          </a:p>
        </p:txBody>
      </p:sp>
      <p:pic>
        <p:nvPicPr>
          <p:cNvPr id="45069" name="Picture 10" descr="HiResHanford_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371600"/>
            <a:ext cx="2808288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70" name="TextBox 14"/>
          <p:cNvSpPr txBox="1">
            <a:spLocks noChangeArrowheads="1"/>
          </p:cNvSpPr>
          <p:nvPr/>
        </p:nvSpPr>
        <p:spPr bwMode="auto">
          <a:xfrm>
            <a:off x="228600" y="6019800"/>
            <a:ext cx="2070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LIGO </a:t>
            </a:r>
            <a:r>
              <a:rPr lang="it-IT" sz="1600" dirty="0" err="1">
                <a:solidFill>
                  <a:srgbClr val="000000"/>
                </a:solidFill>
                <a:latin typeface="Calibri" charset="0"/>
              </a:rPr>
              <a:t>–</a:t>
            </a:r>
            <a:r>
              <a:rPr lang="it-IT" sz="1600" dirty="0">
                <a:solidFill>
                  <a:srgbClr val="000000"/>
                </a:solidFill>
                <a:latin typeface="Calibri" charset="0"/>
              </a:rPr>
              <a:t> Livingstone, Lu</a:t>
            </a:r>
          </a:p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71076" y="129066"/>
            <a:ext cx="6586538" cy="1172572"/>
          </a:xfrm>
        </p:spPr>
        <p:txBody>
          <a:bodyPr>
            <a:normAutofit fontScale="90000"/>
          </a:bodyPr>
          <a:lstStyle/>
          <a:p>
            <a:r>
              <a:rPr lang="en-GB" sz="3800" dirty="0" smtClean="0">
                <a:ea typeface="ＭＳ Ｐゴシック" charset="-128"/>
                <a:cs typeface="ＭＳ Ｐゴシック" charset="-128"/>
              </a:rPr>
              <a:t>Advanced Virgo and Advanced LIGO</a:t>
            </a:r>
            <a:br>
              <a:rPr lang="en-GB" sz="3800" dirty="0" smtClean="0">
                <a:ea typeface="ＭＳ Ｐゴシック" charset="-128"/>
                <a:cs typeface="ＭＳ Ｐゴシック" charset="-128"/>
              </a:rPr>
            </a:br>
            <a:r>
              <a:rPr lang="en-GB" dirty="0" smtClean="0">
                <a:ea typeface="ＭＳ Ｐゴシック" charset="-128"/>
                <a:cs typeface="ＭＳ Ｐゴシック" charset="-128"/>
              </a:rPr>
              <a:t>will operate as a network</a:t>
            </a:r>
            <a:endParaRPr lang="en-GB" sz="3800" dirty="0"/>
          </a:p>
        </p:txBody>
      </p:sp>
      <p:pic>
        <p:nvPicPr>
          <p:cNvPr id="21" name="Picture 20" descr="images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7607" y="2834105"/>
            <a:ext cx="3047436" cy="2295735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>
          <a:xfrm flipV="1">
            <a:off x="3835782" y="2283469"/>
            <a:ext cx="2047479" cy="119474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988182" y="2270919"/>
            <a:ext cx="1895079" cy="1691482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 flipH="1" flipV="1">
            <a:off x="4715360" y="2661297"/>
            <a:ext cx="1558282" cy="777525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 flipH="1" flipV="1">
            <a:off x="4883634" y="2505573"/>
            <a:ext cx="1221731" cy="777524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2808288" y="2961105"/>
            <a:ext cx="956057" cy="5171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2879725" y="4069557"/>
            <a:ext cx="956057" cy="8415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V="1">
            <a:off x="4871754" y="4075737"/>
            <a:ext cx="1626508" cy="11585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/>
          <p:cNvSpPr txBox="1"/>
          <p:nvPr/>
        </p:nvSpPr>
        <p:spPr>
          <a:xfrm>
            <a:off x="3332522" y="5458604"/>
            <a:ext cx="25045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 smtClean="0"/>
              <a:t>LH&lt;</a:t>
            </a:r>
            <a:r>
              <a:rPr lang="it-IT" sz="2400" dirty="0" err="1" smtClean="0"/>
              <a:t>---</a:t>
            </a:r>
            <a:r>
              <a:rPr lang="it-IT" sz="2400" dirty="0" smtClean="0"/>
              <a:t>&gt;V       27 ms</a:t>
            </a:r>
          </a:p>
          <a:p>
            <a:pPr algn="ctr"/>
            <a:r>
              <a:rPr lang="it-IT" sz="2400" dirty="0" smtClean="0"/>
              <a:t>LH&lt;</a:t>
            </a:r>
            <a:r>
              <a:rPr lang="it-IT" sz="2400" dirty="0" err="1" smtClean="0"/>
              <a:t>--</a:t>
            </a:r>
            <a:r>
              <a:rPr lang="it-IT" sz="2400" dirty="0" smtClean="0"/>
              <a:t>&gt;LL </a:t>
            </a:r>
            <a:r>
              <a:rPr lang="it-IT" sz="2400" dirty="0"/>
              <a:t> </a:t>
            </a:r>
            <a:r>
              <a:rPr lang="it-IT" sz="2400" dirty="0" smtClean="0"/>
              <a:t>   10 ms</a:t>
            </a:r>
            <a:endParaRPr lang="it-IT" sz="2400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4953000" cy="908050"/>
          </a:xfrm>
        </p:spPr>
        <p:txBody>
          <a:bodyPr>
            <a:normAutofit/>
          </a:bodyPr>
          <a:lstStyle/>
          <a:p>
            <a:r>
              <a:rPr lang="it-IT" sz="3800" dirty="0" smtClean="0">
                <a:solidFill>
                  <a:srgbClr val="000000"/>
                </a:solidFill>
              </a:rPr>
              <a:t>Ad </a:t>
            </a:r>
            <a:r>
              <a:rPr lang="it-IT" sz="3800" dirty="0" err="1" smtClean="0">
                <a:solidFill>
                  <a:srgbClr val="000000"/>
                </a:solidFill>
              </a:rPr>
              <a:t>Virgo</a:t>
            </a:r>
            <a:r>
              <a:rPr lang="it-IT" sz="3800" dirty="0" smtClean="0">
                <a:solidFill>
                  <a:srgbClr val="000000"/>
                </a:solidFill>
              </a:rPr>
              <a:t> in a </a:t>
            </a:r>
            <a:r>
              <a:rPr lang="it-IT" sz="3800" dirty="0" err="1" smtClean="0">
                <a:solidFill>
                  <a:srgbClr val="000000"/>
                </a:solidFill>
              </a:rPr>
              <a:t>nutshell</a:t>
            </a:r>
            <a:endParaRPr lang="it-IT" sz="3800" dirty="0">
              <a:solidFill>
                <a:srgbClr val="000000"/>
              </a:solidFill>
            </a:endParaRPr>
          </a:p>
        </p:txBody>
      </p:sp>
      <p:pic>
        <p:nvPicPr>
          <p:cNvPr id="1119236" name="Picture 4" descr="S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15479" y="1339855"/>
            <a:ext cx="1887237" cy="4678651"/>
          </a:xfrm>
          <a:prstGeom prst="rect">
            <a:avLst/>
          </a:prstGeom>
          <a:noFill/>
        </p:spPr>
      </p:pic>
      <p:sp>
        <p:nvSpPr>
          <p:cNvPr id="1119237" name="Text Box 5"/>
          <p:cNvSpPr txBox="1">
            <a:spLocks noChangeArrowheads="1"/>
          </p:cNvSpPr>
          <p:nvPr/>
        </p:nvSpPr>
        <p:spPr bwMode="auto">
          <a:xfrm>
            <a:off x="4554980" y="1103314"/>
            <a:ext cx="145644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 err="1">
                <a:latin typeface="Calibri" pitchFamily="-112" charset="0"/>
              </a:rPr>
              <a:t>heavier</a:t>
            </a:r>
            <a:r>
              <a:rPr lang="it-IT" sz="1600" dirty="0">
                <a:latin typeface="Calibri" pitchFamily="-112" charset="0"/>
              </a:rPr>
              <a:t> </a:t>
            </a:r>
            <a:r>
              <a:rPr lang="it-IT" sz="1600" dirty="0" err="1">
                <a:latin typeface="Calibri" pitchFamily="-112" charset="0"/>
              </a:rPr>
              <a:t>mirrors</a:t>
            </a:r>
            <a:endParaRPr lang="it-IT" sz="1600" dirty="0">
              <a:latin typeface="Calibri" pitchFamily="-112" charset="0"/>
            </a:endParaRPr>
          </a:p>
          <a:p>
            <a:pPr algn="ctr"/>
            <a:r>
              <a:rPr lang="it-IT" sz="1600" dirty="0">
                <a:latin typeface="Calibri" pitchFamily="-112" charset="0"/>
              </a:rPr>
              <a:t>(42 kg)</a:t>
            </a:r>
          </a:p>
        </p:txBody>
      </p:sp>
      <p:sp>
        <p:nvSpPr>
          <p:cNvPr id="1119238" name="Text Box 6"/>
          <p:cNvSpPr txBox="1">
            <a:spLocks noChangeArrowheads="1"/>
          </p:cNvSpPr>
          <p:nvPr/>
        </p:nvSpPr>
        <p:spPr bwMode="auto">
          <a:xfrm>
            <a:off x="4094246" y="2132014"/>
            <a:ext cx="1171414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>
                <a:latin typeface="Calibri" pitchFamily="-112" charset="0"/>
              </a:rPr>
              <a:t>high finesse </a:t>
            </a:r>
          </a:p>
          <a:p>
            <a:pPr algn="ctr"/>
            <a:r>
              <a:rPr lang="it-IT" sz="1600" dirty="0">
                <a:latin typeface="Calibri" pitchFamily="-112" charset="0"/>
              </a:rPr>
              <a:t>(≈1000)</a:t>
            </a:r>
          </a:p>
        </p:txBody>
      </p:sp>
      <p:sp>
        <p:nvSpPr>
          <p:cNvPr id="1119239" name="Text Box 7"/>
          <p:cNvSpPr txBox="1">
            <a:spLocks noChangeArrowheads="1"/>
          </p:cNvSpPr>
          <p:nvPr/>
        </p:nvSpPr>
        <p:spPr bwMode="auto">
          <a:xfrm>
            <a:off x="4887875" y="3259138"/>
            <a:ext cx="166854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 err="1">
                <a:latin typeface="Calibri" pitchFamily="-112" charset="0"/>
              </a:rPr>
              <a:t>larger</a:t>
            </a:r>
            <a:r>
              <a:rPr lang="it-IT" sz="1600" dirty="0">
                <a:latin typeface="Calibri" pitchFamily="-112" charset="0"/>
              </a:rPr>
              <a:t> </a:t>
            </a:r>
            <a:r>
              <a:rPr lang="it-IT" sz="1600" dirty="0" err="1">
                <a:latin typeface="Calibri" pitchFamily="-112" charset="0"/>
              </a:rPr>
              <a:t>beam</a:t>
            </a:r>
            <a:r>
              <a:rPr lang="it-IT" sz="1600" dirty="0">
                <a:latin typeface="Calibri" pitchFamily="-112" charset="0"/>
              </a:rPr>
              <a:t> </a:t>
            </a:r>
            <a:r>
              <a:rPr lang="it-IT" sz="1600" dirty="0" err="1">
                <a:latin typeface="Calibri" pitchFamily="-112" charset="0"/>
              </a:rPr>
              <a:t>waist</a:t>
            </a:r>
            <a:endParaRPr lang="it-IT" sz="1600" dirty="0">
              <a:latin typeface="Calibri" pitchFamily="-112" charset="0"/>
            </a:endParaRPr>
          </a:p>
        </p:txBody>
      </p:sp>
      <p:sp>
        <p:nvSpPr>
          <p:cNvPr id="1119240" name="Text Box 8"/>
          <p:cNvSpPr txBox="1">
            <a:spLocks noChangeArrowheads="1"/>
          </p:cNvSpPr>
          <p:nvPr/>
        </p:nvSpPr>
        <p:spPr bwMode="auto">
          <a:xfrm>
            <a:off x="3561206" y="5875338"/>
            <a:ext cx="126118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>
                <a:latin typeface="Calibri" pitchFamily="-112" charset="0"/>
              </a:rPr>
              <a:t>DC detection</a:t>
            </a:r>
          </a:p>
        </p:txBody>
      </p:sp>
      <p:sp>
        <p:nvSpPr>
          <p:cNvPr id="1119241" name="Text Box 9"/>
          <p:cNvSpPr txBox="1">
            <a:spLocks noChangeArrowheads="1"/>
          </p:cNvSpPr>
          <p:nvPr/>
        </p:nvSpPr>
        <p:spPr bwMode="auto">
          <a:xfrm>
            <a:off x="4210859" y="4506996"/>
            <a:ext cx="1441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 err="1">
                <a:latin typeface="Calibri" pitchFamily="-112" charset="0"/>
              </a:rPr>
              <a:t>signal</a:t>
            </a:r>
            <a:r>
              <a:rPr lang="it-IT" sz="1600" dirty="0">
                <a:latin typeface="Calibri" pitchFamily="-112" charset="0"/>
              </a:rPr>
              <a:t> </a:t>
            </a:r>
            <a:r>
              <a:rPr lang="it-IT" sz="1600" dirty="0" err="1">
                <a:latin typeface="Calibri" pitchFamily="-112" charset="0"/>
              </a:rPr>
              <a:t>recycling</a:t>
            </a:r>
            <a:endParaRPr lang="it-IT" sz="1600" dirty="0">
              <a:latin typeface="Calibri" pitchFamily="-112" charset="0"/>
            </a:endParaRPr>
          </a:p>
        </p:txBody>
      </p:sp>
      <p:sp>
        <p:nvSpPr>
          <p:cNvPr id="1119242" name="Text Box 10"/>
          <p:cNvSpPr txBox="1">
            <a:spLocks noChangeArrowheads="1"/>
          </p:cNvSpPr>
          <p:nvPr/>
        </p:nvSpPr>
        <p:spPr bwMode="auto">
          <a:xfrm>
            <a:off x="6041195" y="2304366"/>
            <a:ext cx="105259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 err="1">
                <a:latin typeface="Calibri" pitchFamily="-112" charset="0"/>
              </a:rPr>
              <a:t>new</a:t>
            </a:r>
            <a:r>
              <a:rPr lang="it-IT" sz="1600" dirty="0">
                <a:latin typeface="Calibri" pitchFamily="-112" charset="0"/>
              </a:rPr>
              <a:t> IP</a:t>
            </a:r>
          </a:p>
          <a:p>
            <a:pPr algn="ctr"/>
            <a:r>
              <a:rPr lang="it-IT" sz="1600" dirty="0">
                <a:latin typeface="Calibri" pitchFamily="-112" charset="0"/>
              </a:rPr>
              <a:t>tilt </a:t>
            </a:r>
            <a:r>
              <a:rPr lang="it-IT" sz="1600" dirty="0" err="1">
                <a:latin typeface="Calibri" pitchFamily="-112" charset="0"/>
              </a:rPr>
              <a:t>control</a:t>
            </a:r>
            <a:endParaRPr lang="it-IT" sz="1600" dirty="0">
              <a:latin typeface="Calibri" pitchFamily="-112" charset="0"/>
            </a:endParaRPr>
          </a:p>
        </p:txBody>
      </p:sp>
      <p:sp>
        <p:nvSpPr>
          <p:cNvPr id="1119243" name="Text Box 11"/>
          <p:cNvSpPr txBox="1">
            <a:spLocks noChangeArrowheads="1"/>
          </p:cNvSpPr>
          <p:nvPr/>
        </p:nvSpPr>
        <p:spPr bwMode="auto">
          <a:xfrm>
            <a:off x="6037989" y="5011738"/>
            <a:ext cx="12431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 err="1">
                <a:latin typeface="Calibri" pitchFamily="-112" charset="0"/>
              </a:rPr>
              <a:t>new</a:t>
            </a:r>
            <a:r>
              <a:rPr lang="it-IT" sz="1600" dirty="0">
                <a:latin typeface="Calibri" pitchFamily="-112" charset="0"/>
              </a:rPr>
              <a:t> </a:t>
            </a:r>
            <a:r>
              <a:rPr lang="it-IT" sz="1600" dirty="0" err="1">
                <a:latin typeface="Calibri" pitchFamily="-112" charset="0"/>
              </a:rPr>
              <a:t>payload</a:t>
            </a:r>
            <a:endParaRPr lang="it-IT" sz="1600" dirty="0">
              <a:latin typeface="Calibri" pitchFamily="-112" charset="0"/>
            </a:endParaRPr>
          </a:p>
        </p:txBody>
      </p:sp>
      <p:sp>
        <p:nvSpPr>
          <p:cNvPr id="1119244" name="Text Box 12"/>
          <p:cNvSpPr txBox="1">
            <a:spLocks noChangeArrowheads="1"/>
          </p:cNvSpPr>
          <p:nvPr/>
        </p:nvSpPr>
        <p:spPr bwMode="auto">
          <a:xfrm>
            <a:off x="6062438" y="5433725"/>
            <a:ext cx="1194257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 dirty="0" err="1">
                <a:latin typeface="Calibri" pitchFamily="-112" charset="0"/>
              </a:rPr>
              <a:t>fused</a:t>
            </a:r>
            <a:r>
              <a:rPr lang="it-IT" sz="1600" dirty="0">
                <a:latin typeface="Calibri" pitchFamily="-112" charset="0"/>
              </a:rPr>
              <a:t> </a:t>
            </a:r>
            <a:r>
              <a:rPr lang="it-IT" sz="1600" dirty="0" err="1">
                <a:latin typeface="Calibri" pitchFamily="-112" charset="0"/>
              </a:rPr>
              <a:t>silica</a:t>
            </a:r>
            <a:endParaRPr lang="it-IT" sz="1600" dirty="0">
              <a:latin typeface="Calibri" pitchFamily="-112" charset="0"/>
            </a:endParaRPr>
          </a:p>
          <a:p>
            <a:pPr algn="ctr"/>
            <a:r>
              <a:rPr lang="it-IT" sz="1600" dirty="0" err="1">
                <a:latin typeface="Calibri" pitchFamily="-112" charset="0"/>
              </a:rPr>
              <a:t>suspensions</a:t>
            </a:r>
            <a:endParaRPr lang="it-IT" sz="1600" dirty="0">
              <a:latin typeface="Calibri" pitchFamily="-112" charset="0"/>
            </a:endParaRPr>
          </a:p>
        </p:txBody>
      </p:sp>
      <p:sp>
        <p:nvSpPr>
          <p:cNvPr id="1119245" name="Text Box 13"/>
          <p:cNvSpPr txBox="1">
            <a:spLocks noChangeArrowheads="1"/>
          </p:cNvSpPr>
          <p:nvPr/>
        </p:nvSpPr>
        <p:spPr bwMode="auto">
          <a:xfrm>
            <a:off x="525956" y="5726114"/>
            <a:ext cx="1445227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600">
                <a:latin typeface="Calibri" pitchFamily="-112" charset="0"/>
              </a:rPr>
              <a:t>high power SSL</a:t>
            </a:r>
          </a:p>
          <a:p>
            <a:pPr algn="ctr"/>
            <a:r>
              <a:rPr lang="it-IT" sz="1600">
                <a:latin typeface="Calibri" pitchFamily="-112" charset="0"/>
              </a:rPr>
              <a:t>(200 W)</a:t>
            </a:r>
          </a:p>
        </p:txBody>
      </p:sp>
      <p:sp>
        <p:nvSpPr>
          <p:cNvPr id="1119247" name="Rectangle 15"/>
          <p:cNvSpPr>
            <a:spLocks noChangeArrowheads="1"/>
          </p:cNvSpPr>
          <p:nvPr/>
        </p:nvSpPr>
        <p:spPr bwMode="auto">
          <a:xfrm>
            <a:off x="3708404" y="2419350"/>
            <a:ext cx="792163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" name="Picture 6" descr="Immagin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14400"/>
            <a:ext cx="2526916" cy="1152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38673" y="610164"/>
            <a:ext cx="231345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/>
              <a:t>Larger central vacuum links </a:t>
            </a:r>
            <a:endParaRPr lang="en-US" sz="1500" dirty="0"/>
          </a:p>
        </p:txBody>
      </p:sp>
      <p:pic>
        <p:nvPicPr>
          <p:cNvPr id="18" name="Picture 20" descr="Immagine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2384" y="-6213"/>
            <a:ext cx="2373823" cy="13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7616063" y="286992"/>
            <a:ext cx="13809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/>
              <a:t>Large </a:t>
            </a:r>
            <a:r>
              <a:rPr lang="en-US" sz="1500" dirty="0" err="1" smtClean="0"/>
              <a:t>cryotraps</a:t>
            </a:r>
            <a:r>
              <a:rPr lang="en-US" sz="1500" dirty="0" smtClean="0"/>
              <a:t>  </a:t>
            </a:r>
            <a:endParaRPr lang="en-US" sz="1500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4216400" y="4478429"/>
            <a:ext cx="2133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6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25"/>
          <p:cNvGrpSpPr/>
          <p:nvPr/>
        </p:nvGrpSpPr>
        <p:grpSpPr>
          <a:xfrm>
            <a:off x="319088" y="1154748"/>
            <a:ext cx="6489700" cy="5152390"/>
            <a:chOff x="319088" y="1154748"/>
            <a:chExt cx="6489700" cy="5152390"/>
          </a:xfrm>
        </p:grpSpPr>
        <p:grpSp>
          <p:nvGrpSpPr>
            <p:cNvPr id="3" name="Group 23"/>
            <p:cNvGrpSpPr/>
            <p:nvPr/>
          </p:nvGrpSpPr>
          <p:grpSpPr>
            <a:xfrm>
              <a:off x="319088" y="1154748"/>
              <a:ext cx="6489700" cy="5152390"/>
              <a:chOff x="319088" y="1154748"/>
              <a:chExt cx="6489700" cy="5152390"/>
            </a:xfrm>
          </p:grpSpPr>
          <p:pic>
            <p:nvPicPr>
              <p:cNvPr id="23" name="Picture 22" descr="AdVMSRC.pdf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088" y="1154748"/>
                <a:ext cx="6489700" cy="4720590"/>
              </a:xfrm>
              <a:prstGeom prst="rect">
                <a:avLst/>
              </a:prstGeom>
            </p:spPr>
          </p:pic>
          <p:sp>
            <p:nvSpPr>
              <p:cNvPr id="20" name="Rectangle 19"/>
              <p:cNvSpPr/>
              <p:nvPr/>
            </p:nvSpPr>
            <p:spPr>
              <a:xfrm>
                <a:off x="4076700" y="2132013"/>
                <a:ext cx="1206500" cy="5746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850900" y="6018501"/>
                <a:ext cx="1116013" cy="2886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Rectangle 24"/>
            <p:cNvSpPr/>
            <p:nvPr/>
          </p:nvSpPr>
          <p:spPr>
            <a:xfrm>
              <a:off x="736600" y="4419600"/>
              <a:ext cx="516467" cy="9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667" y="31750"/>
            <a:ext cx="1168400" cy="647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84718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/>
        </p:nvSpPr>
        <p:spPr>
          <a:xfrm>
            <a:off x="104856" y="952500"/>
            <a:ext cx="4220308" cy="5837923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400"/>
              </a:lnSpc>
              <a:buFont typeface="Arial"/>
              <a:buChar char="•"/>
              <a:tabLst/>
            </a:pP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Mirror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coating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thermal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noise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is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the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dominating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noise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in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the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middle</a:t>
            </a:r>
          </a:p>
          <a:p>
            <a:pPr>
              <a:lnSpc>
                <a:spcPts val="2400"/>
              </a:lnSpc>
              <a:tabLst/>
            </a:pP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frequency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range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(dissipation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dominated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by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the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high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refractive index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layer) </a:t>
            </a:r>
            <a:r>
              <a:rPr lang="en-US" altLang="zh-CN" sz="2400" dirty="0" err="1" smtClean="0">
                <a:solidFill>
                  <a:srgbClr val="404040"/>
                </a:solidFill>
                <a:cs typeface="Times New Roman" pitchFamily="18" charset="0"/>
                <a:sym typeface="Wingdings"/>
              </a:rPr>
              <a:t></a:t>
            </a:r>
            <a:r>
              <a:rPr lang="en-US" altLang="zh-CN" sz="2400" dirty="0" err="1" smtClean="0">
                <a:solidFill>
                  <a:srgbClr val="0000FF"/>
                </a:solidFill>
                <a:cs typeface="Times New Roman" pitchFamily="18" charset="0"/>
              </a:rPr>
              <a:t>Doping</a:t>
            </a:r>
            <a:r>
              <a:rPr lang="en-US" altLang="zh-CN" sz="2400" dirty="0" smtClean="0">
                <a:solidFill>
                  <a:srgbClr val="0000FF"/>
                </a:solidFill>
                <a:cs typeface="Times New Roman" pitchFamily="18" charset="0"/>
              </a:rPr>
              <a:t> Ta</a:t>
            </a:r>
            <a:r>
              <a:rPr lang="en-US" altLang="zh-CN" sz="2400" baseline="-25000" dirty="0" smtClean="0">
                <a:solidFill>
                  <a:srgbClr val="0000FF"/>
                </a:solidFill>
                <a:cs typeface="Times New Roman" pitchFamily="18" charset="0"/>
              </a:rPr>
              <a:t>2</a:t>
            </a:r>
            <a:r>
              <a:rPr lang="en-US" altLang="zh-CN" sz="2400" dirty="0" smtClean="0">
                <a:solidFill>
                  <a:srgbClr val="0000FF"/>
                </a:solidFill>
                <a:cs typeface="Times New Roman" pitchFamily="18" charset="0"/>
              </a:rPr>
              <a:t>O</a:t>
            </a:r>
            <a:r>
              <a:rPr lang="en-US" altLang="zh-CN" sz="2400" baseline="-25000" dirty="0" smtClean="0">
                <a:solidFill>
                  <a:srgbClr val="0000FF"/>
                </a:solidFill>
                <a:cs typeface="Times New Roman" pitchFamily="18" charset="0"/>
              </a:rPr>
              <a:t>5</a:t>
            </a:r>
            <a:r>
              <a:rPr lang="en-US" altLang="zh-CN" sz="2400" dirty="0" smtClean="0">
                <a:solidFill>
                  <a:srgbClr val="0000FF"/>
                </a:solidFill>
                <a:cs typeface="Times New Roman" pitchFamily="18" charset="0"/>
              </a:rPr>
              <a:t> with Ti has improved it</a:t>
            </a:r>
          </a:p>
          <a:p>
            <a:pPr>
              <a:lnSpc>
                <a:spcPts val="2400"/>
              </a:lnSpc>
              <a:tabLst/>
            </a:pPr>
            <a:endParaRPr lang="en-US" altLang="zh-CN" sz="2400" dirty="0" smtClean="0">
              <a:solidFill>
                <a:srgbClr val="0000FF"/>
              </a:solidFill>
              <a:cs typeface="Times New Roman" pitchFamily="18" charset="0"/>
            </a:endParaRPr>
          </a:p>
          <a:p>
            <a:pPr>
              <a:lnSpc>
                <a:spcPts val="2400"/>
              </a:lnSpc>
              <a:buFont typeface="Arial"/>
              <a:buChar char="•"/>
            </a:pPr>
            <a:r>
              <a:rPr lang="en-US" altLang="zh-CN" sz="2400" dirty="0" smtClean="0">
                <a:cs typeface="Times New Roman" pitchFamily="18" charset="0"/>
              </a:rPr>
              <a:t>Advanced Virgo make use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of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large</a:t>
            </a:r>
            <a:r>
              <a:rPr lang="en-US" altLang="zh-CN" sz="2400" dirty="0" smtClean="0">
                <a:cs typeface="Times New Roman" pitchFamily="18" charset="0"/>
              </a:rPr>
              <a:t> light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beams (~5cm)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on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the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test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masses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  <a:sym typeface="Wingdings"/>
              </a:rPr>
              <a:t> </a:t>
            </a:r>
            <a:r>
              <a:rPr lang="en-US" altLang="zh-CN" sz="2400" dirty="0" smtClean="0">
                <a:solidFill>
                  <a:srgbClr val="0000FF"/>
                </a:solidFill>
                <a:cs typeface="Times New Roman" pitchFamily="18" charset="0"/>
              </a:rPr>
              <a:t>Increase the size of the vacuum links/valves, BS diameter…</a:t>
            </a:r>
            <a:endParaRPr lang="en-US" altLang="zh-CN" sz="2400" dirty="0" smtClean="0">
              <a:solidFill>
                <a:srgbClr val="404040"/>
              </a:solidFill>
              <a:cs typeface="Times New Roman" pitchFamily="18" charset="0"/>
            </a:endParaRPr>
          </a:p>
          <a:p>
            <a:pPr>
              <a:lnSpc>
                <a:spcPts val="2400"/>
              </a:lnSpc>
              <a:buFont typeface="Arial"/>
              <a:buChar char="•"/>
              <a:tabLst/>
            </a:pPr>
            <a:endParaRPr lang="en-US" altLang="zh-CN" sz="2400" dirty="0" smtClean="0">
              <a:solidFill>
                <a:srgbClr val="404040"/>
              </a:solidFill>
              <a:cs typeface="Times New Roman" pitchFamily="18" charset="0"/>
            </a:endParaRPr>
          </a:p>
          <a:p>
            <a:pPr>
              <a:lnSpc>
                <a:spcPts val="1900"/>
              </a:lnSpc>
              <a:tabLst/>
            </a:pP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Higher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degeneracy of the optical cavity </a:t>
            </a:r>
            <a:r>
              <a:rPr lang="en-US" altLang="zh-CN" sz="2400" dirty="0" err="1" smtClean="0">
                <a:solidFill>
                  <a:srgbClr val="404040"/>
                </a:solidFill>
                <a:cs typeface="Times New Roman" pitchFamily="18" charset="0"/>
              </a:rPr>
              <a:t>e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. </a:t>
            </a:r>
            <a:r>
              <a:rPr lang="en-US" altLang="zh-CN" sz="2400" dirty="0" err="1" smtClean="0">
                <a:solidFill>
                  <a:srgbClr val="404040"/>
                </a:solidFill>
                <a:cs typeface="Times New Roman" pitchFamily="18" charset="0"/>
              </a:rPr>
              <a:t>m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. modes requires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proper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management</a:t>
            </a:r>
            <a:r>
              <a:rPr lang="en-US" altLang="zh-CN" sz="2400" dirty="0" smtClean="0"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</a:rPr>
              <a:t>of aberrations </a:t>
            </a:r>
            <a:r>
              <a:rPr lang="en-US" altLang="zh-CN" sz="2400" dirty="0" err="1" smtClean="0">
                <a:solidFill>
                  <a:srgbClr val="404040"/>
                </a:solidFill>
                <a:cs typeface="Times New Roman" pitchFamily="18" charset="0"/>
                <a:sym typeface="Wingdings"/>
              </a:rPr>
              <a:t></a:t>
            </a:r>
            <a:r>
              <a:rPr lang="en-US" altLang="zh-CN" sz="2400" dirty="0" smtClean="0">
                <a:solidFill>
                  <a:srgbClr val="404040"/>
                </a:solidFill>
                <a:cs typeface="Times New Roman" pitchFamily="18" charset="0"/>
                <a:sym typeface="Wingdings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cs typeface="Times New Roman" pitchFamily="18" charset="0"/>
              </a:rPr>
              <a:t>Ultra High Optics quality and highly sophisticated active aberrations control</a:t>
            </a:r>
          </a:p>
        </p:txBody>
      </p:sp>
      <p:sp>
        <p:nvSpPr>
          <p:cNvPr id="7" name="TextBox 1"/>
          <p:cNvSpPr txBox="1"/>
          <p:nvPr/>
        </p:nvSpPr>
        <p:spPr>
          <a:xfrm>
            <a:off x="961292" y="3200416"/>
            <a:ext cx="76944" cy="20313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120" dirty="0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–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1508" y="0"/>
            <a:ext cx="35275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  <a:cs typeface="Times New Roman"/>
              </a:rPr>
              <a:t>The </a:t>
            </a:r>
            <a:r>
              <a:rPr lang="en-US" sz="3200" dirty="0" err="1" smtClean="0">
                <a:latin typeface="+mj-lt"/>
                <a:cs typeface="Times New Roman"/>
              </a:rPr>
              <a:t>AdV</a:t>
            </a:r>
            <a:r>
              <a:rPr lang="en-US" sz="3200" dirty="0" smtClean="0">
                <a:latin typeface="+mj-lt"/>
                <a:cs typeface="Times New Roman"/>
              </a:rPr>
              <a:t> challenges</a:t>
            </a:r>
            <a:endParaRPr lang="en-US" sz="3200" dirty="0">
              <a:latin typeface="+mj-lt"/>
              <a:cs typeface="Times New Roman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1168400" cy="647700"/>
          </a:xfrm>
          <a:prstGeom prst="rect">
            <a:avLst/>
          </a:prstGeom>
          <a:noFill/>
        </p:spPr>
      </p:pic>
      <p:pic>
        <p:nvPicPr>
          <p:cNvPr id="9" name="Picture 8" descr="Noise-impact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308" y="1789003"/>
            <a:ext cx="4969976" cy="38386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6763" y="169333"/>
            <a:ext cx="1771693" cy="982134"/>
          </a:xfrm>
          <a:prstGeom prst="rect">
            <a:avLst/>
          </a:prstGeom>
          <a:noFill/>
        </p:spPr>
      </p:pic>
      <p:pic>
        <p:nvPicPr>
          <p:cNvPr id="5" name="Picture 4" descr="baff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00051"/>
            <a:ext cx="2988733" cy="3641095"/>
          </a:xfrm>
          <a:prstGeom prst="rect">
            <a:avLst/>
          </a:prstGeom>
        </p:spPr>
      </p:pic>
      <p:pic>
        <p:nvPicPr>
          <p:cNvPr id="8" name="Immagine 1" descr="Adv-mirror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994" y="0"/>
            <a:ext cx="3517006" cy="260005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01794" y="2296636"/>
            <a:ext cx="133296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Input mirror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" y="6165502"/>
            <a:ext cx="3048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Baffles in the vacuum links for stray light control</a:t>
            </a:r>
            <a:endParaRPr 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0"/>
            <a:ext cx="3466734" cy="2600051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270067" y="1399722"/>
            <a:ext cx="136254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Detection bench n.1 before the installation </a:t>
            </a:r>
            <a:endParaRPr lang="en-US" dirty="0"/>
          </a:p>
        </p:txBody>
      </p:sp>
      <p:pic>
        <p:nvPicPr>
          <p:cNvPr id="15" name="Picture 14" descr="MSAS-suspension-in mini-tower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9601" y="2590324"/>
            <a:ext cx="2696280" cy="357517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988733" y="6165502"/>
            <a:ext cx="3395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Auxiliary vacuum chamber hosting the MSAS </a:t>
            </a:r>
            <a:r>
              <a:rPr lang="en-US" sz="1400" dirty="0" err="1" smtClean="0"/>
              <a:t>susp</a:t>
            </a:r>
            <a:r>
              <a:rPr lang="en-US" sz="1400" dirty="0" smtClean="0"/>
              <a:t>. of the detection bench n.2</a:t>
            </a:r>
            <a:endParaRPr lang="en-US" sz="1400" dirty="0"/>
          </a:p>
        </p:txBody>
      </p:sp>
      <p:pic>
        <p:nvPicPr>
          <p:cNvPr id="17" name="Picture 16" descr="WI-filter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0904" y="2609778"/>
            <a:ext cx="2353857" cy="356545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45439" y="6165502"/>
            <a:ext cx="309856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Last filter of the West Input super attenuator of the seismic noise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1588" y="3180891"/>
            <a:ext cx="1168400" cy="6477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750"/>
            <a:ext cx="1168400" cy="6477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39267" y="3854450"/>
            <a:ext cx="4004732" cy="300354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179133" y="6440106"/>
            <a:ext cx="108691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Cryotraps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359400" y="-1"/>
            <a:ext cx="3784600" cy="3383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038993" y="3459259"/>
            <a:ext cx="280867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Suspended Input benches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94801" y="3383692"/>
            <a:ext cx="237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Beam splitter payload </a:t>
            </a:r>
            <a:endParaRPr lang="en-US" dirty="0"/>
          </a:p>
        </p:txBody>
      </p:sp>
      <p:pic>
        <p:nvPicPr>
          <p:cNvPr id="16" name="Picture 15" descr="Superattenuato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828591"/>
            <a:ext cx="4978400" cy="302940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6440106"/>
            <a:ext cx="251863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Seismic super attenuator</a:t>
            </a:r>
            <a:endParaRPr lang="en-US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" y="0"/>
            <a:ext cx="4511589" cy="33836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33425"/>
            <a:ext cx="8793660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1745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AdV</a:t>
            </a:r>
            <a:r>
              <a:rPr lang="en-US" dirty="0" smtClean="0"/>
              <a:t> Cost: commitments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89182" y="3436581"/>
            <a:ext cx="406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nd the in-kind contribution of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 the NIKHEF lab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(2 M€ from Nederland) 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6510" y="3128394"/>
            <a:ext cx="3108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Doesn’t include future contingency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48475" y="1171575"/>
            <a:ext cx="721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100 </a:t>
            </a:r>
            <a:r>
              <a:rPr lang="en-US" sz="1200" dirty="0" err="1" smtClean="0">
                <a:solidFill>
                  <a:srgbClr val="FF0000"/>
                </a:solidFill>
              </a:rPr>
              <a:t>kE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rot="5400000">
            <a:off x="6886576" y="1428751"/>
            <a:ext cx="209551" cy="171452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7610475" y="1181100"/>
            <a:ext cx="6238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50 </a:t>
            </a:r>
            <a:r>
              <a:rPr lang="en-US" sz="1200" dirty="0" err="1" smtClean="0">
                <a:solidFill>
                  <a:srgbClr val="FF0000"/>
                </a:solidFill>
              </a:rPr>
              <a:t>kE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rot="10800000" flipV="1">
            <a:off x="7496180" y="1428750"/>
            <a:ext cx="276221" cy="209548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876925" y="1123950"/>
            <a:ext cx="721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750 </a:t>
            </a:r>
            <a:r>
              <a:rPr lang="en-US" sz="1200" dirty="0" err="1" smtClean="0">
                <a:solidFill>
                  <a:srgbClr val="FF0000"/>
                </a:solidFill>
              </a:rPr>
              <a:t>kE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rot="10800000" flipV="1">
            <a:off x="5686432" y="1362074"/>
            <a:ext cx="276218" cy="209549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595500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1073657"/>
            <a:ext cx="6996112" cy="5682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9183"/>
            <a:ext cx="8229600" cy="1143000"/>
          </a:xfrm>
        </p:spPr>
        <p:txBody>
          <a:bodyPr/>
          <a:lstStyle/>
          <a:p>
            <a:r>
              <a:rPr lang="en-US" dirty="0" err="1" smtClean="0"/>
              <a:t>AdV</a:t>
            </a:r>
            <a:r>
              <a:rPr lang="en-US" dirty="0" smtClean="0"/>
              <a:t> project Contingency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97359" y="2516455"/>
            <a:ext cx="1872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750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kE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-&gt; fellowships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rot="10800000" flipV="1">
            <a:off x="4164456" y="2790825"/>
            <a:ext cx="502794" cy="24440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5860577" y="3021280"/>
            <a:ext cx="1872629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100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kE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-&gt; fellowships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0800000" flipV="1">
            <a:off x="5237178" y="3276600"/>
            <a:ext cx="706422" cy="33965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ysDot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6146327" y="3573730"/>
            <a:ext cx="191808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PAY, SLC cost increase</a:t>
            </a:r>
          </a:p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50 </a:t>
            </a:r>
            <a:r>
              <a:rPr lang="en-US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kE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-&gt; fellowships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rot="10800000" flipV="1">
            <a:off x="5818205" y="3914775"/>
            <a:ext cx="382570" cy="111050"/>
          </a:xfrm>
          <a:prstGeom prst="straightConnector1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ysDot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564752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0708"/>
          <a:stretch>
            <a:fillRect/>
          </a:stretch>
        </p:blipFill>
        <p:spPr bwMode="auto">
          <a:xfrm>
            <a:off x="514350" y="1066800"/>
            <a:ext cx="8362950" cy="3824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510" y="0"/>
            <a:ext cx="8229600" cy="1143000"/>
          </a:xfrm>
        </p:spPr>
        <p:txBody>
          <a:bodyPr/>
          <a:lstStyle/>
          <a:p>
            <a:r>
              <a:rPr lang="en-US" dirty="0" smtClean="0"/>
              <a:t>Main</a:t>
            </a:r>
            <a:r>
              <a:rPr lang="en-US" baseline="0" dirty="0" smtClean="0"/>
              <a:t> project milestones</a:t>
            </a:r>
            <a:endParaRPr lang="en-US" dirty="0"/>
          </a:p>
        </p:txBody>
      </p:sp>
      <p:grpSp>
        <p:nvGrpSpPr>
          <p:cNvPr id="3" name="Group 19"/>
          <p:cNvGrpSpPr/>
          <p:nvPr/>
        </p:nvGrpSpPr>
        <p:grpSpPr>
          <a:xfrm>
            <a:off x="3433763" y="5229225"/>
            <a:ext cx="2495722" cy="1133535"/>
            <a:chOff x="1538288" y="4867275"/>
            <a:chExt cx="2495722" cy="1133535"/>
          </a:xfrm>
        </p:grpSpPr>
        <p:sp>
          <p:nvSpPr>
            <p:cNvPr id="21" name="Diamond 20"/>
            <p:cNvSpPr/>
            <p:nvPr/>
          </p:nvSpPr>
          <p:spPr bwMode="auto">
            <a:xfrm>
              <a:off x="2214562" y="4959330"/>
              <a:ext cx="216000" cy="216000"/>
            </a:xfrm>
            <a:prstGeom prst="diamond">
              <a:avLst/>
            </a:prstGeom>
            <a:solidFill>
              <a:srgbClr val="FF0000"/>
            </a:solidFill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square" lIns="90000" tIns="46800" rIns="90000" bIns="46800"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571750" y="4867275"/>
              <a:ext cx="14622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03 / 2015</a:t>
              </a:r>
            </a:p>
          </p:txBody>
        </p:sp>
        <p:sp>
          <p:nvSpPr>
            <p:cNvPr id="23" name="Diamond 22"/>
            <p:cNvSpPr/>
            <p:nvPr/>
          </p:nvSpPr>
          <p:spPr bwMode="auto">
            <a:xfrm>
              <a:off x="2214562" y="5326042"/>
              <a:ext cx="216000" cy="216000"/>
            </a:xfrm>
            <a:prstGeom prst="diamond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square" lIns="90000" tIns="46800" rIns="90000" bIns="46800"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Diamond 23"/>
            <p:cNvSpPr/>
            <p:nvPr/>
          </p:nvSpPr>
          <p:spPr bwMode="auto">
            <a:xfrm>
              <a:off x="2214562" y="5692755"/>
              <a:ext cx="216000" cy="216000"/>
            </a:xfrm>
            <a:prstGeom prst="diamond">
              <a:avLst/>
            </a:prstGeom>
            <a:noFill/>
            <a:ln w="28575" algn="ctr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square" lIns="90000" tIns="46800" rIns="90000" bIns="46800" rtlCol="0" anchor="ctr">
              <a:spAutoFit/>
            </a:bodyPr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 bwMode="auto">
            <a:xfrm>
              <a:off x="1538288" y="5067330"/>
              <a:ext cx="485775" cy="0"/>
            </a:xfrm>
            <a:prstGeom prst="line">
              <a:avLst/>
            </a:prstGeom>
            <a:solidFill>
              <a:schemeClr val="bg1"/>
            </a:solidFill>
            <a:ln w="5715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>
              <a:off x="1538288" y="5434042"/>
              <a:ext cx="485775" cy="0"/>
            </a:xfrm>
            <a:prstGeom prst="line">
              <a:avLst/>
            </a:prstGeom>
            <a:solidFill>
              <a:schemeClr val="bg1"/>
            </a:solidFill>
            <a:ln w="57150" cap="flat" cmpd="dbl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>
              <a:off x="1538288" y="5800755"/>
              <a:ext cx="485775" cy="0"/>
            </a:xfrm>
            <a:prstGeom prst="line">
              <a:avLst/>
            </a:prstGeom>
            <a:solidFill>
              <a:schemeClr val="bg1"/>
            </a:solidFill>
            <a:ln w="57150" cap="flat" cmpd="sng" algn="ctr">
              <a:solidFill>
                <a:srgbClr val="3366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8" name="TextBox 27"/>
            <p:cNvSpPr txBox="1"/>
            <p:nvPr/>
          </p:nvSpPr>
          <p:spPr>
            <a:xfrm>
              <a:off x="2571750" y="5233987"/>
              <a:ext cx="14622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01 / 2015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71750" y="5600700"/>
              <a:ext cx="14622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10 / 2012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4283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9143998" cy="6857998"/>
          </a:xfrm>
          <a:custGeom>
            <a:avLst/>
            <a:gdLst>
              <a:gd name="connsiteX0" fmla="*/ 0 w 9143998"/>
              <a:gd name="connsiteY0" fmla="*/ 6857998 h 6857998"/>
              <a:gd name="connsiteX1" fmla="*/ 9143998 w 9143998"/>
              <a:gd name="connsiteY1" fmla="*/ 6857998 h 6857998"/>
              <a:gd name="connsiteX2" fmla="*/ 9143998 w 9143998"/>
              <a:gd name="connsiteY2" fmla="*/ 0 h 6857998"/>
              <a:gd name="connsiteX3" fmla="*/ 0 w 9143998"/>
              <a:gd name="connsiteY3" fmla="*/ 0 h 6857998"/>
              <a:gd name="connsiteX4" fmla="*/ 0 w 9143998"/>
              <a:gd name="connsiteY4" fmla="*/ 6857998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6857998"/>
                </a:moveTo>
                <a:lnTo>
                  <a:pt x="9143998" y="6857998"/>
                </a:lnTo>
                <a:lnTo>
                  <a:pt x="9143998" y="0"/>
                </a:lnTo>
                <a:lnTo>
                  <a:pt x="0" y="0"/>
                </a:lnTo>
                <a:lnTo>
                  <a:pt x="0" y="6857998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31750"/>
            <a:ext cx="1168400" cy="64770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1800" y="228600"/>
            <a:ext cx="6400800" cy="10160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5399" y="880533"/>
            <a:ext cx="8864602" cy="4927600"/>
          </a:xfrm>
          <a:prstGeom prst="rect">
            <a:avLst/>
          </a:prstGeom>
          <a:noFill/>
        </p:spPr>
      </p:pic>
      <p:sp>
        <p:nvSpPr>
          <p:cNvPr id="17" name="TextBox 1"/>
          <p:cNvSpPr txBox="1"/>
          <p:nvPr/>
        </p:nvSpPr>
        <p:spPr>
          <a:xfrm>
            <a:off x="8661400" y="6451605"/>
            <a:ext cx="128240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/>
            </a:pPr>
            <a:r>
              <a:rPr lang="en-US" altLang="zh-CN" sz="1000" dirty="0" smtClean="0">
                <a:solidFill>
                  <a:srgbClr val="898989"/>
                </a:solidFill>
                <a:latin typeface="Times New Roman" pitchFamily="18" charset="0"/>
                <a:cs typeface="Times New Roman" pitchFamily="18" charset="0"/>
              </a:rPr>
              <a:t>54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1" y="1488698"/>
            <a:ext cx="8440615" cy="108405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400"/>
              </a:lnSpc>
              <a:tabLst/>
            </a:pP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80%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of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project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cost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committed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so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far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End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of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assembly &amp; integration: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fall</a:t>
            </a:r>
            <a:r>
              <a:rPr lang="en-US" altLang="zh-CN" sz="2800" dirty="0" smtClean="0"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404040"/>
                </a:solidFill>
                <a:cs typeface="Times New Roman" pitchFamily="18" charset="0"/>
              </a:rPr>
              <a:t>2015</a:t>
            </a:r>
          </a:p>
          <a:p>
            <a:pPr>
              <a:lnSpc>
                <a:spcPts val="2800"/>
              </a:lnSpc>
              <a:tabLst/>
            </a:pPr>
            <a:r>
              <a:rPr lang="en-US" altLang="zh-CN" sz="2800" i="1" u="sng" dirty="0" smtClean="0">
                <a:solidFill>
                  <a:srgbClr val="FF0000"/>
                </a:solidFill>
                <a:cs typeface="Times New Roman" pitchFamily="18" charset="0"/>
              </a:rPr>
              <a:t>Our commitment: join LIGO in O2, the 2016 science run!</a:t>
            </a:r>
          </a:p>
        </p:txBody>
      </p:sp>
      <p:pic>
        <p:nvPicPr>
          <p:cNvPr id="12" name="Picture 11" descr="AdV Sensitivity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800" y="2543053"/>
            <a:ext cx="4861523" cy="43149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17856" y="242669"/>
            <a:ext cx="3238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+mj-lt"/>
                <a:cs typeface="Times New Roman"/>
              </a:rPr>
              <a:t>AdV</a:t>
            </a:r>
            <a:r>
              <a:rPr lang="en-US" sz="3600" dirty="0" smtClean="0">
                <a:latin typeface="+mj-lt"/>
                <a:cs typeface="Times New Roman"/>
              </a:rPr>
              <a:t> conclusions</a:t>
            </a:r>
            <a:endParaRPr lang="en-US" sz="3600" dirty="0">
              <a:latin typeface="+mj-lt"/>
              <a:cs typeface="Times New Roman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1" y="880533"/>
            <a:ext cx="6843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We are in </a:t>
            </a:r>
            <a:r>
              <a:rPr lang="en-US" sz="2800" dirty="0"/>
              <a:t>the middle of the integration phase</a:t>
            </a:r>
            <a:endParaRPr lang="it-IT" sz="2800" dirty="0"/>
          </a:p>
        </p:txBody>
      </p:sp>
      <p:pic>
        <p:nvPicPr>
          <p:cNvPr id="14" name="Picture 3" descr="ancient-egyptian-pyramid-buildingpyramids---ancient-egypt-vhcarkqx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540" y="352627"/>
            <a:ext cx="2206458" cy="178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96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:mv="urn:schemas-microsoft-com:mac:vml"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626</Words>
  <Application>Microsoft Macintosh PowerPoint</Application>
  <PresentationFormat>Presentazione su schermo (4:3)</PresentationFormat>
  <Paragraphs>93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Office Theme</vt:lpstr>
      <vt:lpstr>Status of Advanced Virgo</vt:lpstr>
      <vt:lpstr>Welcome to the site of Advanced Virgo</vt:lpstr>
      <vt:lpstr>Presentazione di PowerPoint</vt:lpstr>
      <vt:lpstr>Presentazione di PowerPoint</vt:lpstr>
      <vt:lpstr>Advanced Virgo and Advanced LIGO will operate as a network</vt:lpstr>
      <vt:lpstr>Ad Virgo in a nutshell</vt:lpstr>
      <vt:lpstr>Presentazione di PowerPoint</vt:lpstr>
      <vt:lpstr>Presentazione di PowerPoint</vt:lpstr>
      <vt:lpstr>Presentazione di PowerPoint</vt:lpstr>
      <vt:lpstr>AdV Cost: commitments</vt:lpstr>
      <vt:lpstr>AdV project Contingency </vt:lpstr>
      <vt:lpstr>Main project milestones</vt:lpstr>
      <vt:lpstr>Presentazione di PowerPoint</vt:lpstr>
    </vt:vector>
  </TitlesOfParts>
  <Company>INFN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Fulvio Ricci</dc:creator>
  <cp:lastModifiedBy>Fulvio Ricci</cp:lastModifiedBy>
  <cp:revision>19</cp:revision>
  <dcterms:created xsi:type="dcterms:W3CDTF">2015-04-21T09:11:17Z</dcterms:created>
  <dcterms:modified xsi:type="dcterms:W3CDTF">2015-04-23T06:34:04Z</dcterms:modified>
</cp:coreProperties>
</file>