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notesMasterIdLst>
    <p:notesMasterId r:id="rId30"/>
  </p:notesMasterIdLst>
  <p:sldIdLst>
    <p:sldId id="258" r:id="rId2"/>
    <p:sldId id="259" r:id="rId3"/>
    <p:sldId id="261" r:id="rId4"/>
    <p:sldId id="264" r:id="rId5"/>
    <p:sldId id="265" r:id="rId6"/>
    <p:sldId id="268" r:id="rId7"/>
    <p:sldId id="269" r:id="rId8"/>
    <p:sldId id="285" r:id="rId9"/>
    <p:sldId id="273" r:id="rId10"/>
    <p:sldId id="292" r:id="rId11"/>
    <p:sldId id="293" r:id="rId12"/>
    <p:sldId id="289" r:id="rId13"/>
    <p:sldId id="270" r:id="rId14"/>
    <p:sldId id="284" r:id="rId15"/>
    <p:sldId id="287" r:id="rId16"/>
    <p:sldId id="271" r:id="rId17"/>
    <p:sldId id="288" r:id="rId18"/>
    <p:sldId id="290" r:id="rId19"/>
    <p:sldId id="291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3" r:id="rId2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B50D29"/>
    <a:srgbClr val="EAB122"/>
    <a:srgbClr val="F715D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1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0DE5B-4AD6-4060-9F55-F2A7CC43FDEB}" type="datetimeFigureOut">
              <a:rPr lang="fr-FR" smtClean="0"/>
              <a:pPr/>
              <a:t>7/11/11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6A378-DE5C-4F81-B2BE-0D6007D0EF05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advlogo_final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1828800" cy="993599"/>
          </a:xfrm>
          <a:prstGeom prst="rect">
            <a:avLst/>
          </a:prstGeom>
          <a:noFill/>
        </p:spPr>
      </p:pic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4E8A6-9328-4E79-B336-467575A5DC10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hyperlink" Target="http://www.frascatiscienza.it/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advlogo_final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1828800" cy="993599"/>
          </a:xfrm>
          <a:prstGeom prst="rect">
            <a:avLst/>
          </a:prstGeom>
          <a:noFill/>
        </p:spPr>
      </p:pic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3207353" y="2967335"/>
            <a:ext cx="29161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dirty="0" err="1" smtClean="0">
                <a:latin typeface="Times New Roman" pitchFamily="18" charset="0"/>
                <a:cs typeface="Times New Roman" pitchFamily="18" charset="0"/>
              </a:rPr>
              <a:t>Virgo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 smtClean="0">
                <a:latin typeface="Times New Roman" pitchFamily="18" charset="0"/>
                <a:cs typeface="Times New Roman" pitchFamily="18" charset="0"/>
              </a:rPr>
              <a:t>summary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report</a:t>
            </a:r>
          </a:p>
          <a:p>
            <a:pPr algn="ctr"/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lang="fr-FR" sz="2400" dirty="0" err="1" smtClean="0">
                <a:latin typeface="Times New Roman" pitchFamily="18" charset="0"/>
                <a:cs typeface="Times New Roman" pitchFamily="18" charset="0"/>
              </a:rPr>
              <a:t>outreach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update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707904" y="3933056"/>
            <a:ext cx="21716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u="sng" dirty="0" smtClean="0">
                <a:latin typeface="Times New Roman" pitchFamily="18" charset="0"/>
                <a:cs typeface="Times New Roman" pitchFamily="18" charset="0"/>
              </a:rPr>
              <a:t>Jean-Yves Vinet</a:t>
            </a:r>
          </a:p>
          <a:p>
            <a:pPr algn="ctr"/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(&amp; Carlo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Bradaschia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627784" y="1875016"/>
            <a:ext cx="432048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Summary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: </a:t>
            </a:r>
          </a:p>
          <a:p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Perimeter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of the Collaboration</a:t>
            </a:r>
          </a:p>
          <a:p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Last phase of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Virgo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+ </a:t>
            </a:r>
          </a:p>
          <a:p>
            <a:pPr>
              <a:buFont typeface="Arial" charset="0"/>
              <a:buChar char="•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Advanced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Virgo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progress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: questions &amp;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answers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EGO contribution</a:t>
            </a:r>
          </a:p>
          <a:p>
            <a:pPr>
              <a:buFont typeface="Arial" charset="0"/>
              <a:buChar char="•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Relations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LSC/LIGO/GEO</a:t>
            </a:r>
          </a:p>
          <a:p>
            <a:pPr>
              <a:buFont typeface="Arial" charset="0"/>
              <a:buChar char="•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Relations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other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experiments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/>
        </p:nvSpPr>
        <p:spPr>
          <a:xfrm>
            <a:off x="506288" y="623411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/>
        </p:nvSpPr>
        <p:spPr>
          <a:xfrm>
            <a:off x="3173288" y="6234113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/>
        </p:nvSpPr>
        <p:spPr>
          <a:xfrm>
            <a:off x="6602288" y="623411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grpSp>
        <p:nvGrpSpPr>
          <p:cNvPr id="8" name="Groupe 7"/>
          <p:cNvGrpSpPr/>
          <p:nvPr/>
        </p:nvGrpSpPr>
        <p:grpSpPr>
          <a:xfrm>
            <a:off x="323528" y="1340768"/>
            <a:ext cx="8686800" cy="4343400"/>
            <a:chOff x="228600" y="1535013"/>
            <a:chExt cx="8686800" cy="4343400"/>
          </a:xfrm>
        </p:grpSpPr>
        <p:sp>
          <p:nvSpPr>
            <p:cNvPr id="10" name="Ellipse 9"/>
            <p:cNvSpPr/>
            <p:nvPr/>
          </p:nvSpPr>
          <p:spPr>
            <a:xfrm>
              <a:off x="228600" y="1535013"/>
              <a:ext cx="8686800" cy="4343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21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21000"/>
                  </a:schemeClr>
                </a:gs>
              </a:gsLst>
              <a:lin ang="16200000" scaled="0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grpSp>
          <p:nvGrpSpPr>
            <p:cNvPr id="11" name="Groupe 10"/>
            <p:cNvGrpSpPr/>
            <p:nvPr/>
          </p:nvGrpSpPr>
          <p:grpSpPr>
            <a:xfrm>
              <a:off x="1347837" y="2887483"/>
              <a:ext cx="6930432" cy="1815882"/>
              <a:chOff x="1102136" y="3019285"/>
              <a:chExt cx="6930432" cy="1815882"/>
            </a:xfrm>
          </p:grpSpPr>
          <p:sp>
            <p:nvSpPr>
              <p:cNvPr id="17" name="ZoneTexte 6"/>
              <p:cNvSpPr txBox="1"/>
              <p:nvPr/>
            </p:nvSpPr>
            <p:spPr>
              <a:xfrm>
                <a:off x="1102136" y="3019285"/>
                <a:ext cx="1837362" cy="1815882"/>
              </a:xfrm>
              <a:prstGeom prst="rect">
                <a:avLst/>
              </a:prstGeom>
              <a:solidFill>
                <a:srgbClr val="36FF2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sz="1400" dirty="0" smtClean="0"/>
                  <a:t>PADOVA/TRENTO</a:t>
                </a:r>
              </a:p>
              <a:p>
                <a:r>
                  <a:rPr lang="fr-FR" sz="1400" dirty="0" smtClean="0"/>
                  <a:t>FIRENZE/URBINO</a:t>
                </a:r>
              </a:p>
              <a:p>
                <a:r>
                  <a:rPr lang="fr-FR" sz="1400" dirty="0" smtClean="0"/>
                  <a:t>GENOVA</a:t>
                </a:r>
              </a:p>
              <a:p>
                <a:r>
                  <a:rPr lang="fr-FR" sz="1400" dirty="0" smtClean="0"/>
                  <a:t>NAPOLI</a:t>
                </a:r>
              </a:p>
              <a:p>
                <a:r>
                  <a:rPr lang="fr-FR" sz="1400" dirty="0" smtClean="0"/>
                  <a:t>PERUGIA</a:t>
                </a:r>
              </a:p>
              <a:p>
                <a:r>
                  <a:rPr lang="fr-FR" sz="1400" dirty="0" smtClean="0"/>
                  <a:t>PISA</a:t>
                </a:r>
              </a:p>
              <a:p>
                <a:r>
                  <a:rPr lang="fr-FR" sz="1400" dirty="0" smtClean="0"/>
                  <a:t>ROMA1</a:t>
                </a:r>
              </a:p>
              <a:p>
                <a:r>
                  <a:rPr lang="fr-FR" sz="1400" dirty="0" smtClean="0"/>
                  <a:t>ROMA2</a:t>
                </a:r>
                <a:endParaRPr lang="fr-FR" sz="1400" dirty="0"/>
              </a:p>
            </p:txBody>
          </p:sp>
          <p:sp>
            <p:nvSpPr>
              <p:cNvPr id="18" name="ZoneTexte 7"/>
              <p:cNvSpPr txBox="1"/>
              <p:nvPr/>
            </p:nvSpPr>
            <p:spPr>
              <a:xfrm>
                <a:off x="3399901" y="3234729"/>
                <a:ext cx="1051891" cy="1600438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sz="1400" dirty="0" smtClean="0"/>
                  <a:t>ESPCI</a:t>
                </a:r>
              </a:p>
              <a:p>
                <a:r>
                  <a:rPr lang="fr-FR" sz="1400" dirty="0" smtClean="0"/>
                  <a:t>LAL</a:t>
                </a:r>
              </a:p>
              <a:p>
                <a:r>
                  <a:rPr lang="fr-FR" sz="1400" dirty="0" smtClean="0"/>
                  <a:t>LAPP</a:t>
                </a:r>
              </a:p>
              <a:p>
                <a:r>
                  <a:rPr lang="fr-FR" sz="1400" dirty="0" smtClean="0"/>
                  <a:t>LMA</a:t>
                </a:r>
              </a:p>
              <a:p>
                <a:r>
                  <a:rPr lang="fr-FR" sz="1400" dirty="0" smtClean="0"/>
                  <a:t>ARTEMIS</a:t>
                </a:r>
              </a:p>
              <a:p>
                <a:r>
                  <a:rPr lang="fr-FR" sz="1400" dirty="0" smtClean="0"/>
                  <a:t>LKB</a:t>
                </a:r>
              </a:p>
              <a:p>
                <a:r>
                  <a:rPr lang="fr-FR" sz="1400" dirty="0" smtClean="0"/>
                  <a:t>APC</a:t>
                </a:r>
                <a:endParaRPr lang="fr-FR" sz="1400" dirty="0"/>
              </a:p>
            </p:txBody>
          </p:sp>
          <p:sp>
            <p:nvSpPr>
              <p:cNvPr id="20" name="ZoneTexte 9"/>
              <p:cNvSpPr txBox="1"/>
              <p:nvPr/>
            </p:nvSpPr>
            <p:spPr>
              <a:xfrm>
                <a:off x="5870911" y="4527390"/>
                <a:ext cx="1240780" cy="307777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1400" dirty="0" smtClean="0"/>
                  <a:t>POLGRAW</a:t>
                </a:r>
                <a:endParaRPr lang="fr-FR" sz="1400" dirty="0"/>
              </a:p>
            </p:txBody>
          </p:sp>
          <p:sp>
            <p:nvSpPr>
              <p:cNvPr id="21" name="ZoneTexte 10"/>
              <p:cNvSpPr txBox="1"/>
              <p:nvPr/>
            </p:nvSpPr>
            <p:spPr>
              <a:xfrm>
                <a:off x="7327715" y="4527390"/>
                <a:ext cx="704853" cy="30777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sz="1400" dirty="0" smtClean="0"/>
                  <a:t>RMKI</a:t>
                </a:r>
                <a:endParaRPr lang="fr-FR" sz="1400" dirty="0"/>
              </a:p>
            </p:txBody>
          </p:sp>
        </p:grpSp>
        <p:sp>
          <p:nvSpPr>
            <p:cNvPr id="12" name="ZoneTexte 11"/>
            <p:cNvSpPr txBox="1"/>
            <p:nvPr/>
          </p:nvSpPr>
          <p:spPr>
            <a:xfrm>
              <a:off x="1977797" y="4744998"/>
              <a:ext cx="53564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 smtClean="0"/>
                <a:t>104</a:t>
              </a:r>
              <a:endParaRPr lang="fr-FR" dirty="0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3966999" y="4744998"/>
              <a:ext cx="41865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 smtClean="0"/>
                <a:t>66</a:t>
              </a:r>
              <a:endParaRPr lang="fr-FR" dirty="0"/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5263143" y="4680466"/>
              <a:ext cx="41865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 smtClean="0"/>
                <a:t>22</a:t>
              </a:r>
              <a:endParaRPr lang="fr-FR" dirty="0"/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6695692" y="4680466"/>
              <a:ext cx="30166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 smtClean="0"/>
                <a:t>9</a:t>
              </a:r>
              <a:endParaRPr lang="fr-FR" dirty="0"/>
            </a:p>
          </p:txBody>
        </p:sp>
        <p:sp>
          <p:nvSpPr>
            <p:cNvPr id="16" name="ZoneTexte 16"/>
            <p:cNvSpPr txBox="1"/>
            <p:nvPr/>
          </p:nvSpPr>
          <p:spPr>
            <a:xfrm>
              <a:off x="7717432" y="4643844"/>
              <a:ext cx="30166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 smtClean="0"/>
                <a:t>9</a:t>
              </a:r>
              <a:endParaRPr lang="fr-FR" dirty="0"/>
            </a:p>
          </p:txBody>
        </p:sp>
      </p:grpSp>
      <p:sp>
        <p:nvSpPr>
          <p:cNvPr id="9" name="ZoneTexte 20"/>
          <p:cNvSpPr txBox="1"/>
          <p:nvPr/>
        </p:nvSpPr>
        <p:spPr>
          <a:xfrm>
            <a:off x="3706688" y="258763"/>
            <a:ext cx="15847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dirty="0" smtClean="0"/>
              <a:t>The </a:t>
            </a:r>
            <a:r>
              <a:rPr lang="fr-FR" sz="2000" dirty="0" err="1" smtClean="0"/>
              <a:t>Virgo</a:t>
            </a:r>
            <a:endParaRPr lang="fr-FR" sz="2000" dirty="0" smtClean="0"/>
          </a:p>
          <a:p>
            <a:pPr algn="ctr"/>
            <a:r>
              <a:rPr lang="fr-FR" sz="2000" dirty="0" smtClean="0"/>
              <a:t>Collaboration</a:t>
            </a:r>
            <a:endParaRPr lang="fr-FR" sz="2000" dirty="0"/>
          </a:p>
        </p:txBody>
      </p:sp>
      <p:sp>
        <p:nvSpPr>
          <p:cNvPr id="22" name="ZoneTexte 21"/>
          <p:cNvSpPr txBox="1"/>
          <p:nvPr/>
        </p:nvSpPr>
        <p:spPr>
          <a:xfrm>
            <a:off x="4136884" y="5805264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~210</a:t>
            </a:r>
            <a:endParaRPr lang="fr-FR" b="1" dirty="0"/>
          </a:p>
        </p:txBody>
      </p:sp>
      <p:sp>
        <p:nvSpPr>
          <p:cNvPr id="23" name="Rectangle 22"/>
          <p:cNvSpPr/>
          <p:nvPr/>
        </p:nvSpPr>
        <p:spPr>
          <a:xfrm>
            <a:off x="5004048" y="3717032"/>
            <a:ext cx="936104" cy="792088"/>
          </a:xfrm>
          <a:prstGeom prst="rect">
            <a:avLst/>
          </a:prstGeom>
          <a:solidFill>
            <a:srgbClr val="EAB12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 smtClean="0">
                <a:solidFill>
                  <a:schemeClr val="tx1"/>
                </a:solidFill>
              </a:rPr>
              <a:t>NIKHEF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4" name="Ellipse 23"/>
          <p:cNvSpPr/>
          <p:nvPr/>
        </p:nvSpPr>
        <p:spPr>
          <a:xfrm>
            <a:off x="5940152" y="908720"/>
            <a:ext cx="2808312" cy="1728192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7020272" y="155679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EGO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latin typeface="Times New Roman" pitchFamily="18" charset="0"/>
                <a:cs typeface="Times New Roman" pitchFamily="18" charset="0"/>
              </a:rPr>
              <a:t>November 8th 2011</a:t>
            </a:r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>
                <a:latin typeface="Times New Roman" pitchFamily="18" charset="0"/>
                <a:cs typeface="Times New Roman" pitchFamily="18" charset="0"/>
              </a:rPr>
              <a:pPr/>
              <a:t>4</a:t>
            </a:fld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>
                <a:latin typeface="Times New Roman" pitchFamily="18" charset="0"/>
                <a:cs typeface="Times New Roman" pitchFamily="18" charset="0"/>
              </a:rPr>
              <a:t>Report to STAC</a:t>
            </a:r>
            <a:endParaRPr lang="fr-F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011202" y="1628800"/>
            <a:ext cx="46490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Optics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 :   		10  groups + EGO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Optical simulation : 	  3 groups + EGO</a:t>
            </a:r>
          </a:p>
          <a:p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Mirrors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:  		  1 group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TCS : 			  2 groups + EGO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039980" y="3140968"/>
            <a:ext cx="37561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Suspensions : 		6 groups</a:t>
            </a:r>
          </a:p>
          <a:p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Payloads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: 		4 groups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061023" y="4149080"/>
            <a:ext cx="45272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Vacuum : 		5 groups  EGO</a:t>
            </a:r>
          </a:p>
          <a:p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Cryogenics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: 		3 Groups + EGO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112319" y="5157192"/>
            <a:ext cx="44759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Electronics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&amp;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Control :  		6 groups + EGO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563888" y="692696"/>
            <a:ext cx="2266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Fields of </a:t>
            </a:r>
            <a:r>
              <a:rPr lang="fr-FR" sz="2400" dirty="0" err="1" smtClean="0">
                <a:latin typeface="Times New Roman" pitchFamily="18" charset="0"/>
                <a:cs typeface="Times New Roman" pitchFamily="18" charset="0"/>
              </a:rPr>
              <a:t>activity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051720" y="2996952"/>
            <a:ext cx="473719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Permanent sources :   		4  groups</a:t>
            </a:r>
          </a:p>
          <a:p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Bursts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: 				5 groups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Compact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Binary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Coalescences : 	7 groups</a:t>
            </a:r>
          </a:p>
          <a:p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Stochastic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Background : 		3 groups</a:t>
            </a:r>
          </a:p>
          <a:p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MultiMessengers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: 			4 groups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Noise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studies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, DQ  :  		5 groups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563888" y="1772816"/>
            <a:ext cx="1902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Data </a:t>
            </a:r>
            <a:r>
              <a:rPr lang="fr-FR" sz="2400" dirty="0" err="1" smtClean="0">
                <a:latin typeface="Times New Roman" pitchFamily="18" charset="0"/>
                <a:cs typeface="Times New Roman" pitchFamily="18" charset="0"/>
              </a:rPr>
              <a:t>Analysis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203848" y="836712"/>
            <a:ext cx="29145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/>
              <a:t>Last phase of </a:t>
            </a:r>
            <a:r>
              <a:rPr lang="fr-FR" sz="2000" b="1" dirty="0" err="1" smtClean="0"/>
              <a:t>Virgo</a:t>
            </a:r>
            <a:r>
              <a:rPr lang="fr-FR" sz="2000" b="1" dirty="0" smtClean="0"/>
              <a:t>+</a:t>
            </a:r>
            <a:endParaRPr lang="fr-FR" sz="20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2051720" y="1484784"/>
            <a:ext cx="5878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Commissionning</a:t>
            </a:r>
            <a:r>
              <a:rPr lang="fr-FR" dirty="0" smtClean="0"/>
              <a:t>, </a:t>
            </a:r>
            <a:r>
              <a:rPr lang="fr-FR" dirty="0" err="1" smtClean="0"/>
              <a:t>understanding</a:t>
            </a:r>
            <a:r>
              <a:rPr lang="fr-FR" dirty="0" smtClean="0"/>
              <a:t> the noise structure, </a:t>
            </a:r>
          </a:p>
          <a:p>
            <a:r>
              <a:rPr lang="fr-FR" dirty="0" smtClean="0"/>
              <a:t>and science </a:t>
            </a:r>
            <a:r>
              <a:rPr lang="fr-FR" dirty="0" err="1" smtClean="0"/>
              <a:t>run</a:t>
            </a:r>
            <a:r>
              <a:rPr lang="fr-FR" dirty="0" smtClean="0"/>
              <a:t> VSR4 in </a:t>
            </a:r>
            <a:r>
              <a:rPr lang="fr-FR" dirty="0" err="1" smtClean="0"/>
              <a:t>common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GEO HF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487430" y="2338422"/>
            <a:ext cx="6756978" cy="37548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fr-FR" sz="1400" dirty="0" smtClean="0"/>
              <a:t>Noise structure not </a:t>
            </a:r>
            <a:r>
              <a:rPr lang="fr-FR" sz="1400" dirty="0" err="1" smtClean="0"/>
              <a:t>fully</a:t>
            </a:r>
            <a:r>
              <a:rPr lang="fr-FR" sz="1400" dirty="0" smtClean="0"/>
              <a:t> </a:t>
            </a:r>
            <a:r>
              <a:rPr lang="fr-FR" sz="1400" dirty="0" err="1" smtClean="0"/>
              <a:t>understood</a:t>
            </a:r>
            <a:r>
              <a:rPr lang="fr-FR" sz="1400" dirty="0" smtClean="0"/>
              <a:t> : </a:t>
            </a:r>
            <a:r>
              <a:rPr lang="fr-FR" sz="1400" dirty="0" err="1" smtClean="0"/>
              <a:t>role</a:t>
            </a:r>
            <a:r>
              <a:rPr lang="fr-FR" sz="1400" dirty="0" smtClean="0"/>
              <a:t> of </a:t>
            </a:r>
            <a:r>
              <a:rPr lang="fr-FR" sz="1400" dirty="0" err="1" smtClean="0"/>
              <a:t>monolithic</a:t>
            </a:r>
            <a:r>
              <a:rPr lang="fr-FR" sz="1400" dirty="0" smtClean="0"/>
              <a:t> suspensions. </a:t>
            </a:r>
          </a:p>
          <a:p>
            <a:r>
              <a:rPr lang="fr-FR" sz="1400" dirty="0" smtClean="0"/>
              <a:t> Tests in </a:t>
            </a:r>
            <a:r>
              <a:rPr lang="fr-FR" sz="1400" dirty="0" err="1" smtClean="0"/>
              <a:t>progress</a:t>
            </a:r>
            <a:endParaRPr lang="fr-FR" sz="1400" dirty="0" smtClean="0"/>
          </a:p>
          <a:p>
            <a:endParaRPr lang="fr-FR" sz="1400" dirty="0" smtClean="0"/>
          </a:p>
          <a:p>
            <a:pPr>
              <a:buFont typeface="Arial" charset="0"/>
              <a:buChar char="•"/>
            </a:pPr>
            <a:r>
              <a:rPr lang="fr-FR" sz="1400" dirty="0" err="1" smtClean="0"/>
              <a:t>Efficiency</a:t>
            </a:r>
            <a:r>
              <a:rPr lang="fr-FR" sz="1400" dirty="0" smtClean="0"/>
              <a:t> of the </a:t>
            </a:r>
            <a:r>
              <a:rPr lang="fr-FR" sz="1400" dirty="0" err="1" smtClean="0"/>
              <a:t>CHRoCC</a:t>
            </a:r>
            <a:r>
              <a:rPr lang="fr-FR" sz="1400" dirty="0" smtClean="0"/>
              <a:t> system for </a:t>
            </a:r>
            <a:r>
              <a:rPr lang="fr-FR" sz="1400" dirty="0" err="1" smtClean="0"/>
              <a:t>tuning</a:t>
            </a:r>
            <a:r>
              <a:rPr lang="fr-FR" sz="1400" dirty="0" smtClean="0"/>
              <a:t> focal </a:t>
            </a:r>
            <a:r>
              <a:rPr lang="fr-FR" sz="1400" dirty="0" err="1" smtClean="0"/>
              <a:t>lengths</a:t>
            </a:r>
            <a:r>
              <a:rPr lang="fr-FR" sz="1400" dirty="0" smtClean="0"/>
              <a:t> of </a:t>
            </a:r>
            <a:r>
              <a:rPr lang="fr-FR" sz="1400" dirty="0" err="1" smtClean="0"/>
              <a:t>mirrors</a:t>
            </a:r>
            <a:endParaRPr lang="fr-FR" sz="1400" dirty="0" smtClean="0"/>
          </a:p>
          <a:p>
            <a:pPr>
              <a:buFont typeface="Arial" charset="0"/>
              <a:buChar char="•"/>
            </a:pPr>
            <a:endParaRPr lang="fr-FR" sz="1400" dirty="0" smtClean="0"/>
          </a:p>
          <a:p>
            <a:pPr>
              <a:buFont typeface="Arial" charset="0"/>
              <a:buChar char="•"/>
            </a:pPr>
            <a:r>
              <a:rPr lang="fr-FR" sz="1400" dirty="0" smtClean="0"/>
              <a:t>New control system </a:t>
            </a:r>
            <a:r>
              <a:rPr lang="fr-FR" sz="1400" dirty="0" err="1" smtClean="0"/>
              <a:t>allowing</a:t>
            </a:r>
            <a:r>
              <a:rPr lang="fr-FR" sz="1400" dirty="0" smtClean="0"/>
              <a:t> a </a:t>
            </a:r>
            <a:r>
              <a:rPr lang="fr-FR" sz="1400" dirty="0" err="1" smtClean="0"/>
              <a:t>reduction</a:t>
            </a:r>
            <a:r>
              <a:rPr lang="fr-FR" sz="1400" dirty="0" smtClean="0"/>
              <a:t> of the </a:t>
            </a:r>
            <a:r>
              <a:rPr lang="fr-FR" sz="1400" dirty="0" err="1" smtClean="0"/>
              <a:t>magnetic</a:t>
            </a:r>
            <a:r>
              <a:rPr lang="fr-FR" sz="1400" dirty="0" smtClean="0"/>
              <a:t> </a:t>
            </a:r>
            <a:r>
              <a:rPr lang="fr-FR" sz="1400" dirty="0" err="1" smtClean="0"/>
              <a:t>strengths</a:t>
            </a:r>
            <a:r>
              <a:rPr lang="fr-FR" sz="1400" dirty="0" smtClean="0"/>
              <a:t> of </a:t>
            </a:r>
            <a:r>
              <a:rPr lang="fr-FR" sz="1400" dirty="0" err="1" smtClean="0"/>
              <a:t>magnets</a:t>
            </a:r>
            <a:endParaRPr lang="fr-FR" sz="1400" dirty="0" smtClean="0"/>
          </a:p>
          <a:p>
            <a:pPr>
              <a:buFont typeface="Arial" charset="0"/>
              <a:buChar char="•"/>
            </a:pPr>
            <a:endParaRPr lang="fr-FR" sz="1400" dirty="0" smtClean="0"/>
          </a:p>
          <a:p>
            <a:pPr>
              <a:buFont typeface="Arial" charset="0"/>
              <a:buChar char="•"/>
            </a:pPr>
            <a:r>
              <a:rPr lang="fr-FR" sz="1400" dirty="0" err="1" smtClean="0"/>
              <a:t>Sensitivity</a:t>
            </a:r>
            <a:r>
              <a:rPr lang="fr-FR" sz="1400" dirty="0" smtClean="0"/>
              <a:t> </a:t>
            </a:r>
            <a:r>
              <a:rPr lang="fr-FR" sz="1400" dirty="0" err="1" smtClean="0"/>
              <a:t>increased</a:t>
            </a:r>
            <a:r>
              <a:rPr lang="fr-FR" sz="1400" dirty="0" smtClean="0"/>
              <a:t> by a factor of 3 </a:t>
            </a:r>
            <a:r>
              <a:rPr lang="fr-FR" sz="1400" dirty="0" err="1" smtClean="0"/>
              <a:t>with</a:t>
            </a:r>
            <a:r>
              <a:rPr lang="fr-FR" sz="1400" dirty="0" smtClean="0"/>
              <a:t> respect to VSR2, </a:t>
            </a:r>
            <a:r>
              <a:rPr lang="fr-FR" sz="1400" dirty="0" err="1" smtClean="0"/>
              <a:t>duty</a:t>
            </a:r>
            <a:r>
              <a:rPr lang="fr-FR" sz="1400" dirty="0" smtClean="0"/>
              <a:t> cycle of ~80%</a:t>
            </a:r>
          </a:p>
          <a:p>
            <a:pPr>
              <a:buFont typeface="Arial" charset="0"/>
              <a:buChar char="•"/>
            </a:pPr>
            <a:endParaRPr lang="fr-FR" sz="1400" dirty="0" smtClean="0"/>
          </a:p>
          <a:p>
            <a:pPr>
              <a:buFont typeface="Arial" charset="0"/>
              <a:buChar char="•"/>
            </a:pPr>
            <a:r>
              <a:rPr lang="fr-FR" sz="1400" dirty="0" smtClean="0"/>
              <a:t>Injection system </a:t>
            </a:r>
            <a:r>
              <a:rPr lang="fr-FR" sz="1400" dirty="0" err="1" smtClean="0"/>
              <a:t>tested</a:t>
            </a:r>
            <a:r>
              <a:rPr lang="fr-FR" sz="1400" dirty="0" smtClean="0"/>
              <a:t> </a:t>
            </a:r>
            <a:r>
              <a:rPr lang="fr-FR" sz="1400" dirty="0" err="1" smtClean="0"/>
              <a:t>with</a:t>
            </a:r>
            <a:r>
              <a:rPr lang="fr-FR" sz="1400" dirty="0" smtClean="0"/>
              <a:t> the new </a:t>
            </a:r>
            <a:r>
              <a:rPr lang="fr-FR" sz="1400" dirty="0" err="1" smtClean="0"/>
              <a:t>dihedron</a:t>
            </a:r>
            <a:r>
              <a:rPr lang="fr-FR" sz="1400" dirty="0" smtClean="0"/>
              <a:t> </a:t>
            </a:r>
            <a:r>
              <a:rPr lang="fr-FR" sz="1400" dirty="0" err="1" smtClean="0"/>
              <a:t>produced</a:t>
            </a:r>
            <a:r>
              <a:rPr lang="fr-FR" sz="1400" dirty="0" smtClean="0"/>
              <a:t> for </a:t>
            </a:r>
            <a:r>
              <a:rPr lang="fr-FR" sz="1400" dirty="0" err="1" smtClean="0"/>
              <a:t>AdV</a:t>
            </a:r>
            <a:endParaRPr lang="fr-FR" sz="1400" dirty="0" smtClean="0"/>
          </a:p>
          <a:p>
            <a:pPr>
              <a:buFont typeface="Arial" charset="0"/>
              <a:buChar char="•"/>
            </a:pPr>
            <a:endParaRPr lang="fr-FR" sz="1400" dirty="0" smtClean="0"/>
          </a:p>
          <a:p>
            <a:pPr>
              <a:buFont typeface="Arial" charset="0"/>
              <a:buChar char="•"/>
            </a:pPr>
            <a:r>
              <a:rPr lang="fr-FR" sz="1400" dirty="0" smtClean="0"/>
              <a:t>Noise </a:t>
            </a:r>
            <a:r>
              <a:rPr lang="fr-FR" sz="1400" dirty="0" err="1" smtClean="0"/>
              <a:t>hunting</a:t>
            </a:r>
            <a:r>
              <a:rPr lang="fr-FR" sz="1400" dirty="0" smtClean="0"/>
              <a:t> </a:t>
            </a:r>
            <a:r>
              <a:rPr lang="fr-FR" sz="1400" dirty="0" err="1" smtClean="0"/>
              <a:t>allowed</a:t>
            </a:r>
            <a:r>
              <a:rPr lang="fr-FR" sz="1400" dirty="0" smtClean="0"/>
              <a:t> to </a:t>
            </a:r>
            <a:r>
              <a:rPr lang="fr-FR" sz="1400" dirty="0" err="1" smtClean="0"/>
              <a:t>indentify</a:t>
            </a:r>
            <a:r>
              <a:rPr lang="fr-FR" sz="1400" dirty="0" smtClean="0"/>
              <a:t> and/or </a:t>
            </a:r>
            <a:r>
              <a:rPr lang="fr-FR" sz="1400" dirty="0" err="1" smtClean="0"/>
              <a:t>mitigate</a:t>
            </a:r>
            <a:r>
              <a:rPr lang="fr-FR" sz="1400" dirty="0" smtClean="0"/>
              <a:t> </a:t>
            </a:r>
            <a:r>
              <a:rPr lang="fr-FR" sz="1400" dirty="0" err="1" smtClean="0"/>
              <a:t>several</a:t>
            </a:r>
            <a:r>
              <a:rPr lang="fr-FR" sz="1400" dirty="0" smtClean="0"/>
              <a:t> sources : non-</a:t>
            </a:r>
            <a:r>
              <a:rPr lang="fr-FR" sz="1400" dirty="0" err="1" smtClean="0"/>
              <a:t>linear</a:t>
            </a:r>
            <a:endParaRPr lang="fr-FR" sz="1400" dirty="0" smtClean="0"/>
          </a:p>
          <a:p>
            <a:r>
              <a:rPr lang="fr-FR" sz="1400" dirty="0" smtClean="0"/>
              <a:t> </a:t>
            </a:r>
            <a:r>
              <a:rPr lang="fr-FR" sz="1400" dirty="0" err="1" smtClean="0"/>
              <a:t>couplings</a:t>
            </a:r>
            <a:r>
              <a:rPr lang="fr-FR" sz="1400" dirty="0" smtClean="0"/>
              <a:t>, </a:t>
            </a:r>
            <a:r>
              <a:rPr lang="fr-FR" sz="1400" dirty="0" err="1" smtClean="0"/>
              <a:t>scattered</a:t>
            </a:r>
            <a:r>
              <a:rPr lang="fr-FR" sz="1400" dirty="0" smtClean="0"/>
              <a:t> light</a:t>
            </a:r>
          </a:p>
          <a:p>
            <a:endParaRPr lang="fr-FR" sz="1400" dirty="0" smtClean="0"/>
          </a:p>
          <a:p>
            <a:pPr>
              <a:buFont typeface="Arial" charset="0"/>
              <a:buChar char="•"/>
            </a:pPr>
            <a:r>
              <a:rPr lang="fr-FR" sz="1400" dirty="0" err="1" smtClean="0"/>
              <a:t>Some</a:t>
            </a:r>
            <a:r>
              <a:rPr lang="fr-FR" sz="1400" dirty="0" smtClean="0"/>
              <a:t> </a:t>
            </a:r>
            <a:r>
              <a:rPr lang="fr-FR" sz="1400" dirty="0" err="1" smtClean="0"/>
              <a:t>lines</a:t>
            </a:r>
            <a:r>
              <a:rPr lang="fr-FR" sz="1400" dirty="0" smtClean="0"/>
              <a:t> and </a:t>
            </a:r>
            <a:r>
              <a:rPr lang="fr-FR" sz="1400" dirty="0" err="1" smtClean="0"/>
              <a:t>corresponding</a:t>
            </a:r>
            <a:r>
              <a:rPr lang="fr-FR" sz="1400" dirty="0" smtClean="0"/>
              <a:t> </a:t>
            </a:r>
            <a:r>
              <a:rPr lang="fr-FR" sz="1400" dirty="0" err="1" smtClean="0"/>
              <a:t>harmonics</a:t>
            </a:r>
            <a:r>
              <a:rPr lang="fr-FR" sz="1400" dirty="0" smtClean="0"/>
              <a:t> </a:t>
            </a:r>
            <a:r>
              <a:rPr lang="fr-FR" sz="1400" dirty="0" err="1" smtClean="0"/>
              <a:t>pollute</a:t>
            </a:r>
            <a:r>
              <a:rPr lang="fr-FR" sz="1400" dirty="0" smtClean="0"/>
              <a:t> the </a:t>
            </a:r>
            <a:r>
              <a:rPr lang="fr-FR" sz="1400" dirty="0" err="1" smtClean="0"/>
              <a:t>sensitivity</a:t>
            </a:r>
            <a:r>
              <a:rPr lang="fr-FR" sz="1400" dirty="0" smtClean="0"/>
              <a:t> up to 100 Hz,</a:t>
            </a:r>
          </a:p>
          <a:p>
            <a:r>
              <a:rPr lang="fr-FR" sz="1400" dirty="0" smtClean="0"/>
              <a:t> and </a:t>
            </a:r>
            <a:r>
              <a:rPr lang="fr-FR" sz="1400" dirty="0" err="1" smtClean="0"/>
              <a:t>remain</a:t>
            </a:r>
            <a:r>
              <a:rPr lang="fr-FR" sz="1400" dirty="0" smtClean="0"/>
              <a:t> to </a:t>
            </a:r>
            <a:r>
              <a:rPr lang="fr-FR" sz="1400" dirty="0" err="1" smtClean="0"/>
              <a:t>be</a:t>
            </a:r>
            <a:r>
              <a:rPr lang="fr-FR" sz="1400" dirty="0" smtClean="0"/>
              <a:t> </a:t>
            </a:r>
            <a:r>
              <a:rPr lang="fr-FR" sz="1400" dirty="0" err="1" smtClean="0"/>
              <a:t>understood</a:t>
            </a:r>
            <a:r>
              <a:rPr lang="fr-FR" sz="1400" dirty="0" smtClean="0"/>
              <a:t>. </a:t>
            </a:r>
          </a:p>
          <a:p>
            <a:endParaRPr lang="fr-FR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pic>
        <p:nvPicPr>
          <p:cNvPr id="5" name="graphics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6984776" cy="4752528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>
          <a:xfrm>
            <a:off x="4067944" y="1268760"/>
            <a:ext cx="14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VSR2 vs VSR4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6444208" y="3861048"/>
            <a:ext cx="23583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(VSR2 : </a:t>
            </a:r>
          </a:p>
          <a:p>
            <a:r>
              <a:rPr lang="fr-FR" dirty="0" err="1" smtClean="0"/>
              <a:t>mid</a:t>
            </a:r>
            <a:r>
              <a:rPr lang="fr-FR" dirty="0" smtClean="0"/>
              <a:t> 2009</a:t>
            </a:r>
            <a:r>
              <a:rPr lang="fr-FR" dirty="0" smtClean="0">
                <a:sym typeface="Wingdings" pitchFamily="2" charset="2"/>
              </a:rPr>
              <a:t>8 Jan 2010)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pic>
        <p:nvPicPr>
          <p:cNvPr id="5" name="Image 4" descr="Sensitivity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484784"/>
            <a:ext cx="6408712" cy="4680520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>
          <a:xfrm>
            <a:off x="3275856" y="692696"/>
            <a:ext cx="3820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Global </a:t>
            </a:r>
            <a:r>
              <a:rPr lang="fr-FR" dirty="0" err="1" smtClean="0"/>
              <a:t>improvement</a:t>
            </a:r>
            <a:r>
              <a:rPr lang="fr-FR" dirty="0" smtClean="0"/>
              <a:t> of </a:t>
            </a:r>
            <a:r>
              <a:rPr lang="fr-FR" dirty="0" err="1" smtClean="0"/>
              <a:t>sensitivity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2964022" y="764704"/>
            <a:ext cx="3336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VSR4 : the </a:t>
            </a:r>
            <a:r>
              <a:rPr lang="fr-FR" dirty="0" err="1" smtClean="0"/>
              <a:t>astrophysical</a:t>
            </a:r>
            <a:r>
              <a:rPr lang="fr-FR" dirty="0" smtClean="0"/>
              <a:t> case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2267744" y="1340768"/>
            <a:ext cx="4972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* By the end of VSR4 the horizon for </a:t>
            </a:r>
            <a:r>
              <a:rPr lang="fr-FR" sz="1400" dirty="0" err="1" smtClean="0"/>
              <a:t>CBnsC</a:t>
            </a:r>
            <a:r>
              <a:rPr lang="fr-FR" sz="1400" dirty="0" smtClean="0"/>
              <a:t> </a:t>
            </a:r>
            <a:r>
              <a:rPr lang="fr-FR" sz="1400" dirty="0" err="1" smtClean="0"/>
              <a:t>was</a:t>
            </a:r>
            <a:r>
              <a:rPr lang="fr-FR" sz="1400" dirty="0" smtClean="0"/>
              <a:t> ~11 </a:t>
            </a:r>
            <a:r>
              <a:rPr lang="fr-FR" sz="1400" dirty="0" err="1" smtClean="0"/>
              <a:t>Mpc</a:t>
            </a:r>
            <a:endParaRPr lang="fr-FR" sz="1400" dirty="0"/>
          </a:p>
        </p:txBody>
      </p:sp>
      <p:pic>
        <p:nvPicPr>
          <p:cNvPr id="10" name="graphics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628800"/>
            <a:ext cx="5050393" cy="3600400"/>
          </a:xfrm>
          <a:prstGeom prst="rect">
            <a:avLst/>
          </a:prstGeom>
          <a:noFill/>
        </p:spPr>
      </p:pic>
      <p:sp>
        <p:nvSpPr>
          <p:cNvPr id="11" name="ZoneTexte 10"/>
          <p:cNvSpPr txBox="1"/>
          <p:nvPr/>
        </p:nvSpPr>
        <p:spPr>
          <a:xfrm>
            <a:off x="3181395" y="5085184"/>
            <a:ext cx="3478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 smtClean="0"/>
              <a:t>Distance </a:t>
            </a:r>
            <a:r>
              <a:rPr lang="fr-FR" sz="1200" dirty="0" err="1" smtClean="0"/>
              <a:t>at</a:t>
            </a:r>
            <a:r>
              <a:rPr lang="fr-FR" sz="1200" dirty="0" smtClean="0"/>
              <a:t> </a:t>
            </a:r>
            <a:r>
              <a:rPr lang="fr-FR" sz="1200" dirty="0" err="1" smtClean="0"/>
              <a:t>which</a:t>
            </a:r>
            <a:r>
              <a:rPr lang="fr-FR" sz="1200" dirty="0" smtClean="0"/>
              <a:t> an NS </a:t>
            </a:r>
            <a:r>
              <a:rPr lang="fr-FR" sz="1200" dirty="0" err="1" smtClean="0"/>
              <a:t>binary</a:t>
            </a:r>
            <a:r>
              <a:rPr lang="fr-FR" sz="1200" dirty="0" smtClean="0"/>
              <a:t> coalescence </a:t>
            </a:r>
            <a:r>
              <a:rPr lang="fr-FR" sz="1200" dirty="0" err="1" smtClean="0"/>
              <a:t>is</a:t>
            </a:r>
            <a:endParaRPr lang="fr-FR" sz="1200" dirty="0" smtClean="0"/>
          </a:p>
          <a:p>
            <a:pPr algn="ctr"/>
            <a:r>
              <a:rPr lang="fr-FR" sz="1200" dirty="0" err="1" smtClean="0"/>
              <a:t>observed</a:t>
            </a:r>
            <a:r>
              <a:rPr lang="fr-FR" sz="1200" dirty="0" smtClean="0"/>
              <a:t> </a:t>
            </a:r>
            <a:r>
              <a:rPr lang="fr-FR" sz="1200" dirty="0" err="1" smtClean="0"/>
              <a:t>with</a:t>
            </a:r>
            <a:r>
              <a:rPr lang="fr-FR" sz="1200" dirty="0" smtClean="0"/>
              <a:t> a SNR of 8 </a:t>
            </a:r>
            <a:endParaRPr lang="fr-FR" sz="1200" dirty="0"/>
          </a:p>
        </p:txBody>
      </p:sp>
      <p:sp>
        <p:nvSpPr>
          <p:cNvPr id="12" name="ZoneTexte 11"/>
          <p:cNvSpPr txBox="1"/>
          <p:nvPr/>
        </p:nvSpPr>
        <p:spPr>
          <a:xfrm>
            <a:off x="1331640" y="5733256"/>
            <a:ext cx="674896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fr-FR" sz="1400" dirty="0" err="1" smtClean="0"/>
              <a:t>Combining</a:t>
            </a:r>
            <a:r>
              <a:rPr lang="fr-FR" sz="1400" dirty="0" smtClean="0"/>
              <a:t> VSR2 &amp; VSR4 data </a:t>
            </a:r>
            <a:r>
              <a:rPr lang="fr-FR" sz="1400" dirty="0" err="1" smtClean="0"/>
              <a:t>could</a:t>
            </a:r>
            <a:r>
              <a:rPr lang="fr-FR" sz="1400" dirty="0" smtClean="0"/>
              <a:t> </a:t>
            </a:r>
            <a:r>
              <a:rPr lang="fr-FR" sz="1400" dirty="0" err="1" smtClean="0"/>
              <a:t>improve</a:t>
            </a:r>
            <a:r>
              <a:rPr lang="fr-FR" sz="1400" dirty="0" smtClean="0"/>
              <a:t> by a factor of 1.6 the </a:t>
            </a:r>
            <a:r>
              <a:rPr lang="fr-FR" sz="1400" dirty="0" err="1" smtClean="0"/>
              <a:t>upper</a:t>
            </a:r>
            <a:r>
              <a:rPr lang="fr-FR" sz="1400" dirty="0" smtClean="0"/>
              <a:t> </a:t>
            </a:r>
            <a:r>
              <a:rPr lang="fr-FR" sz="1400" dirty="0" err="1" smtClean="0"/>
              <a:t>limit</a:t>
            </a:r>
            <a:endParaRPr lang="fr-FR" sz="1400" dirty="0" smtClean="0"/>
          </a:p>
          <a:p>
            <a:r>
              <a:rPr lang="fr-FR" sz="1400" dirty="0" smtClean="0"/>
              <a:t>  on the amplitude of a signal </a:t>
            </a:r>
            <a:r>
              <a:rPr lang="fr-FR" sz="1400" dirty="0" err="1" smtClean="0"/>
              <a:t>at</a:t>
            </a:r>
            <a:r>
              <a:rPr lang="fr-FR" sz="1400" dirty="0" smtClean="0"/>
              <a:t> </a:t>
            </a:r>
            <a:r>
              <a:rPr lang="fr-FR" sz="1400" dirty="0" err="1" smtClean="0"/>
              <a:t>Crab</a:t>
            </a:r>
            <a:r>
              <a:rPr lang="fr-FR" sz="1400" dirty="0" smtClean="0"/>
              <a:t> pulsar </a:t>
            </a:r>
            <a:r>
              <a:rPr lang="fr-FR" sz="1400" dirty="0" err="1" smtClean="0"/>
              <a:t>frequency</a:t>
            </a:r>
            <a:endParaRPr lang="fr-FR" sz="1400" dirty="0" smtClean="0"/>
          </a:p>
          <a:p>
            <a:pPr>
              <a:buFont typeface="Arial" charset="0"/>
              <a:buChar char="•"/>
            </a:pPr>
            <a:r>
              <a:rPr lang="fr-FR" sz="1400" dirty="0" err="1" smtClean="0"/>
              <a:t>Directed</a:t>
            </a:r>
            <a:r>
              <a:rPr lang="fr-FR" sz="1400" dirty="0" smtClean="0"/>
              <a:t> </a:t>
            </a:r>
            <a:r>
              <a:rPr lang="fr-FR" sz="1400" dirty="0" err="1" smtClean="0"/>
              <a:t>searches</a:t>
            </a:r>
            <a:r>
              <a:rPr lang="fr-FR" sz="1400" dirty="0" smtClean="0"/>
              <a:t> </a:t>
            </a:r>
            <a:r>
              <a:rPr lang="fr-FR" sz="1400" dirty="0" err="1" smtClean="0"/>
              <a:t>planned</a:t>
            </a:r>
            <a:r>
              <a:rPr lang="fr-FR" sz="1400" dirty="0" smtClean="0"/>
              <a:t> (</a:t>
            </a:r>
            <a:r>
              <a:rPr lang="fr-FR" sz="1400" dirty="0" err="1" smtClean="0"/>
              <a:t>known</a:t>
            </a:r>
            <a:r>
              <a:rPr lang="fr-FR" sz="1400" dirty="0" smtClean="0"/>
              <a:t> pulsars)</a:t>
            </a:r>
          </a:p>
          <a:p>
            <a:pPr>
              <a:buFont typeface="Arial" charset="0"/>
              <a:buChar char="•"/>
            </a:pPr>
            <a:r>
              <a:rPr lang="fr-FR" sz="1400" dirty="0" smtClean="0"/>
              <a:t>GRB </a:t>
            </a:r>
            <a:r>
              <a:rPr lang="fr-FR" sz="1400" dirty="0" err="1" smtClean="0"/>
              <a:t>searches</a:t>
            </a:r>
            <a:r>
              <a:rPr lang="fr-FR" sz="1400" dirty="0" smtClean="0"/>
              <a:t> in </a:t>
            </a:r>
            <a:r>
              <a:rPr lang="fr-FR" sz="1400" dirty="0" err="1" smtClean="0"/>
              <a:t>common</a:t>
            </a:r>
            <a:r>
              <a:rPr lang="fr-FR" sz="1400" dirty="0" smtClean="0"/>
              <a:t> </a:t>
            </a:r>
            <a:r>
              <a:rPr lang="fr-FR" sz="1400" dirty="0" err="1" smtClean="0"/>
              <a:t>with</a:t>
            </a:r>
            <a:r>
              <a:rPr lang="fr-FR" sz="1400" dirty="0" smtClean="0"/>
              <a:t> GEO : no </a:t>
            </a:r>
            <a:r>
              <a:rPr lang="fr-FR" sz="1400" dirty="0" err="1" smtClean="0"/>
              <a:t>detection</a:t>
            </a:r>
            <a:endParaRPr lang="fr-FR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2590800" y="609600"/>
            <a:ext cx="64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Advanced </a:t>
            </a:r>
            <a:r>
              <a:rPr lang="fr-FR" b="1" dirty="0" err="1" smtClean="0"/>
              <a:t>Virgo</a:t>
            </a:r>
            <a:r>
              <a:rPr lang="fr-FR" b="1" dirty="0" smtClean="0"/>
              <a:t> </a:t>
            </a:r>
            <a:r>
              <a:rPr lang="fr-FR" b="1" dirty="0" err="1" smtClean="0"/>
              <a:t>progress</a:t>
            </a:r>
            <a:r>
              <a:rPr lang="fr-FR" b="1" dirty="0" smtClean="0"/>
              <a:t> : questions &amp; </a:t>
            </a:r>
            <a:r>
              <a:rPr lang="fr-FR" b="1" dirty="0" err="1" smtClean="0"/>
              <a:t>answers</a:t>
            </a:r>
            <a:endParaRPr lang="fr-FR" b="1" dirty="0"/>
          </a:p>
        </p:txBody>
      </p:sp>
      <p:sp>
        <p:nvSpPr>
          <p:cNvPr id="6" name="Rectangle 5"/>
          <p:cNvSpPr/>
          <p:nvPr/>
        </p:nvSpPr>
        <p:spPr>
          <a:xfrm>
            <a:off x="1143000" y="2057400"/>
            <a:ext cx="7391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 smtClean="0"/>
              <a:t>Detailed</a:t>
            </a:r>
            <a:r>
              <a:rPr lang="fr-FR" dirty="0" smtClean="0"/>
              <a:t> </a:t>
            </a:r>
            <a:r>
              <a:rPr lang="fr-FR" dirty="0" smtClean="0"/>
              <a:t>planning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worked</a:t>
            </a:r>
            <a:r>
              <a:rPr lang="fr-FR" dirty="0" smtClean="0"/>
              <a:t> out in the </a:t>
            </a:r>
            <a:r>
              <a:rPr lang="fr-FR" dirty="0" err="1" smtClean="0"/>
              <a:t>next</a:t>
            </a:r>
            <a:r>
              <a:rPr lang="fr-FR" dirty="0" smtClean="0"/>
              <a:t> </a:t>
            </a:r>
            <a:r>
              <a:rPr lang="fr-FR" dirty="0" err="1" smtClean="0"/>
              <a:t>months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WBS. </a:t>
            </a:r>
          </a:p>
          <a:p>
            <a:r>
              <a:rPr lang="fr-FR" dirty="0" smtClean="0"/>
              <a:t> Start of </a:t>
            </a:r>
            <a:r>
              <a:rPr lang="fr-FR" dirty="0" err="1" smtClean="0"/>
              <a:t>AdV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the installation/</a:t>
            </a:r>
            <a:r>
              <a:rPr lang="fr-FR" dirty="0" err="1" smtClean="0"/>
              <a:t>commissioning</a:t>
            </a:r>
            <a:r>
              <a:rPr lang="fr-FR" dirty="0" smtClean="0"/>
              <a:t> of the EIB-SAS </a:t>
            </a:r>
          </a:p>
          <a:p>
            <a:r>
              <a:rPr lang="fr-FR" dirty="0" smtClean="0"/>
              <a:t> (</a:t>
            </a:r>
            <a:r>
              <a:rPr lang="fr-FR" dirty="0" err="1" smtClean="0"/>
              <a:t>November</a:t>
            </a:r>
            <a:r>
              <a:rPr lang="fr-FR" dirty="0" err="1" smtClean="0">
                <a:sym typeface="Wingdings" pitchFamily="2" charset="2"/>
              </a:rPr>
              <a:t>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begining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February</a:t>
            </a:r>
            <a:r>
              <a:rPr lang="fr-FR" dirty="0" smtClean="0">
                <a:sym typeface="Wingdings" pitchFamily="2" charset="2"/>
              </a:rPr>
              <a:t>)</a:t>
            </a:r>
          </a:p>
        </p:txBody>
      </p:sp>
      <p:sp>
        <p:nvSpPr>
          <p:cNvPr id="7" name="Rectangle 6"/>
          <p:cNvSpPr/>
          <p:nvPr/>
        </p:nvSpPr>
        <p:spPr>
          <a:xfrm>
            <a:off x="1219200" y="3048000"/>
            <a:ext cx="7315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ym typeface="Wingdings" pitchFamily="2" charset="2"/>
              </a:rPr>
              <a:t>Optical </a:t>
            </a:r>
            <a:r>
              <a:rPr lang="fr-FR" dirty="0" err="1" smtClean="0">
                <a:sym typeface="Wingdings" pitchFamily="2" charset="2"/>
              </a:rPr>
              <a:t>layout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adopted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after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several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months</a:t>
            </a:r>
            <a:r>
              <a:rPr lang="fr-FR" dirty="0" smtClean="0">
                <a:sym typeface="Wingdings" pitchFamily="2" charset="2"/>
              </a:rPr>
              <a:t> of discussions, </a:t>
            </a:r>
            <a:r>
              <a:rPr lang="fr-FR" dirty="0" err="1" smtClean="0">
                <a:sym typeface="Wingdings" pitchFamily="2" charset="2"/>
              </a:rPr>
              <a:t>calculations</a:t>
            </a:r>
            <a:r>
              <a:rPr lang="fr-FR" dirty="0" smtClean="0">
                <a:sym typeface="Wingdings" pitchFamily="2" charset="2"/>
              </a:rPr>
              <a:t> and simulations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219200" y="3733800"/>
            <a:ext cx="7315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ym typeface="Wingdings" pitchFamily="2" charset="2"/>
              </a:rPr>
              <a:t>Intense simulation </a:t>
            </a:r>
            <a:r>
              <a:rPr lang="fr-FR" dirty="0" err="1" smtClean="0">
                <a:sym typeface="Wingdings" pitchFamily="2" charset="2"/>
              </a:rPr>
              <a:t>work</a:t>
            </a:r>
            <a:r>
              <a:rPr lang="fr-FR" dirty="0" smtClean="0">
                <a:sym typeface="Wingdings" pitchFamily="2" charset="2"/>
              </a:rPr>
              <a:t> : an effort in </a:t>
            </a:r>
            <a:r>
              <a:rPr lang="fr-FR" dirty="0" err="1" smtClean="0">
                <a:sym typeface="Wingdings" pitchFamily="2" charset="2"/>
              </a:rPr>
              <a:t>order</a:t>
            </a:r>
            <a:r>
              <a:rPr lang="fr-FR" dirty="0" smtClean="0">
                <a:sym typeface="Wingdings" pitchFamily="2" charset="2"/>
              </a:rPr>
              <a:t> to use </a:t>
            </a:r>
            <a:r>
              <a:rPr lang="fr-FR" dirty="0" err="1" smtClean="0">
                <a:sym typeface="Wingdings" pitchFamily="2" charset="2"/>
              </a:rPr>
              <a:t>documented</a:t>
            </a:r>
            <a:r>
              <a:rPr lang="fr-FR" dirty="0" smtClean="0">
                <a:sym typeface="Wingdings" pitchFamily="2" charset="2"/>
              </a:rPr>
              <a:t> codes in a </a:t>
            </a:r>
            <a:r>
              <a:rPr lang="fr-FR" dirty="0" err="1" smtClean="0">
                <a:sym typeface="Wingdings" pitchFamily="2" charset="2"/>
              </a:rPr>
              <a:t>systematic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way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needed</a:t>
            </a:r>
            <a:r>
              <a:rPr lang="fr-FR" dirty="0" err="1" smtClean="0">
                <a:sym typeface="Wingdings" pitchFamily="2" charset="2"/>
              </a:rPr>
              <a:t>,but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specific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developments</a:t>
            </a:r>
            <a:r>
              <a:rPr lang="fr-FR" dirty="0" smtClean="0">
                <a:sym typeface="Wingdings" pitchFamily="2" charset="2"/>
              </a:rPr>
              <a:t> made to </a:t>
            </a:r>
            <a:r>
              <a:rPr lang="fr-FR" dirty="0" err="1" smtClean="0">
                <a:sym typeface="Wingdings" pitchFamily="2" charset="2"/>
              </a:rPr>
              <a:t>cope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with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secondary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beams</a:t>
            </a:r>
            <a:r>
              <a:rPr lang="fr-FR" dirty="0" smtClean="0">
                <a:sym typeface="Wingdings" pitchFamily="2" charset="2"/>
              </a:rPr>
              <a:t>, </a:t>
            </a:r>
            <a:r>
              <a:rPr lang="fr-FR" dirty="0" err="1" smtClean="0">
                <a:sym typeface="Wingdings" pitchFamily="2" charset="2"/>
              </a:rPr>
              <a:t>wedges</a:t>
            </a:r>
            <a:r>
              <a:rPr lang="fr-FR" dirty="0" smtClean="0">
                <a:sym typeface="Wingdings" pitchFamily="2" charset="2"/>
              </a:rPr>
              <a:t>,…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219200" y="4800600"/>
            <a:ext cx="4326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Wedges</a:t>
            </a:r>
            <a:r>
              <a:rPr lang="fr-FR" dirty="0" smtClean="0"/>
              <a:t> or not in the input test masses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219200" y="5297269"/>
            <a:ext cx="7315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 smtClean="0">
                <a:sym typeface="Wingdings" pitchFamily="2" charset="2"/>
              </a:rPr>
              <a:t>Uniformity</a:t>
            </a:r>
            <a:r>
              <a:rPr lang="fr-FR" dirty="0" smtClean="0">
                <a:sym typeface="Wingdings" pitchFamily="2" charset="2"/>
              </a:rPr>
              <a:t> of </a:t>
            </a:r>
            <a:r>
              <a:rPr lang="fr-FR" dirty="0" err="1" smtClean="0">
                <a:sym typeface="Wingdings" pitchFamily="2" charset="2"/>
              </a:rPr>
              <a:t>mirrors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coatings</a:t>
            </a:r>
            <a:r>
              <a:rPr lang="fr-FR" dirty="0" smtClean="0">
                <a:sym typeface="Wingdings" pitchFamily="2" charset="2"/>
              </a:rPr>
              <a:t> and </a:t>
            </a:r>
            <a:r>
              <a:rPr lang="fr-FR" dirty="0" err="1" smtClean="0">
                <a:sym typeface="Wingdings" pitchFamily="2" charset="2"/>
              </a:rPr>
              <a:t>transmittivity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matching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improved</a:t>
            </a:r>
            <a:r>
              <a:rPr lang="fr-FR" dirty="0" smtClean="0">
                <a:sym typeface="Wingdings" pitchFamily="2" charset="2"/>
              </a:rPr>
              <a:t>, </a:t>
            </a:r>
            <a:r>
              <a:rPr lang="fr-FR" dirty="0" err="1" smtClean="0">
                <a:sym typeface="Wingdings" pitchFamily="2" charset="2"/>
              </a:rPr>
              <a:t>ideas</a:t>
            </a:r>
            <a:r>
              <a:rPr lang="fr-FR" dirty="0" smtClean="0">
                <a:sym typeface="Wingdings" pitchFamily="2" charset="2"/>
              </a:rPr>
              <a:t> for </a:t>
            </a:r>
            <a:r>
              <a:rPr lang="fr-FR" dirty="0" err="1" smtClean="0">
                <a:sym typeface="Wingdings" pitchFamily="2" charset="2"/>
              </a:rPr>
              <a:t>producing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symmetrical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smtClean="0">
                <a:sym typeface="Wingdings" pitchFamily="2" charset="2"/>
              </a:rPr>
              <a:t>pairs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762000" y="1524000"/>
            <a:ext cx="777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 smtClean="0">
                <a:sym typeface="Wingdings" pitchFamily="2" charset="2"/>
              </a:rPr>
              <a:t>Promising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results</a:t>
            </a:r>
            <a:r>
              <a:rPr lang="fr-FR" dirty="0" smtClean="0">
                <a:sym typeface="Wingdings" pitchFamily="2" charset="2"/>
              </a:rPr>
              <a:t> in thermal compensation </a:t>
            </a:r>
            <a:r>
              <a:rPr lang="fr-FR" dirty="0" err="1" smtClean="0">
                <a:sym typeface="Wingdings" pitchFamily="2" charset="2"/>
              </a:rPr>
              <a:t>systems</a:t>
            </a:r>
            <a:r>
              <a:rPr lang="fr-FR" dirty="0" smtClean="0">
                <a:sym typeface="Wingdings" pitchFamily="2" charset="2"/>
              </a:rPr>
              <a:t> : </a:t>
            </a:r>
            <a:r>
              <a:rPr lang="fr-FR" dirty="0" err="1" smtClean="0">
                <a:sym typeface="Wingdings" pitchFamily="2" charset="2"/>
              </a:rPr>
              <a:t>heating</a:t>
            </a:r>
            <a:r>
              <a:rPr lang="fr-FR" dirty="0" smtClean="0">
                <a:sym typeface="Wingdings" pitchFamily="2" charset="2"/>
              </a:rPr>
              <a:t> rings, scanning CO2 laser</a:t>
            </a:r>
            <a:r>
              <a:rPr lang="fr-FR" dirty="0" smtClean="0">
                <a:sym typeface="Wingdings" pitchFamily="2" charset="2"/>
              </a:rPr>
              <a:t>,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smtClean="0">
                <a:sym typeface="Wingdings" pitchFamily="2" charset="2"/>
              </a:rPr>
              <a:t>double </a:t>
            </a:r>
            <a:r>
              <a:rPr lang="fr-FR" dirty="0" err="1" smtClean="0">
                <a:sym typeface="Wingdings" pitchFamily="2" charset="2"/>
              </a:rPr>
              <a:t>axicon</a:t>
            </a:r>
            <a:r>
              <a:rPr lang="fr-FR" dirty="0" smtClean="0">
                <a:sym typeface="Wingdings" pitchFamily="2" charset="2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2362200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ym typeface="Wingdings" pitchFamily="2" charset="2"/>
              </a:rPr>
              <a:t>Power laser : 100W </a:t>
            </a:r>
            <a:r>
              <a:rPr lang="fr-FR" dirty="0" err="1" smtClean="0">
                <a:sym typeface="Wingdings" pitchFamily="2" charset="2"/>
              </a:rPr>
              <a:t>rod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fiber</a:t>
            </a:r>
            <a:r>
              <a:rPr lang="fr-FR" dirty="0" smtClean="0">
                <a:sym typeface="Wingdings" pitchFamily="2" charset="2"/>
              </a:rPr>
              <a:t> laser (EOLITE) </a:t>
            </a:r>
            <a:r>
              <a:rPr lang="fr-FR" dirty="0" err="1" smtClean="0">
                <a:sym typeface="Wingdings" pitchFamily="2" charset="2"/>
              </a:rPr>
              <a:t>being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tested</a:t>
            </a:r>
            <a:r>
              <a:rPr lang="fr-FR" dirty="0" smtClean="0">
                <a:sym typeface="Wingdings" pitchFamily="2" charset="2"/>
              </a:rPr>
              <a:t> for </a:t>
            </a:r>
            <a:r>
              <a:rPr lang="fr-FR" dirty="0" err="1" smtClean="0">
                <a:sym typeface="Wingdings" pitchFamily="2" charset="2"/>
              </a:rPr>
              <a:t>reliability</a:t>
            </a:r>
            <a:r>
              <a:rPr lang="fr-FR" dirty="0" smtClean="0">
                <a:sym typeface="Wingdings" pitchFamily="2" charset="2"/>
              </a:rPr>
              <a:t>, </a:t>
            </a:r>
            <a:r>
              <a:rPr lang="fr-FR" dirty="0" err="1" smtClean="0">
                <a:sym typeface="Wingdings" pitchFamily="2" charset="2"/>
              </a:rPr>
              <a:t>beam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jitter</a:t>
            </a:r>
            <a:r>
              <a:rPr lang="fr-FR" dirty="0" smtClean="0">
                <a:sym typeface="Wingdings" pitchFamily="2" charset="2"/>
              </a:rPr>
              <a:t>,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smtClean="0">
                <a:sym typeface="Wingdings" pitchFamily="2" charset="2"/>
              </a:rPr>
              <a:t>power </a:t>
            </a:r>
            <a:r>
              <a:rPr lang="fr-FR" dirty="0" smtClean="0">
                <a:sym typeface="Wingdings" pitchFamily="2" charset="2"/>
              </a:rPr>
              <a:t>noise</a:t>
            </a:r>
          </a:p>
        </p:txBody>
      </p:sp>
      <p:sp>
        <p:nvSpPr>
          <p:cNvPr id="7" name="Rectangle 6"/>
          <p:cNvSpPr/>
          <p:nvPr/>
        </p:nvSpPr>
        <p:spPr>
          <a:xfrm>
            <a:off x="838200" y="3276600"/>
            <a:ext cx="7848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 smtClean="0">
                <a:sym typeface="Wingdings" pitchFamily="2" charset="2"/>
              </a:rPr>
              <a:t>Excess</a:t>
            </a:r>
            <a:r>
              <a:rPr lang="fr-FR" dirty="0" smtClean="0">
                <a:sym typeface="Wingdings" pitchFamily="2" charset="2"/>
              </a:rPr>
              <a:t> thermal noise in the </a:t>
            </a:r>
            <a:r>
              <a:rPr lang="fr-FR" dirty="0" err="1" smtClean="0">
                <a:sym typeface="Wingdings" pitchFamily="2" charset="2"/>
              </a:rPr>
              <a:t>monolithic</a:t>
            </a:r>
            <a:r>
              <a:rPr lang="fr-FR" dirty="0" smtClean="0">
                <a:sym typeface="Wingdings" pitchFamily="2" charset="2"/>
              </a:rPr>
              <a:t> suspensions </a:t>
            </a:r>
            <a:r>
              <a:rPr lang="fr-FR" dirty="0" err="1" smtClean="0">
                <a:sym typeface="Wingdings" pitchFamily="2" charset="2"/>
              </a:rPr>
              <a:t>observed</a:t>
            </a:r>
            <a:r>
              <a:rPr lang="fr-FR" dirty="0" smtClean="0">
                <a:sym typeface="Wingdings" pitchFamily="2" charset="2"/>
              </a:rPr>
              <a:t> in V+ :  Q </a:t>
            </a:r>
            <a:r>
              <a:rPr lang="fr-FR" dirty="0" err="1" smtClean="0">
                <a:sym typeface="Wingdings" pitchFamily="2" charset="2"/>
              </a:rPr>
              <a:t>measurements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planned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smtClean="0">
                <a:sym typeface="Wingdings" pitchFamily="2" charset="2"/>
              </a:rPr>
              <a:t>and </a:t>
            </a:r>
            <a:r>
              <a:rPr lang="fr-FR" dirty="0" err="1" smtClean="0">
                <a:sym typeface="Wingdings" pitchFamily="2" charset="2"/>
              </a:rPr>
              <a:t>studies</a:t>
            </a:r>
            <a:r>
              <a:rPr lang="fr-FR" dirty="0" smtClean="0">
                <a:sym typeface="Wingdings" pitchFamily="2" charset="2"/>
              </a:rPr>
              <a:t> for </a:t>
            </a:r>
            <a:r>
              <a:rPr lang="fr-FR" dirty="0" err="1" smtClean="0">
                <a:sym typeface="Wingdings" pitchFamily="2" charset="2"/>
              </a:rPr>
              <a:t>modifying</a:t>
            </a:r>
            <a:r>
              <a:rPr lang="fr-FR" dirty="0" smtClean="0">
                <a:sym typeface="Wingdings" pitchFamily="2" charset="2"/>
              </a:rPr>
              <a:t> the </a:t>
            </a:r>
            <a:r>
              <a:rPr lang="fr-FR" dirty="0" err="1" smtClean="0">
                <a:sym typeface="Wingdings" pitchFamily="2" charset="2"/>
              </a:rPr>
              <a:t>payload</a:t>
            </a:r>
            <a:endParaRPr lang="fr-FR" dirty="0" smtClean="0">
              <a:sym typeface="Wingdings" pitchFamily="2" charset="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4191000"/>
            <a:ext cx="716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 smtClean="0">
                <a:sym typeface="Wingdings" pitchFamily="2" charset="2"/>
              </a:rPr>
              <a:t>Watching</a:t>
            </a:r>
            <a:r>
              <a:rPr lang="fr-FR" dirty="0" smtClean="0">
                <a:sym typeface="Wingdings" pitchFamily="2" charset="2"/>
              </a:rPr>
              <a:t> the </a:t>
            </a:r>
            <a:r>
              <a:rPr lang="fr-FR" dirty="0" err="1" smtClean="0">
                <a:sym typeface="Wingdings" pitchFamily="2" charset="2"/>
              </a:rPr>
              <a:t>state-of-the-art</a:t>
            </a:r>
            <a:r>
              <a:rPr lang="fr-FR" dirty="0" smtClean="0">
                <a:sym typeface="Wingdings" pitchFamily="2" charset="2"/>
              </a:rPr>
              <a:t> in </a:t>
            </a:r>
            <a:r>
              <a:rPr lang="fr-FR" dirty="0" err="1" smtClean="0">
                <a:sym typeface="Wingdings" pitchFamily="2" charset="2"/>
              </a:rPr>
              <a:t>squeezing</a:t>
            </a:r>
            <a:r>
              <a:rPr lang="fr-FR" dirty="0" smtClean="0">
                <a:sym typeface="Wingdings" pitchFamily="2" charset="2"/>
              </a:rPr>
              <a:t> techniques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5029200"/>
            <a:ext cx="4630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 pitchFamily="2" charset="2"/>
              </a:rPr>
              <a:t>…</a:t>
            </a:r>
            <a:r>
              <a:rPr lang="fr-FR" dirty="0" err="1" smtClean="0">
                <a:sym typeface="Wingdings" pitchFamily="2" charset="2"/>
              </a:rPr>
              <a:t>Lack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smtClean="0">
                <a:sym typeface="Wingdings" pitchFamily="2" charset="2"/>
              </a:rPr>
              <a:t>of </a:t>
            </a:r>
            <a:r>
              <a:rPr lang="fr-FR" dirty="0" err="1" smtClean="0">
                <a:sym typeface="Wingdings" pitchFamily="2" charset="2"/>
              </a:rPr>
              <a:t>manpower</a:t>
            </a:r>
            <a:r>
              <a:rPr lang="fr-FR" dirty="0" smtClean="0">
                <a:sym typeface="Wingdings" pitchFamily="2" charset="2"/>
              </a:rPr>
              <a:t> : EGO </a:t>
            </a:r>
            <a:r>
              <a:rPr lang="fr-FR" dirty="0" err="1" smtClean="0">
                <a:sym typeface="Wingdings" pitchFamily="2" charset="2"/>
              </a:rPr>
              <a:t>grants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needed</a:t>
            </a:r>
            <a:endParaRPr lang="fr-FR" dirty="0" smtClean="0"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3419872" y="476672"/>
            <a:ext cx="24112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Relations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LSC </a:t>
            </a:r>
          </a:p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1 – Common meeting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454209" y="1340768"/>
            <a:ext cx="2125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Sept. 24th </a:t>
            </a:r>
            <a:r>
              <a:rPr lang="fr-FR" dirty="0" smtClean="0">
                <a:sym typeface="Wingdings" pitchFamily="2" charset="2"/>
              </a:rPr>
              <a:t> 29th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475656" y="2636912"/>
            <a:ext cx="665759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fr-FR" dirty="0" smtClean="0"/>
              <a:t>2 </a:t>
            </a:r>
            <a:r>
              <a:rPr lang="fr-FR" dirty="0" err="1" smtClean="0"/>
              <a:t>days</a:t>
            </a:r>
            <a:r>
              <a:rPr lang="fr-FR" dirty="0" smtClean="0"/>
              <a:t> of </a:t>
            </a:r>
            <a:r>
              <a:rPr lang="fr-FR" dirty="0" err="1" smtClean="0"/>
              <a:t>parallel</a:t>
            </a:r>
            <a:r>
              <a:rPr lang="fr-FR" dirty="0" smtClean="0"/>
              <a:t> sessions on DA (CW, </a:t>
            </a:r>
            <a:r>
              <a:rPr lang="fr-FR" dirty="0" err="1" smtClean="0"/>
              <a:t>Bursts</a:t>
            </a:r>
            <a:r>
              <a:rPr lang="fr-FR" dirty="0" smtClean="0"/>
              <a:t>, </a:t>
            </a:r>
            <a:r>
              <a:rPr lang="fr-FR" dirty="0" err="1" smtClean="0"/>
              <a:t>Stoch</a:t>
            </a:r>
            <a:r>
              <a:rPr lang="fr-FR" dirty="0" smtClean="0"/>
              <a:t>.,CBC)</a:t>
            </a:r>
          </a:p>
          <a:p>
            <a:endParaRPr lang="fr-FR" dirty="0" smtClean="0"/>
          </a:p>
          <a:p>
            <a:pPr>
              <a:buFontTx/>
              <a:buChar char="-"/>
            </a:pPr>
            <a:r>
              <a:rPr lang="fr-FR" dirty="0" err="1" smtClean="0"/>
              <a:t>Plenary</a:t>
            </a:r>
            <a:r>
              <a:rPr lang="fr-FR" dirty="0" smtClean="0"/>
              <a:t> sessions </a:t>
            </a:r>
          </a:p>
          <a:p>
            <a:pPr lvl="1">
              <a:buFontTx/>
              <a:buChar char="-"/>
            </a:pPr>
            <a:r>
              <a:rPr lang="fr-FR" dirty="0" err="1" smtClean="0"/>
              <a:t>Status</a:t>
            </a:r>
            <a:r>
              <a:rPr lang="fr-FR" dirty="0" smtClean="0"/>
              <a:t> of </a:t>
            </a:r>
            <a:r>
              <a:rPr lang="fr-FR" dirty="0" err="1" smtClean="0"/>
              <a:t>current</a:t>
            </a:r>
            <a:r>
              <a:rPr lang="fr-FR" dirty="0" smtClean="0"/>
              <a:t> </a:t>
            </a:r>
            <a:r>
              <a:rPr lang="fr-FR" dirty="0" err="1" smtClean="0"/>
              <a:t>experiments</a:t>
            </a:r>
            <a:endParaRPr lang="fr-FR" dirty="0" smtClean="0"/>
          </a:p>
          <a:p>
            <a:pPr lvl="1">
              <a:buFontTx/>
              <a:buChar char="-"/>
            </a:pPr>
            <a:r>
              <a:rPr lang="fr-FR" dirty="0" err="1" smtClean="0"/>
              <a:t>Status</a:t>
            </a:r>
            <a:r>
              <a:rPr lang="fr-FR" dirty="0" smtClean="0"/>
              <a:t> of </a:t>
            </a:r>
            <a:r>
              <a:rPr lang="fr-FR" dirty="0" err="1" smtClean="0"/>
              <a:t>advanced</a:t>
            </a:r>
            <a:r>
              <a:rPr lang="fr-FR" dirty="0" smtClean="0"/>
              <a:t> </a:t>
            </a:r>
            <a:r>
              <a:rPr lang="fr-FR" dirty="0" err="1" smtClean="0"/>
              <a:t>projects</a:t>
            </a:r>
            <a:endParaRPr lang="fr-FR" dirty="0" smtClean="0"/>
          </a:p>
          <a:p>
            <a:pPr lvl="1">
              <a:buFontTx/>
              <a:buChar char="-"/>
            </a:pPr>
            <a:r>
              <a:rPr lang="fr-FR" dirty="0" smtClean="0"/>
              <a:t>DA </a:t>
            </a:r>
            <a:r>
              <a:rPr lang="fr-FR" dirty="0" err="1" smtClean="0"/>
              <a:t>recent</a:t>
            </a:r>
            <a:r>
              <a:rPr lang="fr-FR" dirty="0" smtClean="0"/>
              <a:t> </a:t>
            </a:r>
            <a:r>
              <a:rPr lang="fr-FR" dirty="0" err="1" smtClean="0"/>
              <a:t>results</a:t>
            </a:r>
            <a:r>
              <a:rPr lang="fr-FR" dirty="0" smtClean="0"/>
              <a:t> and </a:t>
            </a:r>
            <a:r>
              <a:rPr lang="fr-FR" dirty="0" err="1" smtClean="0"/>
              <a:t>specialized</a:t>
            </a:r>
            <a:r>
              <a:rPr lang="fr-FR" dirty="0" smtClean="0"/>
              <a:t> WG reports</a:t>
            </a:r>
          </a:p>
          <a:p>
            <a:pPr lvl="1">
              <a:buFontTx/>
              <a:buChar char="-"/>
            </a:pPr>
            <a:r>
              <a:rPr lang="fr-FR" dirty="0" smtClean="0"/>
              <a:t>Detectors </a:t>
            </a:r>
            <a:r>
              <a:rPr lang="fr-FR" dirty="0" err="1" smtClean="0"/>
              <a:t>characterization</a:t>
            </a:r>
            <a:endParaRPr lang="fr-FR" dirty="0" smtClean="0"/>
          </a:p>
          <a:p>
            <a:pPr lvl="1">
              <a:buFontTx/>
              <a:buChar char="-"/>
            </a:pPr>
            <a:r>
              <a:rPr lang="fr-FR" dirty="0" smtClean="0"/>
              <a:t>R&amp;D for Ad. Detectors</a:t>
            </a:r>
          </a:p>
          <a:p>
            <a:pPr lvl="1">
              <a:buFontTx/>
              <a:buChar char="-"/>
            </a:pPr>
            <a:endParaRPr lang="fr-FR" dirty="0" smtClean="0"/>
          </a:p>
          <a:p>
            <a:pPr>
              <a:buFontTx/>
              <a:buChar char="-"/>
            </a:pPr>
            <a:r>
              <a:rPr lang="fr-FR" dirty="0" smtClean="0"/>
              <a:t> « open data </a:t>
            </a:r>
            <a:r>
              <a:rPr lang="fr-FR" dirty="0" err="1" smtClean="0"/>
              <a:t>policy</a:t>
            </a:r>
            <a:r>
              <a:rPr lang="fr-FR" dirty="0" smtClean="0"/>
              <a:t> »  (</a:t>
            </a:r>
            <a:r>
              <a:rPr lang="fr-FR" dirty="0" err="1" smtClean="0"/>
              <a:t>plenary</a:t>
            </a:r>
            <a:r>
              <a:rPr lang="fr-FR" dirty="0" smtClean="0"/>
              <a:t> session + ad hoc </a:t>
            </a:r>
            <a:r>
              <a:rPr lang="fr-FR" dirty="0" err="1" smtClean="0"/>
              <a:t>committee</a:t>
            </a:r>
            <a:r>
              <a:rPr lang="fr-FR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3419872" y="476672"/>
            <a:ext cx="22701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Relations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LSC </a:t>
            </a:r>
          </a:p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2 – Bridges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912099" y="1412776"/>
            <a:ext cx="640431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Contributions to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working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groups :</a:t>
            </a:r>
          </a:p>
          <a:p>
            <a:pPr>
              <a:buFontTx/>
              <a:buChar char="-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M.-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A.Bizouard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 (LAL):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-chair of the Data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Analysis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Council</a:t>
            </a:r>
          </a:p>
          <a:p>
            <a:pPr>
              <a:buFontTx/>
              <a:buChar char="-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G. Prodi (PADOVA-TRENTO) :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-chair of the « 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burst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 » group</a:t>
            </a:r>
          </a:p>
          <a:p>
            <a:pPr>
              <a:buFontTx/>
              <a:buChar char="-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F. Marion (LAPP) :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-chair of the « CBC » group</a:t>
            </a:r>
          </a:p>
          <a:p>
            <a:pPr>
              <a:buFontTx/>
              <a:buChar char="-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G. Cella (PISA) :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-chair of the « 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Stochastic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Background » group</a:t>
            </a:r>
          </a:p>
          <a:p>
            <a:pPr>
              <a:buFontTx/>
              <a:buChar char="-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P.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Astone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(ROMA) :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-chair of the « CW » </a:t>
            </a:r>
          </a:p>
          <a:p>
            <a:pPr>
              <a:buFontTx/>
              <a:buChar char="-"/>
            </a:pP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D.Verkindt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(LAPP) : Data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Quality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Tx/>
              <a:buChar char="-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E.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Cuoco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(EGO) : Noise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Characterization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004953" y="4399944"/>
            <a:ext cx="688752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have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appointed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« liaisons »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between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corresponding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subsystems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>
              <a:buFontTx/>
              <a:buChar char="-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Joint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Run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Committee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-chairs : N. Leroy (LAL) / F. Raab, P. Brady</a:t>
            </a:r>
          </a:p>
          <a:p>
            <a:pPr>
              <a:buFontTx/>
              <a:buChar char="-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Detector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Characterization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Committee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: D.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Verkindt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/ J. Smith</a:t>
            </a:r>
          </a:p>
          <a:p>
            <a:pPr>
              <a:buFontTx/>
              <a:buChar char="-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Calibration :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Loic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Rolland (LAPP) / X. Siemens</a:t>
            </a:r>
          </a:p>
          <a:p>
            <a:pPr>
              <a:buFontTx/>
              <a:buChar char="-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Joint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Computing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&amp; Software WG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-chairs : M.-A.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Bizouard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/ P. Brady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39552" y="241159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Physics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Accolade ouvrante 8"/>
          <p:cNvSpPr/>
          <p:nvPr/>
        </p:nvSpPr>
        <p:spPr>
          <a:xfrm>
            <a:off x="1547664" y="1556792"/>
            <a:ext cx="360040" cy="208823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395536" y="5003884"/>
            <a:ext cx="122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Instrument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Accolade ouvrante 10"/>
          <p:cNvSpPr/>
          <p:nvPr/>
        </p:nvSpPr>
        <p:spPr>
          <a:xfrm>
            <a:off x="1691680" y="4509120"/>
            <a:ext cx="288032" cy="129614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12"/>
          <p:cNvCxnSpPr/>
          <p:nvPr/>
        </p:nvCxnSpPr>
        <p:spPr>
          <a:xfrm>
            <a:off x="899592" y="3861048"/>
            <a:ext cx="7632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3707904" y="3933056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New :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t="8508" r="8701"/>
          <a:stretch>
            <a:fillRect/>
          </a:stretch>
        </p:blipFill>
        <p:spPr bwMode="auto">
          <a:xfrm>
            <a:off x="1243735" y="1340768"/>
            <a:ext cx="7345134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475656" y="1628800"/>
            <a:ext cx="56477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fr-FR" dirty="0" err="1" smtClean="0"/>
              <a:t>Detection</a:t>
            </a:r>
            <a:r>
              <a:rPr lang="fr-FR" dirty="0" smtClean="0"/>
              <a:t> of a </a:t>
            </a:r>
            <a:r>
              <a:rPr lang="fr-FR" dirty="0" err="1" smtClean="0"/>
              <a:t>transient</a:t>
            </a:r>
            <a:r>
              <a:rPr lang="fr-FR" dirty="0" smtClean="0"/>
              <a:t> </a:t>
            </a:r>
            <a:r>
              <a:rPr lang="fr-FR" dirty="0" err="1" smtClean="0"/>
              <a:t>event</a:t>
            </a:r>
            <a:r>
              <a:rPr lang="fr-FR" dirty="0" smtClean="0"/>
              <a:t> (CBC) on Sept. 16th (2010)</a:t>
            </a:r>
          </a:p>
          <a:p>
            <a:pPr>
              <a:buFontTx/>
              <a:buChar char="-"/>
            </a:pPr>
            <a:r>
              <a:rPr lang="fr-FR" dirty="0" err="1" smtClean="0"/>
              <a:t>Localized</a:t>
            </a:r>
            <a:r>
              <a:rPr lang="fr-FR" dirty="0" smtClean="0"/>
              <a:t> in « </a:t>
            </a:r>
            <a:r>
              <a:rPr lang="fr-FR" dirty="0" err="1" smtClean="0"/>
              <a:t>canis</a:t>
            </a:r>
            <a:r>
              <a:rPr lang="fr-FR" dirty="0" smtClean="0"/>
              <a:t> major »</a:t>
            </a:r>
          </a:p>
          <a:p>
            <a:pPr>
              <a:buFontTx/>
              <a:buChar char="-"/>
            </a:pPr>
            <a:r>
              <a:rPr lang="fr-FR" dirty="0" smtClean="0"/>
              <a:t>Estimation of </a:t>
            </a:r>
            <a:r>
              <a:rPr lang="fr-FR" dirty="0" err="1" smtClean="0"/>
              <a:t>parameters</a:t>
            </a:r>
            <a:r>
              <a:rPr lang="fr-FR" dirty="0" smtClean="0"/>
              <a:t> of the NS </a:t>
            </a:r>
            <a:r>
              <a:rPr lang="fr-FR" dirty="0" err="1" smtClean="0"/>
              <a:t>binary</a:t>
            </a:r>
            <a:endParaRPr lang="fr-FR" dirty="0" smtClean="0"/>
          </a:p>
          <a:p>
            <a:pPr>
              <a:buFontTx/>
              <a:buChar char="-"/>
            </a:pPr>
            <a:r>
              <a:rPr lang="fr-FR" dirty="0" smtClean="0"/>
              <a:t>Full program of DA </a:t>
            </a:r>
            <a:r>
              <a:rPr lang="fr-FR" dirty="0" err="1" smtClean="0"/>
              <a:t>completed</a:t>
            </a:r>
            <a:endParaRPr lang="fr-FR" dirty="0" smtClean="0"/>
          </a:p>
          <a:p>
            <a:pPr>
              <a:buFontTx/>
              <a:buChar char="-"/>
            </a:pPr>
            <a:r>
              <a:rPr lang="fr-FR" dirty="0" err="1" smtClean="0"/>
              <a:t>Writing</a:t>
            </a:r>
            <a:r>
              <a:rPr lang="fr-FR" dirty="0" smtClean="0"/>
              <a:t> of a </a:t>
            </a:r>
            <a:r>
              <a:rPr lang="fr-FR" dirty="0" err="1" smtClean="0"/>
              <a:t>paper</a:t>
            </a:r>
            <a:endParaRPr lang="fr-FR" dirty="0" smtClean="0"/>
          </a:p>
          <a:p>
            <a:pPr>
              <a:buFontTx/>
              <a:buChar char="-"/>
            </a:pPr>
            <a:endParaRPr lang="fr-FR" dirty="0" smtClean="0"/>
          </a:p>
          <a:p>
            <a:pPr>
              <a:buFontTx/>
              <a:buChar char="-"/>
            </a:pPr>
            <a:r>
              <a:rPr lang="fr-FR" dirty="0" err="1" smtClean="0"/>
              <a:t>At</a:t>
            </a:r>
            <a:r>
              <a:rPr lang="fr-FR" dirty="0" smtClean="0"/>
              <a:t> the end : </a:t>
            </a:r>
            <a:r>
              <a:rPr lang="fr-FR" dirty="0" err="1" smtClean="0"/>
              <a:t>blind</a:t>
            </a:r>
            <a:r>
              <a:rPr lang="fr-FR" dirty="0" smtClean="0"/>
              <a:t> injection</a:t>
            </a:r>
          </a:p>
          <a:p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2123728" y="4222829"/>
            <a:ext cx="47868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- Excellent </a:t>
            </a:r>
            <a:r>
              <a:rPr lang="fr-FR" i="1" dirty="0" err="1" smtClean="0"/>
              <a:t>exercise</a:t>
            </a:r>
            <a:r>
              <a:rPr lang="fr-FR" i="1" dirty="0" smtClean="0"/>
              <a:t> of </a:t>
            </a:r>
            <a:r>
              <a:rPr lang="fr-FR" i="1" dirty="0" err="1" smtClean="0"/>
              <a:t>cooperative</a:t>
            </a:r>
            <a:r>
              <a:rPr lang="fr-FR" i="1" dirty="0" smtClean="0"/>
              <a:t> </a:t>
            </a:r>
            <a:r>
              <a:rPr lang="fr-FR" i="1" dirty="0" err="1" smtClean="0"/>
              <a:t>analysis</a:t>
            </a:r>
            <a:endParaRPr lang="fr-FR" i="1" dirty="0" smtClean="0"/>
          </a:p>
          <a:p>
            <a:r>
              <a:rPr lang="fr-FR" i="1" dirty="0" smtClean="0"/>
              <a:t>- The </a:t>
            </a:r>
            <a:r>
              <a:rPr lang="fr-FR" i="1" dirty="0" err="1" smtClean="0"/>
              <a:t>efficiency</a:t>
            </a:r>
            <a:r>
              <a:rPr lang="fr-FR" i="1" dirty="0" smtClean="0"/>
              <a:t> of </a:t>
            </a:r>
            <a:r>
              <a:rPr lang="fr-FR" i="1" dirty="0" err="1" smtClean="0"/>
              <a:t>blind</a:t>
            </a:r>
            <a:r>
              <a:rPr lang="fr-FR" i="1" dirty="0" smtClean="0"/>
              <a:t> injections </a:t>
            </a:r>
            <a:r>
              <a:rPr lang="fr-FR" i="1" dirty="0" err="1" smtClean="0"/>
              <a:t>is</a:t>
            </a:r>
            <a:r>
              <a:rPr lang="fr-FR" i="1" dirty="0" smtClean="0"/>
              <a:t> </a:t>
            </a:r>
            <a:r>
              <a:rPr lang="fr-FR" i="1" dirty="0" err="1" smtClean="0"/>
              <a:t>proved</a:t>
            </a:r>
            <a:endParaRPr lang="fr-FR" i="1" dirty="0"/>
          </a:p>
        </p:txBody>
      </p:sp>
      <p:sp>
        <p:nvSpPr>
          <p:cNvPr id="9" name="ZoneTexte 8"/>
          <p:cNvSpPr txBox="1"/>
          <p:nvPr/>
        </p:nvSpPr>
        <p:spPr>
          <a:xfrm>
            <a:off x="1547664" y="5157192"/>
            <a:ext cx="57134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Discussion </a:t>
            </a:r>
            <a:r>
              <a:rPr lang="fr-FR" dirty="0" err="1" smtClean="0"/>
              <a:t>with</a:t>
            </a:r>
            <a:r>
              <a:rPr lang="fr-FR" dirty="0" smtClean="0"/>
              <a:t> the LSC about the </a:t>
            </a:r>
            <a:r>
              <a:rPr lang="fr-FR" dirty="0" err="1" smtClean="0"/>
              <a:t>level</a:t>
            </a:r>
            <a:r>
              <a:rPr lang="fr-FR" dirty="0" smtClean="0"/>
              <a:t> of </a:t>
            </a:r>
            <a:r>
              <a:rPr lang="fr-FR" dirty="0" err="1" smtClean="0"/>
              <a:t>publicity</a:t>
            </a:r>
            <a:endParaRPr lang="fr-FR" dirty="0" smtClean="0"/>
          </a:p>
          <a:p>
            <a:r>
              <a:rPr lang="fr-FR" dirty="0" smtClean="0"/>
              <a:t>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given</a:t>
            </a:r>
            <a:r>
              <a:rPr lang="fr-FR" dirty="0" smtClean="0"/>
              <a:t> to the </a:t>
            </a:r>
            <a:r>
              <a:rPr lang="fr-FR" dirty="0" err="1" smtClean="0"/>
              <a:t>paper</a:t>
            </a:r>
            <a:r>
              <a:rPr lang="fr-FR" dirty="0" smtClean="0"/>
              <a:t> </a:t>
            </a:r>
            <a:r>
              <a:rPr lang="fr-FR" dirty="0" smtClean="0">
                <a:sym typeface="Wingdings" pitchFamily="2" charset="2"/>
              </a:rPr>
              <a:t> compromise </a:t>
            </a:r>
            <a:r>
              <a:rPr lang="fr-FR" dirty="0" err="1" smtClean="0">
                <a:sym typeface="Wingdings" pitchFamily="2" charset="2"/>
              </a:rPr>
              <a:t>found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3419872" y="476672"/>
            <a:ext cx="28011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Relations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LSC </a:t>
            </a:r>
          </a:p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3 – The « 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big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dog »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affair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3419872" y="476672"/>
            <a:ext cx="27655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Relations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LSC </a:t>
            </a:r>
          </a:p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4 – Public release of data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691680" y="1484784"/>
            <a:ext cx="707277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Two</a:t>
            </a:r>
            <a:r>
              <a:rPr lang="fr-FR" dirty="0" smtClean="0"/>
              <a:t> (</a:t>
            </a:r>
            <a:r>
              <a:rPr lang="fr-FR" dirty="0" err="1" smtClean="0"/>
              <a:t>extreme</a:t>
            </a:r>
            <a:r>
              <a:rPr lang="fr-FR" dirty="0" smtClean="0"/>
              <a:t>) </a:t>
            </a:r>
            <a:r>
              <a:rPr lang="fr-FR" dirty="0" err="1" smtClean="0"/>
              <a:t>approaches</a:t>
            </a:r>
            <a:r>
              <a:rPr lang="fr-FR" dirty="0" smtClean="0"/>
              <a:t> :</a:t>
            </a:r>
          </a:p>
          <a:p>
            <a:endParaRPr lang="fr-FR" dirty="0" smtClean="0"/>
          </a:p>
          <a:p>
            <a:pPr marL="342900" indent="-342900">
              <a:buAutoNum type="arabicParenR"/>
            </a:pPr>
            <a:r>
              <a:rPr lang="fr-FR" dirty="0" smtClean="0"/>
              <a:t>Release data as </a:t>
            </a:r>
            <a:r>
              <a:rPr lang="fr-FR" dirty="0" err="1" smtClean="0"/>
              <a:t>soon</a:t>
            </a:r>
            <a:r>
              <a:rPr lang="fr-FR" dirty="0" smtClean="0"/>
              <a:t> as the detectors are in science </a:t>
            </a:r>
          </a:p>
          <a:p>
            <a:pPr marL="342900" indent="-342900"/>
            <a:r>
              <a:rPr lang="fr-FR" dirty="0" smtClean="0"/>
              <a:t>      mode, </a:t>
            </a:r>
            <a:r>
              <a:rPr lang="fr-FR" dirty="0" err="1" smtClean="0"/>
              <a:t>take</a:t>
            </a:r>
            <a:r>
              <a:rPr lang="fr-FR" dirty="0" smtClean="0"/>
              <a:t> </a:t>
            </a:r>
            <a:r>
              <a:rPr lang="fr-FR" dirty="0" err="1" smtClean="0"/>
              <a:t>benefit</a:t>
            </a:r>
            <a:r>
              <a:rPr lang="fr-FR" dirty="0" smtClean="0"/>
              <a:t> of the </a:t>
            </a:r>
            <a:r>
              <a:rPr lang="fr-FR" dirty="0" err="1" smtClean="0"/>
              <a:t>whole</a:t>
            </a:r>
            <a:r>
              <a:rPr lang="fr-FR" dirty="0" smtClean="0"/>
              <a:t> </a:t>
            </a:r>
            <a:r>
              <a:rPr lang="fr-FR" dirty="0" err="1" smtClean="0"/>
              <a:t>astro</a:t>
            </a:r>
            <a:r>
              <a:rPr lang="fr-FR" dirty="0" smtClean="0"/>
              <a:t> </a:t>
            </a:r>
            <a:r>
              <a:rPr lang="fr-FR" dirty="0" err="1" smtClean="0"/>
              <a:t>community</a:t>
            </a:r>
            <a:r>
              <a:rPr lang="fr-FR" dirty="0" smtClean="0"/>
              <a:t>,</a:t>
            </a:r>
          </a:p>
          <a:p>
            <a:pPr marL="342900" indent="-342900"/>
            <a:r>
              <a:rPr lang="fr-FR" dirty="0" smtClean="0"/>
              <a:t>      </a:t>
            </a:r>
            <a:r>
              <a:rPr lang="fr-FR" dirty="0" err="1" smtClean="0"/>
              <a:t>improve</a:t>
            </a:r>
            <a:r>
              <a:rPr lang="fr-FR" dirty="0" smtClean="0"/>
              <a:t> the </a:t>
            </a:r>
            <a:r>
              <a:rPr lang="fr-FR" dirty="0" err="1" smtClean="0"/>
              <a:t>frequency</a:t>
            </a:r>
            <a:r>
              <a:rPr lang="fr-FR" dirty="0" smtClean="0"/>
              <a:t> of </a:t>
            </a:r>
            <a:r>
              <a:rPr lang="fr-FR" dirty="0" err="1" smtClean="0"/>
              <a:t>detections</a:t>
            </a:r>
            <a:r>
              <a:rPr lang="fr-FR" dirty="0" smtClean="0"/>
              <a:t> by </a:t>
            </a:r>
            <a:r>
              <a:rPr lang="fr-FR" dirty="0" err="1" smtClean="0"/>
              <a:t>receiving</a:t>
            </a:r>
            <a:r>
              <a:rPr lang="fr-FR" dirty="0" smtClean="0"/>
              <a:t> and</a:t>
            </a:r>
          </a:p>
          <a:p>
            <a:pPr marL="342900" indent="-342900"/>
            <a:r>
              <a:rPr lang="fr-FR" dirty="0" smtClean="0"/>
              <a:t>      </a:t>
            </a:r>
            <a:r>
              <a:rPr lang="fr-FR" dirty="0" err="1" smtClean="0"/>
              <a:t>giving</a:t>
            </a:r>
            <a:r>
              <a:rPr lang="fr-FR" dirty="0" smtClean="0"/>
              <a:t> triggers, </a:t>
            </a:r>
            <a:r>
              <a:rPr lang="fr-FR" dirty="0" err="1" smtClean="0"/>
              <a:t>publish</a:t>
            </a:r>
            <a:r>
              <a:rPr lang="fr-FR" dirty="0" smtClean="0"/>
              <a:t> h(t) for </a:t>
            </a:r>
            <a:r>
              <a:rPr lang="fr-FR" dirty="0" err="1" smtClean="0"/>
              <a:t>transient</a:t>
            </a:r>
            <a:r>
              <a:rPr lang="fr-FR" dirty="0" smtClean="0"/>
              <a:t> </a:t>
            </a:r>
            <a:r>
              <a:rPr lang="fr-FR" dirty="0" err="1" smtClean="0"/>
              <a:t>events</a:t>
            </a:r>
            <a:endParaRPr lang="fr-FR" dirty="0" smtClean="0"/>
          </a:p>
          <a:p>
            <a:pPr marL="342900" indent="-342900"/>
            <a:endParaRPr lang="fr-FR" dirty="0" smtClean="0"/>
          </a:p>
          <a:p>
            <a:pPr marL="342900" indent="-342900"/>
            <a:r>
              <a:rPr lang="fr-FR" dirty="0" smtClean="0"/>
              <a:t>2)  Release data as </a:t>
            </a:r>
            <a:r>
              <a:rPr lang="fr-FR" dirty="0" err="1" smtClean="0"/>
              <a:t>late</a:t>
            </a:r>
            <a:r>
              <a:rPr lang="fr-FR" dirty="0" smtClean="0"/>
              <a:t> as possible, </a:t>
            </a:r>
            <a:r>
              <a:rPr lang="fr-FR" dirty="0" err="1" smtClean="0"/>
              <a:t>avoid</a:t>
            </a:r>
            <a:r>
              <a:rPr lang="fr-FR" dirty="0" smtClean="0"/>
              <a:t> </a:t>
            </a:r>
            <a:r>
              <a:rPr lang="fr-FR" dirty="0" err="1" smtClean="0"/>
              <a:t>misunderstanding</a:t>
            </a:r>
            <a:endParaRPr lang="fr-FR" dirty="0" smtClean="0"/>
          </a:p>
          <a:p>
            <a:pPr marL="342900" indent="-342900"/>
            <a:r>
              <a:rPr lang="fr-FR" dirty="0" smtClean="0"/>
              <a:t>     due to the </a:t>
            </a:r>
            <a:r>
              <a:rPr lang="fr-FR" dirty="0" err="1" smtClean="0"/>
              <a:t>complex</a:t>
            </a:r>
            <a:r>
              <a:rPr lang="fr-FR" dirty="0" smtClean="0"/>
              <a:t> noise structure of the instruments, </a:t>
            </a:r>
          </a:p>
          <a:p>
            <a:pPr marL="342900" indent="-342900"/>
            <a:r>
              <a:rPr lang="fr-FR" dirty="0" smtClean="0"/>
              <a:t>     exchange data </a:t>
            </a:r>
            <a:r>
              <a:rPr lang="fr-FR" dirty="0" err="1" smtClean="0"/>
              <a:t>only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partners</a:t>
            </a:r>
            <a:r>
              <a:rPr lang="fr-FR" dirty="0" smtClean="0"/>
              <a:t> in </a:t>
            </a:r>
            <a:r>
              <a:rPr lang="fr-FR" dirty="0" err="1" smtClean="0"/>
              <a:t>MoU</a:t>
            </a:r>
            <a:r>
              <a:rPr lang="fr-FR" dirty="0" smtClean="0"/>
              <a:t>, </a:t>
            </a:r>
            <a:r>
              <a:rPr lang="fr-FR" dirty="0" err="1" smtClean="0"/>
              <a:t>delay</a:t>
            </a:r>
            <a:r>
              <a:rPr lang="fr-FR" dirty="0" smtClean="0"/>
              <a:t> the release of</a:t>
            </a:r>
          </a:p>
          <a:p>
            <a:pPr marL="342900" indent="-342900"/>
            <a:r>
              <a:rPr lang="fr-FR" dirty="0" smtClean="0"/>
              <a:t>     data to the « </a:t>
            </a:r>
            <a:r>
              <a:rPr lang="fr-FR" dirty="0" err="1" smtClean="0"/>
              <a:t>frequent</a:t>
            </a:r>
            <a:r>
              <a:rPr lang="fr-FR" dirty="0" smtClean="0"/>
              <a:t> </a:t>
            </a:r>
            <a:r>
              <a:rPr lang="fr-FR" dirty="0" err="1" smtClean="0"/>
              <a:t>detections</a:t>
            </a:r>
            <a:r>
              <a:rPr lang="fr-FR" dirty="0" smtClean="0"/>
              <a:t> » </a:t>
            </a:r>
            <a:r>
              <a:rPr lang="fr-FR" dirty="0" err="1" smtClean="0"/>
              <a:t>era</a:t>
            </a:r>
            <a:r>
              <a:rPr lang="fr-FR" dirty="0" smtClean="0"/>
              <a:t>, and </a:t>
            </a:r>
            <a:r>
              <a:rPr lang="fr-FR" dirty="0" err="1" smtClean="0"/>
              <a:t>restrict</a:t>
            </a:r>
            <a:r>
              <a:rPr lang="fr-FR" dirty="0" smtClean="0"/>
              <a:t> the</a:t>
            </a:r>
          </a:p>
          <a:p>
            <a:pPr marL="342900" indent="-342900"/>
            <a:r>
              <a:rPr lang="fr-FR" dirty="0" smtClean="0"/>
              <a:t>     type of public data (</a:t>
            </a:r>
            <a:r>
              <a:rPr lang="fr-FR" dirty="0" err="1" smtClean="0"/>
              <a:t>only</a:t>
            </a:r>
            <a:r>
              <a:rPr lang="fr-FR" dirty="0" smtClean="0"/>
              <a:t> triggers).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396821" y="5373216"/>
            <a:ext cx="64155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err="1" smtClean="0"/>
              <a:t>We</a:t>
            </a:r>
            <a:r>
              <a:rPr lang="fr-FR" sz="1600" b="1" dirty="0" smtClean="0"/>
              <a:t> (and </a:t>
            </a:r>
            <a:r>
              <a:rPr lang="fr-FR" sz="1600" b="1" dirty="0" err="1" smtClean="0"/>
              <a:t>firstly</a:t>
            </a:r>
            <a:r>
              <a:rPr lang="fr-FR" sz="1600" b="1" dirty="0" smtClean="0"/>
              <a:t> the EGO </a:t>
            </a:r>
            <a:r>
              <a:rPr lang="fr-FR" sz="1600" b="1" dirty="0" err="1" smtClean="0"/>
              <a:t>council</a:t>
            </a:r>
            <a:r>
              <a:rPr lang="fr-FR" sz="1600" b="1" dirty="0" smtClean="0"/>
              <a:t>) have to </a:t>
            </a:r>
            <a:r>
              <a:rPr lang="fr-FR" sz="1600" b="1" dirty="0" err="1" smtClean="0"/>
              <a:t>decide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something</a:t>
            </a:r>
            <a:endParaRPr lang="fr-FR" sz="1600" b="1" dirty="0" smtClean="0"/>
          </a:p>
          <a:p>
            <a:r>
              <a:rPr lang="fr-FR" sz="1600" b="1" dirty="0" smtClean="0"/>
              <a:t>in </a:t>
            </a:r>
            <a:r>
              <a:rPr lang="fr-FR" sz="1600" b="1" dirty="0" err="1" smtClean="0"/>
              <a:t>between</a:t>
            </a:r>
            <a:endParaRPr lang="fr-FR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987824" y="980728"/>
            <a:ext cx="4145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Relations </a:t>
            </a:r>
            <a:r>
              <a:rPr lang="fr-FR" sz="2000" dirty="0" err="1" smtClean="0"/>
              <a:t>with</a:t>
            </a:r>
            <a:r>
              <a:rPr lang="fr-FR" sz="2000" dirty="0" smtClean="0"/>
              <a:t> </a:t>
            </a:r>
            <a:r>
              <a:rPr lang="fr-FR" sz="2000" dirty="0" err="1" smtClean="0"/>
              <a:t>other</a:t>
            </a:r>
            <a:r>
              <a:rPr lang="fr-FR" sz="2000" dirty="0" smtClean="0"/>
              <a:t> </a:t>
            </a:r>
            <a:r>
              <a:rPr lang="fr-FR" sz="2000" dirty="0" err="1" smtClean="0"/>
              <a:t>experiments</a:t>
            </a:r>
            <a:endParaRPr lang="fr-FR" sz="2000" dirty="0"/>
          </a:p>
        </p:txBody>
      </p:sp>
      <p:sp>
        <p:nvSpPr>
          <p:cNvPr id="6" name="ZoneTexte 5"/>
          <p:cNvSpPr txBox="1"/>
          <p:nvPr/>
        </p:nvSpPr>
        <p:spPr>
          <a:xfrm>
            <a:off x="1547664" y="2826802"/>
            <a:ext cx="603723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Common workshop </a:t>
            </a:r>
            <a:r>
              <a:rPr lang="fr-FR" dirty="0" err="1" smtClean="0"/>
              <a:t>with</a:t>
            </a:r>
            <a:r>
              <a:rPr lang="fr-FR" dirty="0" smtClean="0"/>
              <a:t> EGO-ICRR </a:t>
            </a:r>
            <a:r>
              <a:rPr lang="fr-FR" dirty="0" err="1" smtClean="0"/>
              <a:t>at</a:t>
            </a:r>
            <a:r>
              <a:rPr lang="fr-FR" dirty="0" smtClean="0"/>
              <a:t> </a:t>
            </a:r>
            <a:r>
              <a:rPr lang="fr-FR" dirty="0" err="1" smtClean="0"/>
              <a:t>Kashiwa</a:t>
            </a:r>
            <a:r>
              <a:rPr lang="fr-FR" dirty="0" smtClean="0"/>
              <a:t> (Oct. )</a:t>
            </a:r>
          </a:p>
          <a:p>
            <a:pPr>
              <a:buFontTx/>
              <a:buChar char="-"/>
            </a:pPr>
            <a:r>
              <a:rPr lang="fr-FR" dirty="0" err="1" smtClean="0"/>
              <a:t>Status</a:t>
            </a:r>
            <a:r>
              <a:rPr lang="fr-FR" dirty="0" smtClean="0"/>
              <a:t> of </a:t>
            </a:r>
            <a:r>
              <a:rPr lang="fr-FR" dirty="0" err="1" smtClean="0"/>
              <a:t>Virgo</a:t>
            </a:r>
            <a:r>
              <a:rPr lang="fr-FR" dirty="0" smtClean="0"/>
              <a:t> and LCGT</a:t>
            </a:r>
          </a:p>
          <a:p>
            <a:pPr>
              <a:buFontTx/>
              <a:buChar char="-"/>
            </a:pPr>
            <a:r>
              <a:rPr lang="fr-FR" dirty="0" smtClean="0"/>
              <a:t>R&amp;D on suspensions, </a:t>
            </a:r>
            <a:r>
              <a:rPr lang="fr-FR" dirty="0" err="1" smtClean="0"/>
              <a:t>cryogenics</a:t>
            </a:r>
            <a:r>
              <a:rPr lang="fr-FR" dirty="0" smtClean="0"/>
              <a:t>, laser, </a:t>
            </a:r>
            <a:r>
              <a:rPr lang="fr-FR" dirty="0" err="1" smtClean="0"/>
              <a:t>coatings</a:t>
            </a: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Common workshop </a:t>
            </a:r>
            <a:r>
              <a:rPr lang="fr-FR" dirty="0" err="1" smtClean="0"/>
              <a:t>with</a:t>
            </a:r>
            <a:r>
              <a:rPr lang="fr-FR" dirty="0" smtClean="0"/>
              <a:t> Indigo </a:t>
            </a:r>
            <a:r>
              <a:rPr lang="fr-FR" dirty="0" err="1" smtClean="0"/>
              <a:t>at</a:t>
            </a:r>
            <a:r>
              <a:rPr lang="fr-FR" dirty="0" smtClean="0"/>
              <a:t> Pune (Nov.)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4186195" y="170080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VESF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051720" y="2636912"/>
            <a:ext cx="616066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In the </a:t>
            </a:r>
            <a:r>
              <a:rPr lang="fr-FR" dirty="0" err="1" smtClean="0"/>
              <a:t>coming</a:t>
            </a:r>
            <a:r>
              <a:rPr lang="fr-FR" dirty="0" smtClean="0"/>
              <a:t> </a:t>
            </a:r>
            <a:r>
              <a:rPr lang="fr-FR" dirty="0" err="1" smtClean="0"/>
              <a:t>period</a:t>
            </a:r>
            <a:r>
              <a:rPr lang="fr-FR" dirty="0" smtClean="0"/>
              <a:t> in </a:t>
            </a:r>
            <a:r>
              <a:rPr lang="fr-FR" dirty="0" err="1" smtClean="0"/>
              <a:t>which</a:t>
            </a:r>
            <a:r>
              <a:rPr lang="fr-FR" dirty="0" smtClean="0"/>
              <a:t> detectors </a:t>
            </a:r>
            <a:r>
              <a:rPr lang="fr-FR" dirty="0" err="1" smtClean="0"/>
              <a:t>will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endParaRPr lang="fr-FR" dirty="0" smtClean="0"/>
          </a:p>
          <a:p>
            <a:r>
              <a:rPr lang="fr-FR" dirty="0" smtClean="0"/>
              <a:t>mute, a DA </a:t>
            </a:r>
            <a:r>
              <a:rPr lang="fr-FR" dirty="0" err="1" smtClean="0"/>
              <a:t>school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less</a:t>
            </a:r>
            <a:r>
              <a:rPr lang="fr-FR" dirty="0" smtClean="0"/>
              <a:t> urgent.</a:t>
            </a:r>
          </a:p>
          <a:p>
            <a:endParaRPr lang="fr-FR" dirty="0" smtClean="0"/>
          </a:p>
          <a:p>
            <a:pPr>
              <a:buFont typeface="Wingdings"/>
              <a:buChar char="à"/>
            </a:pPr>
            <a:r>
              <a:rPr lang="fr-FR" dirty="0" smtClean="0">
                <a:sym typeface="Wingdings" pitchFamily="2" charset="2"/>
              </a:rPr>
              <a:t>Replace the </a:t>
            </a:r>
            <a:r>
              <a:rPr lang="fr-FR" dirty="0" err="1" smtClean="0">
                <a:sym typeface="Wingdings" pitchFamily="2" charset="2"/>
              </a:rPr>
              <a:t>February</a:t>
            </a:r>
            <a:r>
              <a:rPr lang="fr-FR" dirty="0" smtClean="0">
                <a:sym typeface="Wingdings" pitchFamily="2" charset="2"/>
              </a:rPr>
              <a:t> DA </a:t>
            </a:r>
            <a:r>
              <a:rPr lang="fr-FR" dirty="0" err="1" smtClean="0">
                <a:sym typeface="Wingdings" pitchFamily="2" charset="2"/>
              </a:rPr>
              <a:t>school</a:t>
            </a:r>
            <a:r>
              <a:rPr lang="fr-FR" dirty="0" smtClean="0">
                <a:sym typeface="Wingdings" pitchFamily="2" charset="2"/>
              </a:rPr>
              <a:t> by a </a:t>
            </a:r>
            <a:r>
              <a:rPr lang="fr-FR" dirty="0" err="1" smtClean="0">
                <a:sym typeface="Wingdings" pitchFamily="2" charset="2"/>
              </a:rPr>
              <a:t>school</a:t>
            </a:r>
            <a:endParaRPr lang="fr-FR" dirty="0" smtClean="0">
              <a:sym typeface="Wingdings" pitchFamily="2" charset="2"/>
            </a:endParaRPr>
          </a:p>
          <a:p>
            <a:r>
              <a:rPr lang="fr-FR" dirty="0" smtClean="0">
                <a:sym typeface="Wingdings" pitchFamily="2" charset="2"/>
              </a:rPr>
              <a:t>on </a:t>
            </a:r>
            <a:r>
              <a:rPr lang="fr-FR" dirty="0" err="1" smtClean="0">
                <a:sym typeface="Wingdings" pitchFamily="2" charset="2"/>
              </a:rPr>
              <a:t>advanced</a:t>
            </a:r>
            <a:r>
              <a:rPr lang="fr-FR" dirty="0" smtClean="0">
                <a:sym typeface="Wingdings" pitchFamily="2" charset="2"/>
              </a:rPr>
              <a:t> detectors</a:t>
            </a:r>
          </a:p>
          <a:p>
            <a:endParaRPr lang="fr-FR" dirty="0" smtClean="0">
              <a:sym typeface="Wingdings" pitchFamily="2" charset="2"/>
            </a:endParaRPr>
          </a:p>
          <a:p>
            <a:r>
              <a:rPr lang="fr-FR" dirty="0" smtClean="0">
                <a:sym typeface="Wingdings" pitchFamily="2" charset="2"/>
              </a:rPr>
              <a:t>Future of </a:t>
            </a:r>
            <a:r>
              <a:rPr lang="fr-FR" dirty="0" err="1" smtClean="0">
                <a:sym typeface="Wingdings" pitchFamily="2" charset="2"/>
              </a:rPr>
              <a:t>VESF’s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grants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will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be</a:t>
            </a:r>
            <a:r>
              <a:rPr lang="fr-FR" dirty="0" smtClean="0">
                <a:sym typeface="Wingdings" pitchFamily="2" charset="2"/>
              </a:rPr>
              <a:t> more </a:t>
            </a:r>
            <a:r>
              <a:rPr lang="fr-FR" dirty="0" err="1" smtClean="0">
                <a:sym typeface="Wingdings" pitchFamily="2" charset="2"/>
              </a:rPr>
              <a:t>clear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at</a:t>
            </a:r>
            <a:r>
              <a:rPr lang="fr-FR" dirty="0" smtClean="0">
                <a:sym typeface="Wingdings" pitchFamily="2" charset="2"/>
              </a:rPr>
              <a:t> the end of</a:t>
            </a:r>
          </a:p>
          <a:p>
            <a:r>
              <a:rPr lang="fr-FR" dirty="0" smtClean="0">
                <a:sym typeface="Wingdings" pitchFamily="2" charset="2"/>
              </a:rPr>
              <a:t>the </a:t>
            </a:r>
            <a:r>
              <a:rPr lang="fr-FR" dirty="0" err="1" smtClean="0">
                <a:sym typeface="Wingdings" pitchFamily="2" charset="2"/>
              </a:rPr>
              <a:t>year</a:t>
            </a:r>
            <a:r>
              <a:rPr lang="fr-FR" dirty="0" smtClean="0">
                <a:sym typeface="Wingdings" pitchFamily="2" charset="2"/>
              </a:rPr>
              <a:t>, </a:t>
            </a:r>
            <a:r>
              <a:rPr lang="fr-FR" dirty="0" err="1" smtClean="0">
                <a:sym typeface="Wingdings" pitchFamily="2" charset="2"/>
              </a:rPr>
              <a:t>after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decision</a:t>
            </a:r>
            <a:r>
              <a:rPr lang="fr-FR" dirty="0" smtClean="0">
                <a:sym typeface="Wingdings" pitchFamily="2" charset="2"/>
              </a:rPr>
              <a:t> of the Council</a:t>
            </a: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3563888" y="1052736"/>
            <a:ext cx="223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Participation to ET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339752" y="2970818"/>
            <a:ext cx="486222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Impressive international collaborative </a:t>
            </a:r>
            <a:r>
              <a:rPr lang="fr-FR" dirty="0" err="1" smtClean="0"/>
              <a:t>work</a:t>
            </a:r>
            <a:endParaRPr lang="fr-FR" dirty="0" smtClean="0"/>
          </a:p>
          <a:p>
            <a:r>
              <a:rPr lang="fr-FR" dirty="0" err="1" smtClean="0"/>
              <a:t>with</a:t>
            </a:r>
            <a:r>
              <a:rPr lang="fr-FR" dirty="0" smtClean="0"/>
              <a:t> the </a:t>
            </a:r>
            <a:r>
              <a:rPr lang="fr-FR" dirty="0" err="1" smtClean="0"/>
              <a:t>european</a:t>
            </a:r>
            <a:r>
              <a:rPr lang="fr-FR" dirty="0" smtClean="0"/>
              <a:t> GW </a:t>
            </a:r>
            <a:r>
              <a:rPr lang="fr-FR" dirty="0" err="1" smtClean="0"/>
              <a:t>community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r>
              <a:rPr lang="fr-FR" dirty="0" smtClean="0"/>
              <a:t>Last local </a:t>
            </a:r>
            <a:r>
              <a:rPr lang="fr-FR" dirty="0" err="1" smtClean="0"/>
              <a:t>event</a:t>
            </a:r>
            <a:r>
              <a:rPr lang="fr-FR" dirty="0" smtClean="0"/>
              <a:t> :</a:t>
            </a:r>
          </a:p>
          <a:p>
            <a:r>
              <a:rPr lang="fr-FR" dirty="0" smtClean="0"/>
              <a:t>Design </a:t>
            </a:r>
            <a:r>
              <a:rPr lang="fr-FR" dirty="0" err="1" smtClean="0"/>
              <a:t>Study</a:t>
            </a:r>
            <a:r>
              <a:rPr lang="fr-FR" dirty="0" smtClean="0"/>
              <a:t> </a:t>
            </a:r>
            <a:r>
              <a:rPr lang="fr-FR" dirty="0" err="1" smtClean="0"/>
              <a:t>presentation</a:t>
            </a:r>
            <a:r>
              <a:rPr lang="fr-FR" dirty="0" smtClean="0"/>
              <a:t> </a:t>
            </a:r>
            <a:r>
              <a:rPr lang="fr-FR" dirty="0" err="1" smtClean="0"/>
              <a:t>at</a:t>
            </a:r>
            <a:r>
              <a:rPr lang="fr-FR" dirty="0" smtClean="0"/>
              <a:t> EGO site </a:t>
            </a:r>
          </a:p>
          <a:p>
            <a:r>
              <a:rPr lang="fr-FR" dirty="0" smtClean="0"/>
              <a:t>end May 2011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3222104" y="1405369"/>
            <a:ext cx="2862064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b="1" dirty="0" smtClean="0">
                <a:solidFill>
                  <a:srgbClr val="009999"/>
                </a:solidFill>
              </a:rPr>
              <a:t>Outreach Group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dirty="0" smtClean="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dirty="0" smtClean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 smtClean="0"/>
              <a:t>Carlo </a:t>
            </a:r>
            <a:r>
              <a:rPr lang="en-US" dirty="0" err="1" smtClean="0"/>
              <a:t>Bradaschia</a:t>
            </a:r>
            <a:endParaRPr lang="en-US" dirty="0" smtClean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 smtClean="0"/>
              <a:t>Elena </a:t>
            </a:r>
            <a:r>
              <a:rPr lang="en-US" dirty="0" err="1" smtClean="0"/>
              <a:t>Cuoco</a:t>
            </a:r>
            <a:r>
              <a:rPr lang="en-US" dirty="0" smtClean="0"/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 smtClean="0"/>
              <a:t>Giuseppe Di </a:t>
            </a:r>
            <a:r>
              <a:rPr lang="en-US" dirty="0" err="1" smtClean="0"/>
              <a:t>Biase</a:t>
            </a:r>
            <a:endParaRPr lang="en-US" dirty="0" smtClean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 err="1" smtClean="0"/>
              <a:t>Severine</a:t>
            </a:r>
            <a:r>
              <a:rPr lang="en-US" dirty="0" smtClean="0"/>
              <a:t> </a:t>
            </a:r>
            <a:r>
              <a:rPr lang="en-US" dirty="0" err="1" smtClean="0"/>
              <a:t>Perus</a:t>
            </a:r>
            <a:endParaRPr lang="en-US" dirty="0" smtClean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 smtClean="0"/>
              <a:t>Gabriele </a:t>
            </a:r>
            <a:r>
              <a:rPr lang="en-US" dirty="0" err="1" smtClean="0"/>
              <a:t>Vajente</a:t>
            </a:r>
            <a:endParaRPr lang="en-US" dirty="0" smtClean="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dirty="0" smtClean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 smtClean="0"/>
              <a:t>(Federico </a:t>
            </a:r>
            <a:r>
              <a:rPr lang="en-US" dirty="0" err="1" smtClean="0"/>
              <a:t>Ferrini</a:t>
            </a:r>
            <a:r>
              <a:rPr lang="en-US" dirty="0" smtClean="0"/>
              <a:t>)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928688" y="1660733"/>
            <a:ext cx="7529512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dirty="0">
                <a:solidFill>
                  <a:srgbClr val="009999"/>
                </a:solidFill>
              </a:rPr>
              <a:t>Site Visits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dirty="0"/>
              <a:t>As usual since several years, every Saturday (Tuesday) morning 20-50 visitors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 smtClean="0"/>
              <a:t>Guides:</a:t>
            </a:r>
            <a:endParaRPr lang="en-US" sz="2400" dirty="0"/>
          </a:p>
          <a:p>
            <a:r>
              <a:rPr lang="en-US" sz="2000" dirty="0" err="1" smtClean="0"/>
              <a:t>Barsuglia</a:t>
            </a:r>
            <a:r>
              <a:rPr lang="en-US" sz="2000" dirty="0" smtClean="0"/>
              <a:t>, </a:t>
            </a:r>
            <a:r>
              <a:rPr lang="en-US" sz="2000" dirty="0" err="1" smtClean="0"/>
              <a:t>Boschi</a:t>
            </a:r>
            <a:r>
              <a:rPr lang="en-US" sz="2000" dirty="0" smtClean="0"/>
              <a:t>, </a:t>
            </a:r>
            <a:r>
              <a:rPr lang="en-US" sz="2000" dirty="0" err="1" smtClean="0"/>
              <a:t>Bradaschia</a:t>
            </a:r>
            <a:r>
              <a:rPr lang="en-US" sz="2000" dirty="0" smtClean="0"/>
              <a:t>, </a:t>
            </a:r>
            <a:r>
              <a:rPr lang="en-US" sz="2000" dirty="0" err="1" smtClean="0"/>
              <a:t>Calloni</a:t>
            </a:r>
            <a:r>
              <a:rPr lang="en-US" sz="2000" dirty="0"/>
              <a:t>, </a:t>
            </a:r>
            <a:r>
              <a:rPr lang="en-US" sz="2000" dirty="0" err="1"/>
              <a:t>Carbognani</a:t>
            </a:r>
            <a:r>
              <a:rPr lang="en-US" sz="2000" dirty="0"/>
              <a:t>, </a:t>
            </a:r>
            <a:r>
              <a:rPr lang="en-US" sz="2000" dirty="0" err="1"/>
              <a:t>Cella</a:t>
            </a:r>
            <a:r>
              <a:rPr lang="en-US" sz="2000" dirty="0"/>
              <a:t>, </a:t>
            </a:r>
            <a:r>
              <a:rPr lang="en-US" sz="2000" dirty="0" err="1" smtClean="0"/>
              <a:t>Chiummo</a:t>
            </a:r>
            <a:r>
              <a:rPr lang="en-US" sz="2000" dirty="0" smtClean="0"/>
              <a:t>, </a:t>
            </a:r>
            <a:r>
              <a:rPr lang="en-US" sz="2000" dirty="0" err="1" smtClean="0"/>
              <a:t>Colacino</a:t>
            </a:r>
            <a:r>
              <a:rPr lang="en-US" sz="2000" dirty="0"/>
              <a:t>, </a:t>
            </a:r>
            <a:r>
              <a:rPr lang="en-US" sz="2000" dirty="0" err="1"/>
              <a:t>Cuoco</a:t>
            </a:r>
            <a:r>
              <a:rPr lang="en-US" sz="2000" dirty="0"/>
              <a:t>, </a:t>
            </a:r>
            <a:r>
              <a:rPr lang="en-US" sz="2000" dirty="0" err="1"/>
              <a:t>Dattilo</a:t>
            </a:r>
            <a:r>
              <a:rPr lang="en-US" sz="2000" dirty="0"/>
              <a:t>, </a:t>
            </a:r>
            <a:r>
              <a:rPr lang="en-US" sz="2000" dirty="0" err="1"/>
              <a:t>Ferrante</a:t>
            </a:r>
            <a:r>
              <a:rPr lang="en-US" sz="2000" dirty="0"/>
              <a:t>, </a:t>
            </a:r>
            <a:r>
              <a:rPr lang="en-US" sz="2000" dirty="0" err="1" smtClean="0"/>
              <a:t>Frasconi</a:t>
            </a:r>
            <a:r>
              <a:rPr lang="en-US" sz="2000" dirty="0" smtClean="0"/>
              <a:t>, </a:t>
            </a:r>
            <a:r>
              <a:rPr lang="en-US" sz="2000" dirty="0" err="1"/>
              <a:t>Mantovani</a:t>
            </a:r>
            <a:r>
              <a:rPr lang="en-US" sz="2000" dirty="0"/>
              <a:t>, </a:t>
            </a:r>
            <a:r>
              <a:rPr lang="en-US" sz="2000" dirty="0" err="1"/>
              <a:t>Paoletti</a:t>
            </a:r>
            <a:r>
              <a:rPr lang="en-US" sz="2000" dirty="0"/>
              <a:t>, </a:t>
            </a:r>
            <a:r>
              <a:rPr lang="en-US" sz="2000" dirty="0" err="1"/>
              <a:t>Passaquieti</a:t>
            </a:r>
            <a:r>
              <a:rPr lang="en-US" sz="2000" dirty="0"/>
              <a:t>, </a:t>
            </a:r>
            <a:r>
              <a:rPr lang="en-US" sz="2000" dirty="0" err="1"/>
              <a:t>Passuello</a:t>
            </a:r>
            <a:r>
              <a:rPr lang="en-US" sz="2000" dirty="0"/>
              <a:t>, </a:t>
            </a:r>
            <a:r>
              <a:rPr lang="en-US" sz="2000" dirty="0" err="1"/>
              <a:t>Perus</a:t>
            </a:r>
            <a:r>
              <a:rPr lang="en-US" sz="2000" dirty="0"/>
              <a:t>, </a:t>
            </a:r>
            <a:r>
              <a:rPr lang="en-US" sz="2000" dirty="0" err="1" smtClean="0"/>
              <a:t>Swinkels,Tonelli</a:t>
            </a:r>
            <a:r>
              <a:rPr lang="en-US" sz="2000" dirty="0"/>
              <a:t>, </a:t>
            </a:r>
            <a:r>
              <a:rPr lang="en-US" sz="2000" dirty="0" err="1"/>
              <a:t>Vajente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5" name="Date Placeholder 1"/>
          <p:cNvSpPr txBox="1">
            <a:spLocks/>
          </p:cNvSpPr>
          <p:nvPr/>
        </p:nvSpPr>
        <p:spPr>
          <a:xfrm>
            <a:off x="1261864" y="7812054"/>
            <a:ext cx="792460" cy="25818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STAC 11/11 Council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7129264" y="7812054"/>
            <a:ext cx="792460" cy="25818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46DBC5-34CC-4F14-A6FC-5F8DF78BDE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652120" y="3984543"/>
            <a:ext cx="595752" cy="16265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pic>
        <p:nvPicPr>
          <p:cNvPr id="8" name="Picture 3" descr="Z:\VIRGO\Outreach\100$ITF\Settembre08 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476672"/>
            <a:ext cx="3525032" cy="2643774"/>
          </a:xfrm>
          <a:prstGeom prst="rect">
            <a:avLst/>
          </a:prstGeom>
          <a:noFill/>
        </p:spPr>
      </p:pic>
      <p:pic>
        <p:nvPicPr>
          <p:cNvPr id="9" name="Picture 2" descr="Settembre08 0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6064" y="1563654"/>
            <a:ext cx="2703800" cy="2029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7"/>
          <p:cNvSpPr txBox="1"/>
          <p:nvPr/>
        </p:nvSpPr>
        <p:spPr>
          <a:xfrm>
            <a:off x="2922940" y="3765227"/>
            <a:ext cx="323323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dirty="0" smtClean="0">
                <a:solidFill>
                  <a:srgbClr val="FF0000"/>
                </a:solidFill>
              </a:rPr>
              <a:t>TV   </a:t>
            </a:r>
          </a:p>
          <a:p>
            <a:r>
              <a:rPr lang="en-GB" sz="1400" dirty="0" smtClean="0"/>
              <a:t>G. </a:t>
            </a:r>
            <a:r>
              <a:rPr lang="en-GB" sz="1400" dirty="0" err="1" smtClean="0"/>
              <a:t>Vajente</a:t>
            </a:r>
            <a:r>
              <a:rPr lang="en-GB" sz="1400" dirty="0" smtClean="0"/>
              <a:t> and C. </a:t>
            </a:r>
            <a:r>
              <a:rPr lang="en-GB" sz="1400" dirty="0" err="1" smtClean="0"/>
              <a:t>Bradaschia</a:t>
            </a:r>
            <a:r>
              <a:rPr lang="en-GB" sz="1400" dirty="0" smtClean="0"/>
              <a:t>  have been invited to talk about Virgo and to perform the assembly of a 100 € interferometer at </a:t>
            </a:r>
            <a:r>
              <a:rPr lang="en-GB" sz="1400" dirty="0" err="1" smtClean="0"/>
              <a:t>GEOMagazine</a:t>
            </a:r>
            <a:r>
              <a:rPr lang="en-GB" sz="1400" dirty="0" smtClean="0"/>
              <a:t>, a popular afternoon science show of the national TV chain  RAI3.</a:t>
            </a:r>
          </a:p>
          <a:p>
            <a:r>
              <a:rPr lang="en-GB" sz="1400" dirty="0" smtClean="0"/>
              <a:t>It has been successfully recorded on October 28.</a:t>
            </a:r>
          </a:p>
          <a:p>
            <a:r>
              <a:rPr lang="en-GB" sz="1400" dirty="0" smtClean="0"/>
              <a:t>The 13 minutes video will be broadcasted in a few weeks.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5" name="Date Placeholder 1"/>
          <p:cNvSpPr txBox="1">
            <a:spLocks/>
          </p:cNvSpPr>
          <p:nvPr/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STAC 11/11 Council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C667E1-AD6E-4DE2-9816-0B5A83FDDB0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714500" y="247650"/>
            <a:ext cx="6929438" cy="195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endParaRPr lang="en-US" sz="2400"/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endParaRPr lang="en-US" sz="240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40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40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010025" y="3209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0" name="TextBox 12"/>
          <p:cNvSpPr txBox="1">
            <a:spLocks noChangeArrowheads="1"/>
          </p:cNvSpPr>
          <p:nvPr/>
        </p:nvSpPr>
        <p:spPr bwMode="auto">
          <a:xfrm>
            <a:off x="3089275" y="257175"/>
            <a:ext cx="5964238" cy="195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800" b="1" dirty="0">
                <a:solidFill>
                  <a:srgbClr val="0099FF"/>
                </a:solidFill>
              </a:rPr>
              <a:t>European Researcher’s Night  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800" dirty="0" smtClean="0"/>
              <a:t>23 (and 24) September2011</a:t>
            </a:r>
            <a:endParaRPr lang="en-US" sz="28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dirty="0"/>
              <a:t>		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000" dirty="0"/>
          </a:p>
        </p:txBody>
      </p:sp>
      <p:sp>
        <p:nvSpPr>
          <p:cNvPr id="11" name="TextBox 12"/>
          <p:cNvSpPr txBox="1">
            <a:spLocks noChangeArrowheads="1"/>
          </p:cNvSpPr>
          <p:nvPr/>
        </p:nvSpPr>
        <p:spPr bwMode="auto">
          <a:xfrm>
            <a:off x="2143125" y="2647950"/>
            <a:ext cx="69103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endParaRPr lang="it-IT" sz="200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789040"/>
            <a:ext cx="2579687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588" y="1849438"/>
            <a:ext cx="1235075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97484" y="1853381"/>
            <a:ext cx="132238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4788024" y="4581128"/>
            <a:ext cx="2214563" cy="3079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hlinkClick r:id="rId5"/>
              </a:rPr>
              <a:t>www.frascatiscienza.it</a:t>
            </a:r>
            <a:r>
              <a:rPr lang="en-US" dirty="0"/>
              <a:t> 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763688" y="3212976"/>
            <a:ext cx="644649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EGO/Virgo answered  </a:t>
            </a:r>
            <a:r>
              <a:rPr lang="en-US" sz="2000" dirty="0" smtClean="0">
                <a:solidFill>
                  <a:srgbClr val="C00000"/>
                </a:solidFill>
              </a:rPr>
              <a:t>successfully the </a:t>
            </a:r>
            <a:r>
              <a:rPr lang="en-US" sz="2000" dirty="0">
                <a:solidFill>
                  <a:srgbClr val="C00000"/>
                </a:solidFill>
              </a:rPr>
              <a:t>European call as partners of</a:t>
            </a:r>
          </a:p>
          <a:p>
            <a:endParaRPr lang="en-US" sz="2000" dirty="0">
              <a:solidFill>
                <a:srgbClr val="C00000"/>
              </a:solidFill>
            </a:endParaRPr>
          </a:p>
          <a:p>
            <a:endParaRPr lang="en-US" sz="2000" dirty="0">
              <a:solidFill>
                <a:srgbClr val="C00000"/>
              </a:solidFill>
            </a:endParaRPr>
          </a:p>
          <a:p>
            <a:endParaRPr lang="en-US" sz="2000" dirty="0">
              <a:solidFill>
                <a:srgbClr val="C00000"/>
              </a:solidFill>
            </a:endParaRPr>
          </a:p>
          <a:p>
            <a:endParaRPr lang="en-US" sz="2000" dirty="0">
              <a:solidFill>
                <a:srgbClr val="C00000"/>
              </a:solidFill>
            </a:endParaRPr>
          </a:p>
          <a:p>
            <a:r>
              <a:rPr lang="en-US" sz="2000" dirty="0" smtClean="0">
                <a:solidFill>
                  <a:srgbClr val="C00000"/>
                </a:solidFill>
              </a:rPr>
              <a:t>obtaining a modest share of budget: 2000€</a:t>
            </a:r>
          </a:p>
          <a:p>
            <a:endParaRPr lang="en-US" sz="2000" dirty="0" smtClean="0">
              <a:solidFill>
                <a:srgbClr val="C00000"/>
              </a:solidFill>
            </a:endParaRPr>
          </a:p>
          <a:p>
            <a:r>
              <a:rPr lang="en-US" sz="2000" dirty="0" smtClean="0">
                <a:solidFill>
                  <a:srgbClr val="C00000"/>
                </a:solidFill>
              </a:rPr>
              <a:t>…….and a lot of visitors &gt; 750 </a:t>
            </a:r>
            <a:endParaRPr lang="en-US" sz="2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5" name="Date Placeholder 1"/>
          <p:cNvSpPr txBox="1">
            <a:spLocks/>
          </p:cNvSpPr>
          <p:nvPr/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STAC 11/11 Council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AAE5EC-D59E-4141-BE01-90B0BDA71C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04800" y="4464050"/>
            <a:ext cx="457200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/>
              <a:t>In </a:t>
            </a:r>
            <a:r>
              <a:rPr lang="en-US" sz="1400" dirty="0" err="1"/>
              <a:t>collaborazione</a:t>
            </a:r>
            <a:r>
              <a:rPr lang="en-US" sz="1400" dirty="0"/>
              <a:t> con:</a:t>
            </a:r>
          </a:p>
          <a:p>
            <a:r>
              <a:rPr lang="it-IT" sz="1400" dirty="0"/>
              <a:t>Comune di Cascina</a:t>
            </a:r>
          </a:p>
          <a:p>
            <a:r>
              <a:rPr lang="it-IT" sz="1400" dirty="0"/>
              <a:t>Comune di Pisa</a:t>
            </a:r>
          </a:p>
          <a:p>
            <a:r>
              <a:rPr lang="it-IT" sz="1400" dirty="0"/>
              <a:t>Astrofili Pisani Galileo Galilei</a:t>
            </a:r>
          </a:p>
          <a:p>
            <a:r>
              <a:rPr lang="it-IT" sz="1400" dirty="0"/>
              <a:t>Regione Toscana</a:t>
            </a:r>
          </a:p>
          <a:p>
            <a:r>
              <a:rPr lang="it-IT" sz="1400" dirty="0"/>
              <a:t>La Limonaia</a:t>
            </a:r>
          </a:p>
          <a:p>
            <a:r>
              <a:rPr lang="it-IT" sz="1400" dirty="0"/>
              <a:t>INFN e Dipartimento di </a:t>
            </a:r>
            <a:r>
              <a:rPr lang="it-IT" sz="1400" dirty="0" smtClean="0"/>
              <a:t>fisica</a:t>
            </a:r>
          </a:p>
          <a:p>
            <a:r>
              <a:rPr lang="it-IT" sz="1400" dirty="0" smtClean="0"/>
              <a:t>Fondazione CariPisa</a:t>
            </a:r>
            <a:endParaRPr lang="it-IT" sz="1400" dirty="0"/>
          </a:p>
          <a:p>
            <a:pPr algn="ctr"/>
            <a:endParaRPr lang="it-IT" dirty="0">
              <a:latin typeface="Calibri" pitchFamily="34" charset="0"/>
            </a:endParaRPr>
          </a:p>
        </p:txBody>
      </p:sp>
      <p:sp>
        <p:nvSpPr>
          <p:cNvPr id="8" name="CasellaDiTesto 2"/>
          <p:cNvSpPr txBox="1">
            <a:spLocks noChangeArrowheads="1"/>
          </p:cNvSpPr>
          <p:nvPr/>
        </p:nvSpPr>
        <p:spPr bwMode="auto">
          <a:xfrm>
            <a:off x="323528" y="1472004"/>
            <a:ext cx="3444875" cy="289310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See</a:t>
            </a:r>
          </a:p>
          <a:p>
            <a:endParaRPr lang="it-IT" dirty="0">
              <a:latin typeface="Times New Roman" pitchFamily="18" charset="0"/>
              <a:cs typeface="Times New Roman" pitchFamily="18" charset="0"/>
            </a:endParaRPr>
          </a:p>
          <a:p>
            <a:r>
              <a:rPr lang="it-IT" sz="1800" u="sng" dirty="0">
                <a:latin typeface="Times New Roman" pitchFamily="18" charset="0"/>
                <a:cs typeface="Times New Roman" pitchFamily="18" charset="0"/>
              </a:rPr>
              <a:t>Virgo</a:t>
            </a:r>
            <a:r>
              <a:rPr lang="it-IT" sz="1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Times New Roman" pitchFamily="18" charset="0"/>
                <a:cs typeface="Times New Roman" pitchFamily="18" charset="0"/>
              </a:rPr>
              <a:t>Tunnel 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Times New Roman" pitchFamily="18" charset="0"/>
                <a:cs typeface="Times New Roman" pitchFamily="18" charset="0"/>
              </a:rPr>
              <a:t>Control Room (taking data)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Times New Roman" pitchFamily="18" charset="0"/>
                <a:cs typeface="Times New Roman" pitchFamily="18" charset="0"/>
              </a:rPr>
              <a:t>Interferometer (working model)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Times New Roman" pitchFamily="18" charset="0"/>
                <a:cs typeface="Times New Roman" pitchFamily="18" charset="0"/>
              </a:rPr>
              <a:t>Superattenuator 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1987</a:t>
            </a:r>
          </a:p>
          <a:p>
            <a:pPr>
              <a:buFont typeface="Arial" charset="0"/>
              <a:buChar char="•"/>
            </a:pP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A real Payload</a:t>
            </a:r>
          </a:p>
          <a:p>
            <a:pPr algn="r"/>
            <a:r>
              <a:rPr lang="it-IT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200 vistors</a:t>
            </a:r>
            <a:endParaRPr lang="it-IT" sz="1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it-IT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CasellaDiTesto 2"/>
          <p:cNvSpPr txBox="1">
            <a:spLocks noChangeArrowheads="1"/>
          </p:cNvSpPr>
          <p:nvPr/>
        </p:nvSpPr>
        <p:spPr bwMode="auto">
          <a:xfrm>
            <a:off x="4457700" y="785813"/>
            <a:ext cx="4186238" cy="5663089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Do</a:t>
            </a:r>
          </a:p>
          <a:p>
            <a:endParaRPr lang="it-IT" dirty="0">
              <a:latin typeface="Times New Roman" pitchFamily="18" charset="0"/>
              <a:cs typeface="Times New Roman" pitchFamily="18" charset="0"/>
            </a:endParaRPr>
          </a:p>
          <a:p>
            <a:r>
              <a:rPr lang="it-IT" sz="1800" u="sng" dirty="0">
                <a:latin typeface="Times New Roman" pitchFamily="18" charset="0"/>
                <a:cs typeface="Times New Roman" pitchFamily="18" charset="0"/>
              </a:rPr>
              <a:t>Virgo</a:t>
            </a:r>
            <a:r>
              <a:rPr lang="it-IT" sz="1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Times New Roman" pitchFamily="18" charset="0"/>
                <a:cs typeface="Times New Roman" pitchFamily="18" charset="0"/>
              </a:rPr>
              <a:t>Build your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interferometer</a:t>
            </a:r>
            <a:endParaRPr lang="it-IT" sz="1800" dirty="0">
              <a:latin typeface="Times New Roman" pitchFamily="18" charset="0"/>
              <a:cs typeface="Times New Roman" pitchFamily="18" charset="0"/>
            </a:endParaRPr>
          </a:p>
          <a:p>
            <a:endParaRPr lang="it-IT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t-IT" sz="1800" u="sng" dirty="0">
                <a:latin typeface="Times New Roman" pitchFamily="18" charset="0"/>
                <a:cs typeface="Times New Roman" pitchFamily="18" charset="0"/>
              </a:rPr>
              <a:t>Science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Times New Roman" pitchFamily="18" charset="0"/>
                <a:cs typeface="Times New Roman" pitchFamily="18" charset="0"/>
              </a:rPr>
              <a:t>Meet the scientists (Science Cafe)</a:t>
            </a:r>
          </a:p>
          <a:p>
            <a:endParaRPr lang="it-IT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t-IT" sz="1800" u="sng" dirty="0">
                <a:latin typeface="Times New Roman" pitchFamily="18" charset="0"/>
                <a:cs typeface="Times New Roman" pitchFamily="18" charset="0"/>
              </a:rPr>
              <a:t>Astronomy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Times New Roman" pitchFamily="18" charset="0"/>
                <a:cs typeface="Times New Roman" pitchFamily="18" charset="0"/>
              </a:rPr>
              <a:t>Observe the sky with the astronomers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Times New Roman" pitchFamily="18" charset="0"/>
                <a:cs typeface="Times New Roman" pitchFamily="18" charset="0"/>
              </a:rPr>
              <a:t>Play Galileo (Galileoscopes by Phys.Dept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pPr algn="r"/>
            <a:r>
              <a:rPr lang="it-IT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150 visitors</a:t>
            </a:r>
          </a:p>
          <a:p>
            <a:pPr algn="r"/>
            <a:endParaRPr lang="it-IT" sz="1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it-IT" sz="1800" u="sng" dirty="0" smtClean="0">
                <a:latin typeface="Times New Roman" pitchFamily="18" charset="0"/>
                <a:cs typeface="Times New Roman" pitchFamily="18" charset="0"/>
              </a:rPr>
              <a:t>Theatre</a:t>
            </a:r>
          </a:p>
          <a:p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Big Bang monologue by Lucilla Giagnoni</a:t>
            </a:r>
          </a:p>
          <a:p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Discussion on </a:t>
            </a:r>
          </a:p>
          <a:p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Science, art, philosophy, religion</a:t>
            </a:r>
          </a:p>
          <a:p>
            <a:pPr algn="r"/>
            <a:r>
              <a:rPr lang="it-IT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400 participants</a:t>
            </a:r>
          </a:p>
          <a:p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38969" y="142875"/>
            <a:ext cx="7165479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Night </a:t>
            </a:r>
            <a:r>
              <a:rPr lang="en-US" sz="2400" b="1" dirty="0" smtClean="0">
                <a:solidFill>
                  <a:srgbClr val="FF0000"/>
                </a:solidFill>
              </a:rPr>
              <a:t>2011 </a:t>
            </a:r>
            <a:r>
              <a:rPr lang="en-US" sz="2400" dirty="0" smtClean="0"/>
              <a:t>program </a:t>
            </a:r>
            <a:r>
              <a:rPr lang="en-US" dirty="0"/>
              <a:t>	</a:t>
            </a:r>
            <a:r>
              <a:rPr lang="en-US" sz="1600" dirty="0" smtClean="0"/>
              <a:t>(23 and 24 September)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5" name="Date Placeholder 1"/>
          <p:cNvSpPr txBox="1">
            <a:spLocks/>
          </p:cNvSpPr>
          <p:nvPr/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STAC 11/11 Council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46DBC5-34CC-4F14-A6FC-5F8DF78BDE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11796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Z:\VIRGO\Outreach\Night2011\FotoBigBang\foto_big_bang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7968" y="-171400"/>
            <a:ext cx="5026032" cy="75071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5" name="Date Placeholder 1"/>
          <p:cNvSpPr txBox="1">
            <a:spLocks/>
          </p:cNvSpPr>
          <p:nvPr/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STAC 11/11 Council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46DBC5-34CC-4F14-A6FC-5F8DF78BDE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2" descr="X:\Virgo porte aperte 7 maggio 2011\IMG_22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522342"/>
            <a:ext cx="5004048" cy="3335658"/>
          </a:xfrm>
          <a:prstGeom prst="rect">
            <a:avLst/>
          </a:prstGeom>
          <a:noFill/>
        </p:spPr>
      </p:pic>
      <p:pic>
        <p:nvPicPr>
          <p:cNvPr id="8" name="Picture 5" descr="X:\Virgo porte aperte 7 maggio 2011\IMG_22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06822" y="3522342"/>
            <a:ext cx="4737178" cy="3335658"/>
          </a:xfrm>
          <a:prstGeom prst="rect">
            <a:avLst/>
          </a:prstGeom>
          <a:noFill/>
        </p:spPr>
      </p:pic>
      <p:pic>
        <p:nvPicPr>
          <p:cNvPr id="9" name="Picture 6" descr="X:\Virgo porte aperte 7 maggio 2011\IMG_21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0"/>
            <a:ext cx="5283513" cy="3522342"/>
          </a:xfrm>
          <a:prstGeom prst="rect">
            <a:avLst/>
          </a:prstGeom>
          <a:noFill/>
        </p:spPr>
      </p:pic>
      <p:pic>
        <p:nvPicPr>
          <p:cNvPr id="10" name="Picture 4" descr="X:\Virgo porte aperte 7 maggio 2011\IMG_222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75961" y="0"/>
            <a:ext cx="5468039" cy="36450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27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29766" y="188640"/>
            <a:ext cx="8678738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8080"/>
                </a:solidFill>
              </a:rPr>
              <a:t>“</a:t>
            </a:r>
            <a:r>
              <a:rPr lang="en-US" sz="2800" dirty="0" err="1">
                <a:solidFill>
                  <a:srgbClr val="008080"/>
                </a:solidFill>
              </a:rPr>
              <a:t>Una</a:t>
            </a:r>
            <a:r>
              <a:rPr lang="en-US" sz="2800" dirty="0">
                <a:solidFill>
                  <a:srgbClr val="008080"/>
                </a:solidFill>
              </a:rPr>
              <a:t> </a:t>
            </a:r>
            <a:r>
              <a:rPr lang="en-US" sz="2800" dirty="0" err="1">
                <a:solidFill>
                  <a:srgbClr val="008080"/>
                </a:solidFill>
              </a:rPr>
              <a:t>Giornata</a:t>
            </a:r>
            <a:r>
              <a:rPr lang="en-US" sz="2800" dirty="0">
                <a:solidFill>
                  <a:srgbClr val="008080"/>
                </a:solidFill>
              </a:rPr>
              <a:t> </a:t>
            </a:r>
            <a:r>
              <a:rPr lang="en-US" sz="2800" dirty="0" err="1">
                <a:solidFill>
                  <a:srgbClr val="008080"/>
                </a:solidFill>
              </a:rPr>
              <a:t>da</a:t>
            </a:r>
            <a:r>
              <a:rPr lang="en-US" sz="2800" dirty="0">
                <a:solidFill>
                  <a:srgbClr val="008080"/>
                </a:solidFill>
              </a:rPr>
              <a:t> …… </a:t>
            </a:r>
            <a:r>
              <a:rPr lang="en-US" sz="2800" dirty="0" err="1">
                <a:solidFill>
                  <a:srgbClr val="008080"/>
                </a:solidFill>
              </a:rPr>
              <a:t>Ricercatore</a:t>
            </a:r>
            <a:r>
              <a:rPr lang="en-US" sz="2800" dirty="0">
                <a:solidFill>
                  <a:srgbClr val="008080"/>
                </a:solidFill>
              </a:rPr>
              <a:t>” </a:t>
            </a:r>
          </a:p>
          <a:p>
            <a:pPr algn="ctr"/>
            <a:r>
              <a:rPr lang="en-US" sz="2800" dirty="0">
                <a:solidFill>
                  <a:srgbClr val="008080"/>
                </a:solidFill>
              </a:rPr>
              <a:t>(A Researcher Day)</a:t>
            </a:r>
          </a:p>
          <a:p>
            <a:pPr algn="ctr"/>
            <a:r>
              <a:rPr lang="en-US" sz="2000" dirty="0" smtClean="0">
                <a:solidFill>
                  <a:srgbClr val="008080"/>
                </a:solidFill>
              </a:rPr>
              <a:t>3</a:t>
            </a:r>
            <a:r>
              <a:rPr lang="en-US" sz="2000" baseline="30000" dirty="0" smtClean="0">
                <a:solidFill>
                  <a:srgbClr val="008080"/>
                </a:solidFill>
              </a:rPr>
              <a:t>rd</a:t>
            </a:r>
            <a:r>
              <a:rPr lang="en-US" sz="2000" dirty="0" smtClean="0">
                <a:solidFill>
                  <a:srgbClr val="008080"/>
                </a:solidFill>
              </a:rPr>
              <a:t>   </a:t>
            </a:r>
            <a:r>
              <a:rPr lang="en-US" sz="2000" dirty="0">
                <a:solidFill>
                  <a:srgbClr val="008080"/>
                </a:solidFill>
              </a:rPr>
              <a:t>November </a:t>
            </a:r>
            <a:r>
              <a:rPr lang="en-US" sz="2000" dirty="0" smtClean="0">
                <a:solidFill>
                  <a:srgbClr val="008080"/>
                </a:solidFill>
              </a:rPr>
              <a:t>2011</a:t>
            </a:r>
            <a:endParaRPr lang="en-US" sz="2000" dirty="0">
              <a:solidFill>
                <a:srgbClr val="008080"/>
              </a:solidFill>
            </a:endParaRPr>
          </a:p>
          <a:p>
            <a:endParaRPr lang="en-US" sz="2000" dirty="0"/>
          </a:p>
          <a:p>
            <a:r>
              <a:rPr lang="en-US" sz="2000" dirty="0" smtClean="0"/>
              <a:t>40 </a:t>
            </a:r>
            <a:r>
              <a:rPr lang="en-US" sz="2000" dirty="0"/>
              <a:t>high school students from the surrounding Tuscany </a:t>
            </a:r>
            <a:r>
              <a:rPr lang="en-US" sz="2000" dirty="0" smtClean="0"/>
              <a:t>spent </a:t>
            </a:r>
            <a:r>
              <a:rPr lang="en-US" sz="2000" dirty="0"/>
              <a:t>a full day at EGO.</a:t>
            </a:r>
          </a:p>
          <a:p>
            <a:r>
              <a:rPr lang="en-US" sz="2000" dirty="0"/>
              <a:t>Divided in four groups, guided by </a:t>
            </a:r>
            <a:r>
              <a:rPr lang="en-US" sz="2000" dirty="0" smtClean="0"/>
              <a:t>two tutors </a:t>
            </a:r>
            <a:r>
              <a:rPr lang="en-US" sz="2000" dirty="0"/>
              <a:t>each, </a:t>
            </a:r>
            <a:r>
              <a:rPr lang="en-US" sz="2000" dirty="0" smtClean="0"/>
              <a:t>they performed </a:t>
            </a:r>
            <a:r>
              <a:rPr lang="en-US" sz="2000" dirty="0"/>
              <a:t>in turn simple experiments on subjects related to Virgo:</a:t>
            </a:r>
          </a:p>
          <a:p>
            <a:endParaRPr lang="en-US" sz="2000" dirty="0"/>
          </a:p>
          <a:p>
            <a:pPr>
              <a:buFont typeface="Arial" charset="0"/>
              <a:buChar char="•"/>
            </a:pPr>
            <a:r>
              <a:rPr lang="en-GB" sz="2000" dirty="0"/>
              <a:t>Seismic and acoustic measurements</a:t>
            </a:r>
            <a:endParaRPr lang="en-US" sz="2000" dirty="0"/>
          </a:p>
          <a:p>
            <a:pPr>
              <a:buFont typeface="Arial" charset="0"/>
              <a:buChar char="•"/>
            </a:pPr>
            <a:r>
              <a:rPr lang="en-GB" sz="2000" dirty="0"/>
              <a:t>Signal analysis (time domain and frequency domain)</a:t>
            </a:r>
            <a:endParaRPr lang="en-US" sz="2000" dirty="0"/>
          </a:p>
          <a:p>
            <a:pPr>
              <a:buFont typeface="Arial" charset="0"/>
              <a:buChar char="•"/>
            </a:pPr>
            <a:r>
              <a:rPr lang="en-GB" sz="2000" dirty="0"/>
              <a:t>Comparison of a pendulum with an inverted pendulum</a:t>
            </a:r>
            <a:endParaRPr lang="en-US" sz="2000" dirty="0"/>
          </a:p>
          <a:p>
            <a:pPr>
              <a:buFont typeface="Arial" charset="0"/>
              <a:buChar char="•"/>
            </a:pPr>
            <a:r>
              <a:rPr lang="en-GB" sz="2000" dirty="0"/>
              <a:t>Air refraction index changing with pressure (counting fringe drifting in a small interferometer).</a:t>
            </a:r>
          </a:p>
          <a:p>
            <a:endParaRPr lang="en-GB" sz="2000" dirty="0"/>
          </a:p>
          <a:p>
            <a:r>
              <a:rPr lang="en-GB" sz="2000" dirty="0" smtClean="0"/>
              <a:t>At the end the best team (according to a quiz contest) has been rewarded with a </a:t>
            </a:r>
            <a:r>
              <a:rPr lang="en-GB" sz="2000" dirty="0" err="1" smtClean="0"/>
              <a:t>Galileoscope</a:t>
            </a:r>
            <a:r>
              <a:rPr lang="en-GB" sz="2000" dirty="0" smtClean="0"/>
              <a:t>, a working copy of Galileo’s “</a:t>
            </a:r>
            <a:r>
              <a:rPr lang="en-GB" sz="2000" dirty="0" err="1" smtClean="0"/>
              <a:t>cannocchiale</a:t>
            </a:r>
            <a:r>
              <a:rPr lang="en-GB" sz="2000" dirty="0" smtClean="0"/>
              <a:t>”</a:t>
            </a:r>
          </a:p>
          <a:p>
            <a:endParaRPr lang="en-GB" sz="2000" dirty="0"/>
          </a:p>
          <a:p>
            <a:r>
              <a:rPr lang="en-GB" sz="1400" dirty="0" smtClean="0"/>
              <a:t>In the framework </a:t>
            </a:r>
            <a:r>
              <a:rPr lang="en-GB" sz="1400" dirty="0"/>
              <a:t>of the initiative “</a:t>
            </a:r>
            <a:r>
              <a:rPr lang="en-GB" sz="1400" dirty="0" err="1"/>
              <a:t>Pianeta</a:t>
            </a:r>
            <a:r>
              <a:rPr lang="en-GB" sz="1400" dirty="0"/>
              <a:t> Galileo” by </a:t>
            </a:r>
            <a:r>
              <a:rPr lang="en-GB" sz="1400" dirty="0" err="1"/>
              <a:t>Regione</a:t>
            </a:r>
            <a:r>
              <a:rPr lang="en-GB" sz="1400" dirty="0"/>
              <a:t> Toscana</a:t>
            </a:r>
            <a:endParaRPr lang="en-US" sz="1400" dirty="0"/>
          </a:p>
          <a:p>
            <a:endParaRPr lang="en-US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November 8th 2011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4E8A6-9328-4E79-B336-467575A5DC10}" type="slidenum">
              <a:rPr lang="fr-FR" smtClean="0"/>
              <a:pPr/>
              <a:t>28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Report to STAC</a:t>
            </a:r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</TotalTime>
  <Words>1846</Words>
  <Application>Microsoft Office PowerPoint</Application>
  <PresentationFormat>Présentation à l'écran (4:3)</PresentationFormat>
  <Paragraphs>366</Paragraphs>
  <Slides>28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29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</vt:vector>
  </TitlesOfParts>
  <Company>O.C.A.  Nice  FRANCE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Jean-Yves Vinet</dc:creator>
  <cp:lastModifiedBy>Jean-Yves Vinet</cp:lastModifiedBy>
  <cp:revision>156</cp:revision>
  <dcterms:created xsi:type="dcterms:W3CDTF">2011-11-07T15:29:39Z</dcterms:created>
  <dcterms:modified xsi:type="dcterms:W3CDTF">2011-11-07T15:56:48Z</dcterms:modified>
</cp:coreProperties>
</file>