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3" r:id="rId2"/>
    <p:sldId id="258" r:id="rId3"/>
    <p:sldId id="256" r:id="rId4"/>
    <p:sldId id="261" r:id="rId5"/>
    <p:sldId id="259" r:id="rId6"/>
    <p:sldId id="260" r:id="rId7"/>
    <p:sldId id="257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078CF-5E72-9C4D-B858-60E13BCCA845}" type="datetimeFigureOut">
              <a:rPr lang="en-US" smtClean="0"/>
              <a:t>5/16/14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D3BC6-C313-F24A-A6E6-92B24CDB7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810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2110F-EC49-1E43-8A70-58425CE8AC6A}" type="datetimeFigureOut">
              <a:rPr lang="en-US" smtClean="0"/>
              <a:t>5/16/14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A51C6-F850-3F4F-B1FC-4F1BC6150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69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6E229-34EF-1F4F-A637-318BB40D99FC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3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709D3-73AD-FF40-A06A-3DE7031E040D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DB62-532E-814B-8800-E0E1B2B84907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8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64B3-7D44-6E47-AD82-D70464CCDFC5}" type="datetime1">
              <a:rPr lang="en-US" smtClean="0"/>
              <a:t>5/16/14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5F47-BD4B-0E44-BD3A-4F697C3EC4FC}" type="datetime1">
              <a:rPr lang="en-US" smtClean="0"/>
              <a:t>5/16/14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3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E82-E34F-464E-863D-E5A1B9B87BEC}" type="datetime1">
              <a:rPr lang="en-US" smtClean="0"/>
              <a:t>5/16/14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763C3-0C3A-CD4A-9D69-FEEC30C7DB2E}" type="datetime1">
              <a:rPr lang="en-US" smtClean="0"/>
              <a:t>5/16/14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7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6A09-D3C9-CA4B-8906-313389B2EEF8}" type="datetime1">
              <a:rPr lang="en-US" smtClean="0"/>
              <a:t>5/16/14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0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D8485-64F2-D74D-9429-548380C75A6A}" type="datetime1">
              <a:rPr lang="en-US" smtClean="0"/>
              <a:t>5/16/14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8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FBB51-7188-4E4D-A2E4-FBF23F1892A4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8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E8F6D-9A11-014E-BECD-1D95817C79F9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6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B2683-9F39-0542-85F2-0A361BE6D171}" type="datetime1">
              <a:rPr lang="en-US" smtClean="0"/>
              <a:t>5/16/14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10366-4E49-AE4F-8C4A-70D8CAF3F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29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3.bin"/><Relationship Id="rId6" Type="http://schemas.openxmlformats.org/officeDocument/2006/relationships/package" Target="../embeddings/Microsoft_Word_Document1.docx"/><Relationship Id="rId7" Type="http://schemas.openxmlformats.org/officeDocument/2006/relationships/image" Target="../media/image4.png"/><Relationship Id="rId8" Type="http://schemas.openxmlformats.org/officeDocument/2006/relationships/image" Target="../media/image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8.emf"/><Relationship Id="rId11" Type="http://schemas.openxmlformats.org/officeDocument/2006/relationships/image" Target="../media/image1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10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PAYLOAD CONTROL ACTUATORS,</a:t>
            </a:r>
            <a:br>
              <a:rPr lang="en-US" dirty="0" smtClean="0"/>
            </a:br>
            <a:r>
              <a:rPr lang="en-US" dirty="0" smtClean="0"/>
              <a:t>open issues</a:t>
            </a:r>
            <a:br>
              <a:rPr lang="en-US" dirty="0" smtClean="0"/>
            </a:br>
            <a:r>
              <a:rPr lang="en-US" sz="2000" dirty="0" smtClean="0"/>
              <a:t>E. Majorana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800" dirty="0" smtClean="0"/>
              <a:t>15-05-2014</a:t>
            </a:r>
            <a:br>
              <a:rPr lang="en-US" sz="1800" dirty="0" smtClean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7" descr="vir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4414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5433" y="1354314"/>
            <a:ext cx="1759565" cy="126985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Sensitivity</a:t>
            </a:r>
          </a:p>
          <a:p>
            <a:pPr algn="ctr"/>
            <a:r>
              <a:rPr lang="en-US" sz="2400" dirty="0" smtClean="0"/>
              <a:t>(Actuation noise)</a:t>
            </a:r>
          </a:p>
        </p:txBody>
      </p:sp>
      <p:sp>
        <p:nvSpPr>
          <p:cNvPr id="5" name="Rectangle 4"/>
          <p:cNvSpPr/>
          <p:nvPr/>
        </p:nvSpPr>
        <p:spPr>
          <a:xfrm>
            <a:off x="4924017" y="1354314"/>
            <a:ext cx="1759565" cy="126985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Duty cycle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16850" y="1354314"/>
            <a:ext cx="1759565" cy="126985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Sensitivity</a:t>
            </a:r>
          </a:p>
          <a:p>
            <a:pPr algn="ctr"/>
            <a:r>
              <a:rPr lang="en-US" sz="2400" dirty="0" smtClean="0"/>
              <a:t>(E.M. noise)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7096092" y="1354314"/>
            <a:ext cx="1759565" cy="126985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Safety (heat)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6850" y="2787886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Smaller magnets</a:t>
            </a:r>
          </a:p>
          <a:p>
            <a:r>
              <a:rPr lang="en-US" dirty="0" smtClean="0"/>
              <a:t>(8 actuators)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4709" y="2787886"/>
            <a:ext cx="1136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DAC noise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54833" y="2729437"/>
            <a:ext cx="2050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 Force and </a:t>
            </a:r>
          </a:p>
          <a:p>
            <a:r>
              <a:rPr lang="en-US" dirty="0"/>
              <a:t>a</a:t>
            </a:r>
            <a:r>
              <a:rPr lang="en-US" dirty="0" smtClean="0"/>
              <a:t>ct-noise mitigation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74158" y="280664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T/Max current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954833" y="4268964"/>
            <a:ext cx="1759565" cy="126985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Calibration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35315" y="4268964"/>
            <a:ext cx="1759565" cy="126985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Local Control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516850" y="4268964"/>
            <a:ext cx="1759565" cy="126985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Lock Acquisition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7096092" y="4268964"/>
            <a:ext cx="1759565" cy="126985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Safety (heat)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16850" y="5649310"/>
            <a:ext cx="19954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Smaller magnets</a:t>
            </a:r>
          </a:p>
          <a:p>
            <a:r>
              <a:rPr lang="en-US" dirty="0" smtClean="0"/>
              <a:t>(small force locking </a:t>
            </a:r>
          </a:p>
          <a:p>
            <a:r>
              <a:rPr lang="en-US" dirty="0" smtClean="0"/>
              <a:t>demonstrated)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10112" y="5649310"/>
            <a:ext cx="2050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 Force and</a:t>
            </a:r>
          </a:p>
          <a:p>
            <a:r>
              <a:rPr lang="en-US" dirty="0"/>
              <a:t>a</a:t>
            </a:r>
            <a:r>
              <a:rPr lang="en-US" dirty="0" smtClean="0"/>
              <a:t>ct-noise mitigation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66131" y="5650625"/>
            <a:ext cx="208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Operation</a:t>
            </a:r>
          </a:p>
          <a:p>
            <a:r>
              <a:rPr lang="en-US" dirty="0"/>
              <a:t>t</a:t>
            </a:r>
            <a:r>
              <a:rPr lang="en-US" dirty="0" smtClean="0"/>
              <a:t>owards locking</a:t>
            </a:r>
          </a:p>
          <a:p>
            <a:r>
              <a:rPr lang="en-US" dirty="0"/>
              <a:t>a</a:t>
            </a:r>
            <a:r>
              <a:rPr lang="en-US" dirty="0" smtClean="0"/>
              <a:t>nd unlock recovery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274158" y="566807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T/Max current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2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9646" y="800316"/>
            <a:ext cx="905435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F7</a:t>
            </a:r>
            <a:r>
              <a:rPr lang="en-US" dirty="0" smtClean="0">
                <a:solidFill>
                  <a:schemeClr val="bg1"/>
                </a:solidFill>
                <a:sym typeface="Wingdings"/>
              </a:rPr>
              <a:t> Marionette issues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646" y="3788507"/>
            <a:ext cx="9054354" cy="369332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F7</a:t>
            </a:r>
            <a:r>
              <a:rPr lang="en-US" dirty="0" smtClean="0">
                <a:solidFill>
                  <a:srgbClr val="FFFFFF"/>
                </a:solidFill>
                <a:sym typeface="Wingdings"/>
              </a:rPr>
              <a:t> Mirror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5" name="Picture 7" descr="vir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978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7977" y="474284"/>
            <a:ext cx="176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F7</a:t>
            </a:r>
            <a:r>
              <a:rPr lang="en-US" dirty="0" smtClean="0">
                <a:sym typeface="Wingdings"/>
              </a:rPr>
              <a:t> Marionette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50" y="1741487"/>
            <a:ext cx="5270500" cy="3375025"/>
          </a:xfrm>
          <a:prstGeom prst="rect">
            <a:avLst/>
          </a:prstGeom>
        </p:spPr>
      </p:pic>
      <p:pic>
        <p:nvPicPr>
          <p:cNvPr id="11" name="Picture 7" descr="vir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360186"/>
              </p:ext>
            </p:extLst>
          </p:nvPr>
        </p:nvGraphicFramePr>
        <p:xfrm>
          <a:off x="414337" y="5208588"/>
          <a:ext cx="5729288" cy="146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5" imgW="3225800" imgH="825500" progId="Equation.3">
                  <p:embed/>
                </p:oleObj>
              </mc:Choice>
              <mc:Fallback>
                <p:oleObj name="Equation" r:id="rId5" imgW="3225800" imgH="825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337" y="5208588"/>
                        <a:ext cx="5729288" cy="1465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15303" y="5308936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 force /unit-current / payload using 2 coils to actuate z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62999" y="6027519"/>
            <a:ext cx="2384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Actuation noise </a:t>
            </a:r>
          </a:p>
          <a:p>
            <a:r>
              <a:rPr lang="en-US" dirty="0" smtClean="0"/>
              <a:t>(</a:t>
            </a:r>
            <a:r>
              <a:rPr lang="en-US" dirty="0" err="1" smtClean="0">
                <a:solidFill>
                  <a:srgbClr val="FF0000"/>
                </a:solidFill>
              </a:rPr>
              <a:t>Gennai</a:t>
            </a:r>
            <a:r>
              <a:rPr lang="en-US" dirty="0" smtClean="0"/>
              <a:t>, VIR-0006B-09)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9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887173"/>
              </p:ext>
            </p:extLst>
          </p:nvPr>
        </p:nvGraphicFramePr>
        <p:xfrm>
          <a:off x="414337" y="5208588"/>
          <a:ext cx="5729288" cy="146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Equation" r:id="rId3" imgW="3225800" imgH="825500" progId="Equation.3">
                  <p:embed/>
                </p:oleObj>
              </mc:Choice>
              <mc:Fallback>
                <p:oleObj name="Equation" r:id="rId3" imgW="3225800" imgH="825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337" y="5208588"/>
                        <a:ext cx="5729288" cy="1465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5303" y="5308936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 force /unit-current / payload using 2 coils to actuate z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7977" y="474284"/>
            <a:ext cx="176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F7</a:t>
            </a:r>
            <a:r>
              <a:rPr lang="en-US" dirty="0" smtClean="0">
                <a:sym typeface="Wingdings"/>
              </a:rPr>
              <a:t> Marionette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968230"/>
              </p:ext>
            </p:extLst>
          </p:nvPr>
        </p:nvGraphicFramePr>
        <p:xfrm>
          <a:off x="697977" y="871582"/>
          <a:ext cx="7137926" cy="4406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Document" r:id="rId6" imgW="5410200" imgH="3340100" progId="Word.Document.12">
                  <p:embed/>
                </p:oleObj>
              </mc:Choice>
              <mc:Fallback>
                <p:oleObj name="Document" r:id="rId6" imgW="5410200" imgH="3340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7977" y="871582"/>
                        <a:ext cx="7137926" cy="4406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62999" y="6027519"/>
            <a:ext cx="2384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Actuation noise </a:t>
            </a:r>
          </a:p>
          <a:p>
            <a:r>
              <a:rPr lang="en-US" dirty="0" smtClean="0"/>
              <a:t>(</a:t>
            </a:r>
            <a:r>
              <a:rPr lang="en-US" dirty="0" err="1" smtClean="0">
                <a:solidFill>
                  <a:srgbClr val="FF0000"/>
                </a:solidFill>
              </a:rPr>
              <a:t>Gennai</a:t>
            </a:r>
            <a:r>
              <a:rPr lang="en-US" dirty="0" smtClean="0"/>
              <a:t>, VIR-0006B-09)</a:t>
            </a:r>
            <a:endParaRPr lang="en-US" dirty="0"/>
          </a:p>
        </p:txBody>
      </p:sp>
      <p:pic>
        <p:nvPicPr>
          <p:cNvPr id="7" name="Picture 7" descr="vir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0186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872879"/>
              </p:ext>
            </p:extLst>
          </p:nvPr>
        </p:nvGraphicFramePr>
        <p:xfrm>
          <a:off x="771525" y="623971"/>
          <a:ext cx="3452813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Equation" r:id="rId3" imgW="1943100" imgH="393700" progId="Equation.3">
                  <p:embed/>
                </p:oleObj>
              </mc:Choice>
              <mc:Fallback>
                <p:oleObj name="Equation" r:id="rId3" imgW="1943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1525" y="623971"/>
                        <a:ext cx="3452813" cy="700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65580" y="722369"/>
            <a:ext cx="84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Ruggi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7918" y="2659431"/>
            <a:ext cx="767389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Ex: using 0.5 A </a:t>
            </a:r>
            <a:r>
              <a:rPr lang="en-US" dirty="0" smtClean="0">
                <a:sym typeface="Wingdings"/>
              </a:rPr>
              <a:t> 16 </a:t>
            </a:r>
            <a:r>
              <a:rPr lang="en-US" dirty="0" smtClean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dirty="0" smtClean="0">
                <a:sym typeface="Wingdings"/>
              </a:rPr>
              <a:t>m</a:t>
            </a:r>
          </a:p>
          <a:p>
            <a:endParaRPr lang="en-US" dirty="0"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ym typeface="Wingdings"/>
              </a:rPr>
              <a:t>According to Virgo experience (without suspension ID improvements) ~ OK,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ym typeface="Wingdings"/>
              </a:rPr>
              <a:t>1 A would be safer to prevent small earthquakes.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A factor ~2 can be recovered using V+ magnets, but then we might have have</a:t>
            </a:r>
          </a:p>
          <a:p>
            <a:r>
              <a:rPr lang="en-US" dirty="0">
                <a:solidFill>
                  <a:srgbClr val="FF0000"/>
                </a:solidFill>
                <a:sym typeface="Wingdings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    larger E.M. noise coupling risk (TBD)  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088490"/>
              </p:ext>
            </p:extLst>
          </p:nvPr>
        </p:nvGraphicFramePr>
        <p:xfrm>
          <a:off x="771525" y="1638211"/>
          <a:ext cx="62515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Equation" r:id="rId5" imgW="3517900" imgH="431800" progId="Equation.3">
                  <p:embed/>
                </p:oleObj>
              </mc:Choice>
              <mc:Fallback>
                <p:oleObj name="Equation" r:id="rId5" imgW="3517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1525" y="1638211"/>
                        <a:ext cx="6251575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214168"/>
              </p:ext>
            </p:extLst>
          </p:nvPr>
        </p:nvGraphicFramePr>
        <p:xfrm>
          <a:off x="1366838" y="4691063"/>
          <a:ext cx="5100637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Equation" r:id="rId7" imgW="2870200" imgH="419100" progId="Equation.3">
                  <p:embed/>
                </p:oleObj>
              </mc:Choice>
              <mc:Fallback>
                <p:oleObj name="Equation" r:id="rId7" imgW="2870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66838" y="4691063"/>
                        <a:ext cx="5100637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795175"/>
              </p:ext>
            </p:extLst>
          </p:nvPr>
        </p:nvGraphicFramePr>
        <p:xfrm>
          <a:off x="2919413" y="5462588"/>
          <a:ext cx="36322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Equation" r:id="rId9" imgW="2044700" imgH="419100" progId="Equation.3">
                  <p:embed/>
                </p:oleObj>
              </mc:Choice>
              <mc:Fallback>
                <p:oleObj name="Equation" r:id="rId9" imgW="204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19413" y="5462588"/>
                        <a:ext cx="3632200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94907" y="5633988"/>
            <a:ext cx="86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check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Arc 10"/>
          <p:cNvSpPr/>
          <p:nvPr/>
        </p:nvSpPr>
        <p:spPr>
          <a:xfrm>
            <a:off x="6265553" y="4999504"/>
            <a:ext cx="738124" cy="850900"/>
          </a:xfrm>
          <a:prstGeom prst="arc">
            <a:avLst>
              <a:gd name="adj1" fmla="val 16200000"/>
              <a:gd name="adj2" fmla="val 5532080"/>
            </a:avLst>
          </a:prstGeom>
          <a:ln>
            <a:solidFill>
              <a:srgbClr val="4F81BD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71396" y="5233937"/>
            <a:ext cx="546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!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5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94293" y="4601882"/>
            <a:ext cx="7435494" cy="175820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7" descr="virg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442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998" y="675153"/>
            <a:ext cx="8912957" cy="3693319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Actuation noise and its mitigation:</a:t>
            </a:r>
          </a:p>
          <a:p>
            <a:r>
              <a:rPr lang="en-US" b="1" dirty="0" smtClean="0"/>
              <a:t>(4000 attenuation factor of actuation noise @ 10 Hz)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Virgo experience: II </a:t>
            </a:r>
            <a:r>
              <a:rPr lang="en-US" dirty="0" err="1" smtClean="0"/>
              <a:t>ord</a:t>
            </a:r>
            <a:r>
              <a:rPr lang="en-US" dirty="0" smtClean="0"/>
              <a:t> shaping 1-10 Hz </a:t>
            </a:r>
            <a:r>
              <a:rPr lang="en-US" dirty="0" smtClean="0">
                <a:sym typeface="Wingdings"/>
              </a:rPr>
              <a:t> a factor 100 (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Gennai</a:t>
            </a:r>
            <a:r>
              <a:rPr lang="en-US" dirty="0" smtClean="0">
                <a:sym typeface="Wingdings"/>
              </a:rPr>
              <a:t>, feasibility to be studied) </a:t>
            </a:r>
            <a:r>
              <a:rPr lang="en-US" dirty="0" smtClean="0"/>
              <a:t> </a:t>
            </a:r>
          </a:p>
          <a:p>
            <a:pPr marL="285750" indent="-285750">
              <a:buFont typeface="Arial"/>
              <a:buChar char="•"/>
            </a:pPr>
            <a:endParaRPr lang="en-US" dirty="0"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ym typeface="Wingdings"/>
              </a:rPr>
              <a:t>I </a:t>
            </a:r>
            <a:r>
              <a:rPr lang="en-US" dirty="0" err="1" smtClean="0">
                <a:sym typeface="Wingdings"/>
              </a:rPr>
              <a:t>ord</a:t>
            </a:r>
            <a:r>
              <a:rPr lang="en-US" dirty="0" smtClean="0">
                <a:sym typeface="Wingdings"/>
              </a:rPr>
              <a:t> filter on Marionette X 1/3 attenuation through series resistor, that means we have operated with reduced </a:t>
            </a:r>
            <a:r>
              <a:rPr lang="en-US" dirty="0" err="1" smtClean="0">
                <a:sym typeface="Wingdings"/>
              </a:rPr>
              <a:t>Fmax</a:t>
            </a:r>
            <a:r>
              <a:rPr lang="en-US" dirty="0" smtClean="0">
                <a:sym typeface="Wingdings"/>
              </a:rPr>
              <a:t> (~10 um/A) already.</a:t>
            </a:r>
          </a:p>
          <a:p>
            <a:pPr marL="285750" indent="-285750">
              <a:buFont typeface="Arial"/>
              <a:buChar char="•"/>
            </a:pPr>
            <a:endParaRPr lang="en-US" dirty="0">
              <a:sym typeface="Wingdings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ym typeface="Wingdings"/>
              </a:rPr>
              <a:t>STD conditions (suspension ID as in V+)  3 </a:t>
            </a:r>
            <a:r>
              <a:rPr lang="en-US" dirty="0" smtClean="0">
                <a:latin typeface="Symbol" charset="2"/>
                <a:cs typeface="Symbol" charset="2"/>
                <a:sym typeface="Wingdings"/>
              </a:rPr>
              <a:t>m</a:t>
            </a:r>
            <a:r>
              <a:rPr lang="en-US" dirty="0" smtClean="0">
                <a:sym typeface="Wingdings"/>
              </a:rPr>
              <a:t>m max allows to operate and resist towards the transient to HP in case of small earthquakes. </a:t>
            </a:r>
            <a:endParaRPr lang="en-US" dirty="0"/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Step-by-step actuation noise shaping through coil drivers, probably useful also in </a:t>
            </a:r>
            <a:r>
              <a:rPr lang="en-US" dirty="0" err="1" smtClean="0">
                <a:solidFill>
                  <a:srgbClr val="FF0000"/>
                </a:solidFill>
              </a:rPr>
              <a:t>AdV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998" y="4424918"/>
            <a:ext cx="8912958" cy="2308324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Other issues: outgassing in case of HW/SW failures</a:t>
            </a:r>
          </a:p>
          <a:p>
            <a:r>
              <a:rPr lang="en-US" b="1" dirty="0" smtClean="0"/>
              <a:t> (8 coils are hosted in the lower vacuum chamber)</a:t>
            </a:r>
          </a:p>
          <a:p>
            <a:endParaRPr lang="en-US" dirty="0"/>
          </a:p>
          <a:p>
            <a:r>
              <a:rPr lang="en-US" dirty="0" smtClean="0"/>
              <a:t>Urgent evaluation needed. Experimental ? Simplified Model ? (</a:t>
            </a:r>
            <a:r>
              <a:rPr lang="en-US" dirty="0" err="1" smtClean="0">
                <a:solidFill>
                  <a:srgbClr val="FF0000"/>
                </a:solidFill>
              </a:rPr>
              <a:t>Dattilo,Pasqualetti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LN resistor </a:t>
            </a:r>
            <a:r>
              <a:rPr lang="en-US" dirty="0" err="1" smtClean="0"/>
              <a:t>config</a:t>
            </a:r>
            <a:r>
              <a:rPr lang="en-US" dirty="0" smtClean="0"/>
              <a:t> be used  as a protection. If the failure occurs meanwhile we are in HP? </a:t>
            </a:r>
          </a:p>
          <a:p>
            <a:r>
              <a:rPr lang="en-US" dirty="0" smtClean="0"/>
              <a:t>Temporized Automatic switch to LN after a given elapsed (safe) time electronic/SW (</a:t>
            </a:r>
            <a:r>
              <a:rPr lang="en-US" dirty="0" err="1" smtClean="0">
                <a:solidFill>
                  <a:srgbClr val="FF0000"/>
                </a:solidFill>
              </a:rPr>
              <a:t>Gennai</a:t>
            </a:r>
            <a:r>
              <a:rPr lang="en-US" dirty="0" smtClean="0">
                <a:solidFill>
                  <a:srgbClr val="FF0000"/>
                </a:solidFill>
              </a:rPr>
              <a:t>, under study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7" descr="vir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4607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7977" y="474284"/>
            <a:ext cx="1319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F7</a:t>
            </a:r>
            <a:r>
              <a:rPr lang="en-US" dirty="0" smtClean="0">
                <a:sym typeface="Wingdings"/>
              </a:rPr>
              <a:t> Mirror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42565" y="2454279"/>
            <a:ext cx="4403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Similar to V+ but 3.6 times weaker actuation, </a:t>
            </a:r>
          </a:p>
          <a:p>
            <a:r>
              <a:rPr lang="en-US" dirty="0"/>
              <a:t>a</a:t>
            </a:r>
            <a:r>
              <a:rPr lang="en-US" dirty="0" smtClean="0"/>
              <a:t>nd  the mirror mass is two times larger 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103" y="1434352"/>
            <a:ext cx="5270500" cy="32162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5557" y="1062783"/>
            <a:ext cx="874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Force[N/A]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664448" y="4527068"/>
            <a:ext cx="974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Distance [m]</a:t>
            </a:r>
            <a:endParaRPr lang="en-US" sz="1200" dirty="0"/>
          </a:p>
        </p:txBody>
      </p:sp>
      <p:pic>
        <p:nvPicPr>
          <p:cNvPr id="11" name="Picture 7" descr="vir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0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7977" y="474284"/>
            <a:ext cx="1319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F7</a:t>
            </a:r>
            <a:r>
              <a:rPr lang="en-US" dirty="0" smtClean="0">
                <a:sym typeface="Wingdings"/>
              </a:rPr>
              <a:t> Mirror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367850"/>
              </p:ext>
            </p:extLst>
          </p:nvPr>
        </p:nvGraphicFramePr>
        <p:xfrm>
          <a:off x="697977" y="843616"/>
          <a:ext cx="5410200" cy="314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Document" r:id="rId4" imgW="5410200" imgH="3149600" progId="Word.Document.12">
                  <p:embed/>
                </p:oleObj>
              </mc:Choice>
              <mc:Fallback>
                <p:oleObj name="Document" r:id="rId4" imgW="5410200" imgH="314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7977" y="843616"/>
                        <a:ext cx="5410200" cy="314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8935" y="3958940"/>
            <a:ext cx="9054521" cy="2585323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Local control, reallocation OK (tested), E.M. noise impact minimized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Main issues: 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Heating, similar problem to marionette actuator (note the heat is dissipated conductively on F7) (</a:t>
            </a:r>
            <a:r>
              <a:rPr lang="en-US" dirty="0" err="1" smtClean="0">
                <a:solidFill>
                  <a:srgbClr val="FF0000"/>
                </a:solidFill>
              </a:rPr>
              <a:t>Dattilo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Calibration amplitude (</a:t>
            </a:r>
            <a:r>
              <a:rPr lang="en-US" dirty="0" err="1" smtClean="0">
                <a:solidFill>
                  <a:srgbClr val="FF0000"/>
                </a:solidFill>
              </a:rPr>
              <a:t>Loic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Gennai</a:t>
            </a:r>
            <a:r>
              <a:rPr lang="en-US" dirty="0" smtClean="0"/>
              <a:t>), hardly achievable using new coils (10^-11 m @ 1kHz !)</a:t>
            </a:r>
          </a:p>
          <a:p>
            <a:r>
              <a:rPr lang="en-US" dirty="0"/>
              <a:t> </a:t>
            </a:r>
            <a:r>
              <a:rPr lang="en-US" dirty="0" smtClean="0"/>
              <a:t>    after experimental test of heating we will derive a </a:t>
            </a:r>
            <a:r>
              <a:rPr lang="en-US" dirty="0" err="1" smtClean="0"/>
              <a:t>Dt</a:t>
            </a:r>
            <a:r>
              <a:rPr lang="en-US" dirty="0" smtClean="0"/>
              <a:t> max time for calibration application.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 </a:t>
            </a:r>
            <a:r>
              <a:rPr lang="en-US" dirty="0" smtClean="0"/>
              <a:t>it is hard to replace the magnets on the mirror after installation.</a:t>
            </a:r>
            <a:endParaRPr lang="en-US" dirty="0"/>
          </a:p>
        </p:txBody>
      </p:sp>
      <p:pic>
        <p:nvPicPr>
          <p:cNvPr id="9" name="Picture 7" descr="vir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892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10366-4E49-AE4F-8C4A-70D8CAF3FA96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317500"/>
            <a:ext cx="9144000" cy="6278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Conclusions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 smtClean="0"/>
              <a:t>1) The coils of payload system do exist (4-5 months - ~ 22kE)</a:t>
            </a:r>
          </a:p>
          <a:p>
            <a:endParaRPr lang="en-US" b="1" dirty="0"/>
          </a:p>
          <a:p>
            <a:r>
              <a:rPr lang="en-US" b="1" dirty="0"/>
              <a:t>2</a:t>
            </a:r>
            <a:r>
              <a:rPr lang="en-US" b="1" dirty="0" smtClean="0"/>
              <a:t>) Actuation force was designed to be reduced (0.54) WRT V+ for F7</a:t>
            </a:r>
            <a:r>
              <a:rPr lang="en-US" b="1" dirty="0" smtClean="0">
                <a:sym typeface="Wingdings"/>
              </a:rPr>
              <a:t>Ma upon the experience of the max force required, but assuming max current 1 A possible.</a:t>
            </a:r>
            <a:endParaRPr lang="en-US" b="1" dirty="0" smtClean="0"/>
          </a:p>
          <a:p>
            <a:endParaRPr lang="en-US" b="1" dirty="0"/>
          </a:p>
          <a:p>
            <a:r>
              <a:rPr lang="en-US" b="1" dirty="0"/>
              <a:t>3</a:t>
            </a:r>
            <a:r>
              <a:rPr lang="en-US" b="1" dirty="0" smtClean="0"/>
              <a:t>) Possibility to start with stronger magnets for F7</a:t>
            </a:r>
            <a:r>
              <a:rPr lang="en-US" b="1" dirty="0" smtClean="0">
                <a:sym typeface="Wingdings"/>
              </a:rPr>
              <a:t>Ma</a:t>
            </a:r>
            <a:r>
              <a:rPr lang="en-US" b="1" dirty="0" smtClean="0"/>
              <a:t>:</a:t>
            </a:r>
            <a:endParaRPr lang="en-US" dirty="0" smtClean="0"/>
          </a:p>
          <a:p>
            <a:r>
              <a:rPr lang="en-US" dirty="0" smtClean="0"/>
              <a:t>force 1.9 times larger (feasible), on-fly change with installed payloads under study</a:t>
            </a:r>
          </a:p>
          <a:p>
            <a:endParaRPr lang="en-US" dirty="0" smtClean="0"/>
          </a:p>
          <a:p>
            <a:r>
              <a:rPr lang="en-US" b="1" dirty="0" smtClean="0"/>
              <a:t>4) Possibility to start with stronger magnets Max actuation force for F7</a:t>
            </a:r>
            <a:r>
              <a:rPr lang="en-US" b="1" dirty="0" smtClean="0">
                <a:sym typeface="Wingdings"/>
              </a:rPr>
              <a:t>Mi is significantly smaller (low force locking possible)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dirty="0" smtClean="0"/>
              <a:t>5) Fundamental electronics:</a:t>
            </a:r>
          </a:p>
          <a:p>
            <a:r>
              <a:rPr lang="en-US" dirty="0" smtClean="0"/>
              <a:t>Given the situation the electronics group will assist in the most suitable decisions towards the suitable decisions meant to meet </a:t>
            </a:r>
            <a:r>
              <a:rPr lang="en-US" dirty="0" err="1" smtClean="0"/>
              <a:t>AdV</a:t>
            </a:r>
            <a:r>
              <a:rPr lang="en-US" dirty="0" smtClean="0"/>
              <a:t> noise requirements: step-by-step probably reasonable.</a:t>
            </a:r>
          </a:p>
          <a:p>
            <a:endParaRPr lang="en-US" dirty="0" smtClean="0"/>
          </a:p>
          <a:p>
            <a:r>
              <a:rPr lang="en-US" b="1" dirty="0" smtClean="0"/>
              <a:t>6) Test of coil heating performed as soon as possible for both F7</a:t>
            </a:r>
            <a:r>
              <a:rPr lang="en-US" b="1" dirty="0" smtClean="0">
                <a:sym typeface="Wingdings"/>
              </a:rPr>
              <a:t>Ma, </a:t>
            </a:r>
            <a:r>
              <a:rPr lang="en-US" b="1" dirty="0" smtClean="0"/>
              <a:t>F7</a:t>
            </a:r>
            <a:r>
              <a:rPr lang="en-US" b="1" dirty="0" smtClean="0">
                <a:sym typeface="Wingdings"/>
              </a:rPr>
              <a:t>Mi</a:t>
            </a:r>
            <a:r>
              <a:rPr lang="en-US" b="1" dirty="0" smtClean="0"/>
              <a:t> coils:</a:t>
            </a:r>
          </a:p>
          <a:p>
            <a:r>
              <a:rPr lang="en-US" dirty="0"/>
              <a:t>n</a:t>
            </a:r>
            <a:r>
              <a:rPr lang="en-US" dirty="0" smtClean="0"/>
              <a:t>o problem using STD currents as 100-200 mA. The case of failure heating must be prevented through safety systems (SW/HW). Normally the </a:t>
            </a:r>
            <a:r>
              <a:rPr lang="en-US" dirty="0" err="1" smtClean="0"/>
              <a:t>LowNoise</a:t>
            </a:r>
            <a:r>
              <a:rPr lang="en-US" dirty="0" smtClean="0"/>
              <a:t> operation should be the STD operation</a:t>
            </a:r>
            <a:endParaRPr lang="en-US" dirty="0"/>
          </a:p>
        </p:txBody>
      </p:sp>
      <p:pic>
        <p:nvPicPr>
          <p:cNvPr id="6" name="Picture 7" descr="vir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65" y="-10456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2593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4470</TotalTime>
  <Words>734</Words>
  <Application>Microsoft Macintosh PowerPoint</Application>
  <PresentationFormat>On-screen Show (4:3)</PresentationFormat>
  <Paragraphs>98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Equation</vt:lpstr>
      <vt:lpstr>Document</vt:lpstr>
      <vt:lpstr>PAYLOAD CONTROL ACTUATORS, open issues E. Majorana   15-05-2014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Ettore Majorana</dc:creator>
  <cp:lastModifiedBy>Ettore Majorana</cp:lastModifiedBy>
  <cp:revision>49</cp:revision>
  <dcterms:created xsi:type="dcterms:W3CDTF">2014-05-12T08:51:56Z</dcterms:created>
  <dcterms:modified xsi:type="dcterms:W3CDTF">2014-05-16T07:49:41Z</dcterms:modified>
</cp:coreProperties>
</file>