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5" r:id="rId2"/>
    <p:sldId id="301" r:id="rId3"/>
    <p:sldId id="289" r:id="rId4"/>
    <p:sldId id="290" r:id="rId5"/>
    <p:sldId id="311" r:id="rId6"/>
    <p:sldId id="294" r:id="rId7"/>
    <p:sldId id="295" r:id="rId8"/>
    <p:sldId id="302" r:id="rId9"/>
    <p:sldId id="304" r:id="rId10"/>
    <p:sldId id="303" r:id="rId11"/>
    <p:sldId id="305" r:id="rId12"/>
    <p:sldId id="306" r:id="rId13"/>
    <p:sldId id="307" r:id="rId14"/>
    <p:sldId id="308" r:id="rId15"/>
    <p:sldId id="309" r:id="rId16"/>
    <p:sldId id="310" r:id="rId17"/>
  </p:sldIdLst>
  <p:sldSz cx="9144000" cy="6858000" type="screen4x3"/>
  <p:notesSz cx="7099300" cy="10234613"/>
  <p:defaultTextStyle>
    <a:defPPr>
      <a:defRPr lang="it-IT"/>
    </a:defPPr>
    <a:lvl1pPr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44">
          <p15:clr>
            <a:srgbClr val="A4A3A4"/>
          </p15:clr>
        </p15:guide>
        <p15:guide id="2" pos="300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01FF"/>
    <a:srgbClr val="9900CC"/>
    <a:srgbClr val="FF9900"/>
    <a:srgbClr val="FF7C80"/>
    <a:srgbClr val="008000"/>
    <a:srgbClr val="45DB4C"/>
    <a:srgbClr val="66FF33"/>
    <a:srgbClr val="9900FF"/>
    <a:srgbClr val="EAEAEA"/>
    <a:srgbClr val="EBFB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4" autoAdjust="0"/>
    <p:restoredTop sz="92138" autoAdjust="0"/>
  </p:normalViewPr>
  <p:slideViewPr>
    <p:cSldViewPr>
      <p:cViewPr>
        <p:scale>
          <a:sx n="90" d="100"/>
          <a:sy n="90" d="100"/>
        </p:scale>
        <p:origin x="-522" y="-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874" y="-72"/>
      </p:cViewPr>
      <p:guideLst>
        <p:guide orient="horz" pos="2244"/>
        <p:guide pos="300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4763" y="-1588"/>
            <a:ext cx="3079751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t" anchorCtr="0" compatLnSpc="1">
            <a:prstTxWarp prst="textNoShape">
              <a:avLst/>
            </a:prstTxWarp>
          </a:bodyPr>
          <a:lstStyle>
            <a:lvl1pPr defTabSz="966788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-1588"/>
            <a:ext cx="307975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t" anchorCtr="0" compatLnSpc="1">
            <a:prstTxWarp prst="textNoShape">
              <a:avLst/>
            </a:prstTxWarp>
          </a:bodyPr>
          <a:lstStyle>
            <a:lvl1pPr algn="r" defTabSz="966788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4763" y="9720263"/>
            <a:ext cx="3079751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b" anchorCtr="0" compatLnSpc="1">
            <a:prstTxWarp prst="textNoShape">
              <a:avLst/>
            </a:prstTxWarp>
          </a:bodyPr>
          <a:lstStyle>
            <a:lvl1pPr defTabSz="966788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9720263"/>
            <a:ext cx="30797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b" anchorCtr="0" compatLnSpc="1">
            <a:prstTxWarp prst="textNoShape">
              <a:avLst/>
            </a:prstTxWarp>
          </a:bodyPr>
          <a:lstStyle>
            <a:lvl1pPr algn="r" defTabSz="966788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fld id="{90BE26D3-CDE0-4A23-BB08-F8C00573D4D0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74613" y="9807575"/>
            <a:ext cx="846137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7413" tIns="48707" rIns="97413" bIns="48707" anchor="ctr">
            <a:spAutoFit/>
          </a:bodyPr>
          <a:lstStyle/>
          <a:p>
            <a:pPr defTabSz="966788" eaLnBrk="0">
              <a:lnSpc>
                <a:spcPct val="100000"/>
              </a:lnSpc>
              <a:buClrTx/>
              <a:buFontTx/>
              <a:buNone/>
            </a:pPr>
            <a:fld id="{F23D54FA-4517-4720-B085-44AE5FAEA5D9}" type="datetime1">
              <a:rPr lang="en-GB" sz="1500">
                <a:solidFill>
                  <a:schemeClr val="tx1"/>
                </a:solidFill>
              </a:rPr>
              <a:pPr defTabSz="966788" eaLnBrk="0">
                <a:lnSpc>
                  <a:spcPct val="100000"/>
                </a:lnSpc>
                <a:buClrTx/>
                <a:buFontTx/>
                <a:buNone/>
              </a:pPr>
              <a:t>21/01/2016</a:t>
            </a:fld>
            <a:endParaRPr lang="en-GB" sz="1500">
              <a:solidFill>
                <a:schemeClr val="tx1"/>
              </a:solidFill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6599238" y="9807575"/>
            <a:ext cx="4254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7413" tIns="48707" rIns="97413" bIns="48707" anchor="ctr">
            <a:spAutoFit/>
          </a:bodyPr>
          <a:lstStyle/>
          <a:p>
            <a:pPr algn="r" defTabSz="966788" eaLnBrk="0">
              <a:lnSpc>
                <a:spcPct val="100000"/>
              </a:lnSpc>
              <a:buClrTx/>
              <a:buFontTx/>
              <a:buNone/>
            </a:pPr>
            <a:fld id="{5071A249-AF24-45E0-A2E0-EFEE55489B12}" type="slidenum">
              <a:rPr lang="en-GB" sz="1500">
                <a:solidFill>
                  <a:schemeClr val="tx1"/>
                </a:solidFill>
              </a:rPr>
              <a:pPr algn="r" defTabSz="966788" eaLnBrk="0">
                <a:lnSpc>
                  <a:spcPct val="100000"/>
                </a:lnSpc>
                <a:buClrTx/>
                <a:buFontTx/>
                <a:buNone/>
              </a:pPr>
              <a:t>‹#›</a:t>
            </a:fld>
            <a:endParaRPr lang="en-GB" sz="15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4763" y="-1588"/>
            <a:ext cx="3079751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t" anchorCtr="0" compatLnSpc="1">
            <a:prstTxWarp prst="textNoShape">
              <a:avLst/>
            </a:prstTxWarp>
          </a:bodyPr>
          <a:lstStyle>
            <a:lvl1pPr defTabSz="806450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-1588"/>
            <a:ext cx="307975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t" anchorCtr="0" compatLnSpc="1">
            <a:prstTxWarp prst="textNoShape">
              <a:avLst/>
            </a:prstTxWarp>
          </a:bodyPr>
          <a:lstStyle>
            <a:lvl1pPr algn="r" defTabSz="806450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4763" y="9720263"/>
            <a:ext cx="3079751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b" anchorCtr="0" compatLnSpc="1">
            <a:prstTxWarp prst="textNoShape">
              <a:avLst/>
            </a:prstTxWarp>
          </a:bodyPr>
          <a:lstStyle>
            <a:lvl1pPr defTabSz="806450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GB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20263"/>
            <a:ext cx="30797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b" anchorCtr="0" compatLnSpc="1">
            <a:prstTxWarp prst="textNoShape">
              <a:avLst/>
            </a:prstTxWarp>
          </a:bodyPr>
          <a:lstStyle>
            <a:lvl1pPr algn="r" defTabSz="806450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  <a:latin typeface="Times New Roman" charset="0"/>
              </a:defRPr>
            </a:lvl1pPr>
          </a:lstStyle>
          <a:p>
            <a:fld id="{14FDBAE6-6114-4598-AB9A-8C61F6727CCF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0913" y="4862513"/>
            <a:ext cx="5197475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13" tIns="48707" rIns="97413" bIns="48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notes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</a:p>
        </p:txBody>
      </p:sp>
      <p:sp>
        <p:nvSpPr>
          <p:cNvPr id="205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6950" y="773113"/>
            <a:ext cx="5106988" cy="38306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4613" y="9807575"/>
            <a:ext cx="846137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7413" tIns="48707" rIns="97413" bIns="48707" anchor="ctr">
            <a:spAutoFit/>
          </a:bodyPr>
          <a:lstStyle/>
          <a:p>
            <a:pPr defTabSz="966788" eaLnBrk="0">
              <a:lnSpc>
                <a:spcPct val="100000"/>
              </a:lnSpc>
              <a:buClrTx/>
              <a:buFontTx/>
              <a:buNone/>
            </a:pPr>
            <a:fld id="{8A591B68-18D8-4183-AA7B-8F622C8B7BC8}" type="datetime1">
              <a:rPr lang="en-GB" sz="1500">
                <a:solidFill>
                  <a:schemeClr val="tx1"/>
                </a:solidFill>
              </a:rPr>
              <a:pPr defTabSz="966788" eaLnBrk="0">
                <a:lnSpc>
                  <a:spcPct val="100000"/>
                </a:lnSpc>
                <a:buClrTx/>
                <a:buFontTx/>
                <a:buNone/>
              </a:pPr>
              <a:t>21/01/2016</a:t>
            </a:fld>
            <a:endParaRPr lang="en-GB" sz="1500">
              <a:solidFill>
                <a:schemeClr val="tx1"/>
              </a:solidFill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599238" y="9807575"/>
            <a:ext cx="4254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7413" tIns="48707" rIns="97413" bIns="48707" anchor="ctr">
            <a:spAutoFit/>
          </a:bodyPr>
          <a:lstStyle/>
          <a:p>
            <a:pPr algn="r" defTabSz="966788" eaLnBrk="0">
              <a:lnSpc>
                <a:spcPct val="100000"/>
              </a:lnSpc>
              <a:buClrTx/>
              <a:buFontTx/>
              <a:buNone/>
            </a:pPr>
            <a:fld id="{8D46C997-C929-4536-864F-5F3B39212C60}" type="slidenum">
              <a:rPr lang="en-GB" sz="1500">
                <a:solidFill>
                  <a:schemeClr val="tx1"/>
                </a:solidFill>
              </a:rPr>
              <a:pPr algn="r" defTabSz="966788" eaLnBrk="0">
                <a:lnSpc>
                  <a:spcPct val="100000"/>
                </a:lnSpc>
                <a:buClrTx/>
                <a:buFontTx/>
                <a:buNone/>
              </a:pPr>
              <a:t>‹#›</a:t>
            </a:fld>
            <a:endParaRPr lang="en-GB" sz="15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4BF83D-A148-45CF-82CD-2C2E016E0B3A}" type="slidenum">
              <a:rPr lang="en-GB"/>
              <a:pPr/>
              <a:t>1</a:t>
            </a:fld>
            <a:endParaRPr lang="en-GB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DBAE6-6114-4598-AB9A-8C61F6727CCF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rgbClr val="FDF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sz="2000">
                <a:latin typeface="Comic Sans MS" pitchFamily="66" charset="0"/>
              </a:defRPr>
            </a:lvl1pPr>
          </a:lstStyle>
          <a:p>
            <a:r>
              <a:rPr lang="en-US"/>
              <a:t>Fare clic per modificare lo stile del sottotitolo dello schema</a:t>
            </a:r>
          </a:p>
        </p:txBody>
      </p:sp>
      <p:sp>
        <p:nvSpPr>
          <p:cNvPr id="253958" name="Rectangle 6"/>
          <p:cNvSpPr>
            <a:spLocks noChangeArrowheads="1"/>
          </p:cNvSpPr>
          <p:nvPr userDrawn="1"/>
        </p:nvSpPr>
        <p:spPr bwMode="auto">
          <a:xfrm>
            <a:off x="1219200" y="6477000"/>
            <a:ext cx="6553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spAutoFit/>
          </a:bodyPr>
          <a:lstStyle/>
          <a:p>
            <a:endParaRPr lang="it-IT"/>
          </a:p>
        </p:txBody>
      </p:sp>
      <p:sp>
        <p:nvSpPr>
          <p:cNvPr id="25395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Fare clic per modificare lo stile del titolo dello schema</a:t>
            </a:r>
          </a:p>
        </p:txBody>
      </p:sp>
      <p:sp>
        <p:nvSpPr>
          <p:cNvPr id="253960" name="Rectangle 8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253962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390B8CF-D680-48C9-B4C3-193614FF82B2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253963" name="Picture 11" descr="C:\Documents and Settings\ferrante\Documenti\giappone\virgo-logo.gif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067944" y="332656"/>
            <a:ext cx="1338735" cy="735360"/>
          </a:xfrm>
          <a:prstGeom prst="rect">
            <a:avLst/>
          </a:prstGeom>
          <a:noFill/>
        </p:spPr>
      </p:pic>
      <p:sp>
        <p:nvSpPr>
          <p:cNvPr id="25396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A6B38-6C0B-4B0E-81F8-BFFE716FBD2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FB5C6-7624-4237-8274-DF5807FD8A8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2C55B-553D-4CB9-8836-38D0639AFB4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5367-ECF9-4DF7-8507-E20958D3BD2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00F9E-D412-46EE-8951-F3BC104CC95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B9E12-CB34-48D0-B129-1D1018602CA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535F79-8D4B-4C7C-8D85-B24A249DDC4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D4CDF-9C79-4619-927D-E94B2E58E67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63203-DCC8-42D6-B22F-7A5CBFC1B43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152400"/>
            <a:ext cx="2209800" cy="60960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477000" cy="60960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41DD2-40DC-42FF-9531-90C27050468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10196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0" y="914400"/>
            <a:ext cx="9134475" cy="152400"/>
            <a:chOff x="0" y="708"/>
            <a:chExt cx="5754" cy="96"/>
          </a:xfrm>
        </p:grpSpPr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0" y="708"/>
              <a:ext cx="5754" cy="47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8839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1219200" y="6477000"/>
            <a:ext cx="6553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spAutoFit/>
          </a:bodyPr>
          <a:lstStyle/>
          <a:p>
            <a:endParaRPr lang="it-IT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152400"/>
            <a:ext cx="6781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lo stile del titolo dello schema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182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>
              <a:lnSpc>
                <a:spcPct val="100000"/>
              </a:lnSpc>
              <a:buClrTx/>
              <a:buFontTx/>
              <a:buNone/>
              <a:defRPr sz="1400">
                <a:latin typeface="Times New Roman" charset="0"/>
              </a:defRPr>
            </a:lvl1pPr>
          </a:lstStyle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10000" y="631825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>
              <a:lnSpc>
                <a:spcPct val="100000"/>
              </a:lnSpc>
              <a:buClrTx/>
              <a:buFontTx/>
              <a:buNone/>
              <a:defRPr sz="1400">
                <a:latin typeface="Times New Roman" charset="0"/>
              </a:defRPr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182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>
              <a:lnSpc>
                <a:spcPct val="100000"/>
              </a:lnSpc>
              <a:buClrTx/>
              <a:buFontTx/>
              <a:buNone/>
              <a:defRPr sz="1400">
                <a:latin typeface="Times New Roman" charset="0"/>
              </a:defRPr>
            </a:lvl1pPr>
          </a:lstStyle>
          <a:p>
            <a:fld id="{1E4DA3AE-7107-4B2E-847E-809B5F588E26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1044" name="Picture 20" descr="C:\Documents and Settings\ferrante\Documenti\giappone\virgo-logo.gif"/>
          <p:cNvPicPr>
            <a:picLocks noChangeAspect="1" noChangeArrowheads="1"/>
          </p:cNvPicPr>
          <p:nvPr userDrawn="1"/>
        </p:nvPicPr>
        <p:blipFill>
          <a:blip r:embed="rId13" cstate="print"/>
          <a:stretch>
            <a:fillRect/>
          </a:stretch>
        </p:blipFill>
        <p:spPr bwMode="auto">
          <a:xfrm>
            <a:off x="323528" y="56147"/>
            <a:ext cx="1440159" cy="79107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itchFamily="2" charset="2"/>
        <a:buChar char="u"/>
        <a:defRPr sz="24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Monotype Sorts" pitchFamily="2" charset="2"/>
        <a:buChar char="l"/>
        <a:defRPr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FE74DE7F-BEB7-4C6F-9B08-C939D49F6FD6}" type="slidenum">
              <a:rPr lang="en-GB"/>
              <a:pPr/>
              <a:t>1</a:t>
            </a:fld>
            <a:endParaRPr lang="en-GB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Federico Paoletti</a:t>
            </a:r>
          </a:p>
        </p:txBody>
      </p:sp>
      <p:pic>
        <p:nvPicPr>
          <p:cNvPr id="256005" name="Picture 5" descr="C:\Documents and Settings\Federico\Documenti\Presentazioni\GWADW06\sfondo.tif"/>
          <p:cNvPicPr>
            <a:picLocks noChangeAspect="1" noChangeArrowheads="1"/>
          </p:cNvPicPr>
          <p:nvPr/>
        </p:nvPicPr>
        <p:blipFill>
          <a:blip r:embed="rId3" cstate="print"/>
          <a:srcRect t="12180"/>
          <a:stretch>
            <a:fillRect/>
          </a:stretch>
        </p:blipFill>
        <p:spPr bwMode="auto">
          <a:xfrm>
            <a:off x="0" y="1066800"/>
            <a:ext cx="9144000" cy="4945063"/>
          </a:xfrm>
          <a:prstGeom prst="rect">
            <a:avLst/>
          </a:prstGeom>
          <a:noFill/>
        </p:spPr>
      </p:pic>
      <p:sp>
        <p:nvSpPr>
          <p:cNvPr id="256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1484784"/>
            <a:ext cx="8534400" cy="7620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4000" dirty="0" smtClean="0">
                <a:latin typeface="AmerType Md BT" pitchFamily="18" charset="0"/>
              </a:rPr>
              <a:t>Magnetic Noise Mitigation:</a:t>
            </a:r>
            <a:br>
              <a:rPr lang="en-US" sz="4000" dirty="0" smtClean="0">
                <a:latin typeface="AmerType Md BT" pitchFamily="18" charset="0"/>
              </a:rPr>
            </a:br>
            <a:r>
              <a:rPr lang="en-US" sz="4000" dirty="0" smtClean="0">
                <a:latin typeface="AmerType Md BT" pitchFamily="18" charset="0"/>
              </a:rPr>
              <a:t>Results obtained </a:t>
            </a:r>
            <a:r>
              <a:rPr lang="en-US" sz="4000" dirty="0">
                <a:latin typeface="AmerType Md BT" pitchFamily="18" charset="0"/>
              </a:rPr>
              <a:t>so far 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3356992"/>
            <a:ext cx="5904656" cy="504056"/>
          </a:xfrm>
          <a:solidFill>
            <a:srgbClr val="FFFFFF">
              <a:alpha val="50000"/>
            </a:srgbClr>
          </a:solidFill>
          <a:ln/>
        </p:spPr>
        <p:txBody>
          <a:bodyPr/>
          <a:lstStyle/>
          <a:p>
            <a:pPr marL="508000" indent="-508000" algn="ctr"/>
            <a:r>
              <a:rPr lang="en-US" sz="2400" dirty="0" err="1" smtClean="0">
                <a:solidFill>
                  <a:schemeClr val="tx2"/>
                </a:solidFill>
                <a:latin typeface="AmerType Md BT" pitchFamily="18" charset="0"/>
              </a:rPr>
              <a:t>AdV</a:t>
            </a:r>
            <a:r>
              <a:rPr lang="en-US" sz="2400" dirty="0" smtClean="0">
                <a:solidFill>
                  <a:schemeClr val="tx2"/>
                </a:solidFill>
                <a:latin typeface="AmerType Md BT" pitchFamily="18" charset="0"/>
              </a:rPr>
              <a:t> Weekly Meeting  </a:t>
            </a:r>
            <a:r>
              <a:rPr lang="it-IT" sz="2400" dirty="0" smtClean="0"/>
              <a:t>VIR-0016A-16 </a:t>
            </a:r>
          </a:p>
          <a:p>
            <a:pPr marL="508000" indent="-508000" algn="ctr"/>
            <a:endParaRPr lang="en-US" sz="2400" dirty="0">
              <a:solidFill>
                <a:schemeClr val="tx2"/>
              </a:solidFill>
              <a:latin typeface="AmerType Md B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Magnetic coupling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293096"/>
            <a:ext cx="6228184" cy="2088232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Sept. 2014</a:t>
            </a:r>
            <a:r>
              <a:rPr lang="en-US" dirty="0" smtClean="0"/>
              <a:t> (</a:t>
            </a:r>
            <a:r>
              <a:rPr lang="en-US" sz="2400" dirty="0" err="1" smtClean="0"/>
              <a:t>AdV</a:t>
            </a:r>
            <a:r>
              <a:rPr lang="en-US" sz="2400" dirty="0" smtClean="0"/>
              <a:t> DIM </a:t>
            </a:r>
            <a:r>
              <a:rPr lang="it-IT" sz="2400" i="1" u="sng" dirty="0" smtClean="0"/>
              <a:t>VIR-0441A-14</a:t>
            </a:r>
            <a:r>
              <a:rPr lang="it-IT" sz="2400" dirty="0" smtClean="0"/>
              <a:t>):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Outline of relevant “magnetic” problems we had in Virgo and how to avoid them</a:t>
            </a:r>
          </a:p>
          <a:p>
            <a:pPr algn="ctr">
              <a:buNone/>
            </a:pPr>
            <a:r>
              <a:rPr lang="en-US" sz="2400" dirty="0" smtClean="0"/>
              <a:t>(new UPS system, new cabling architecture, toroidal transformers...)</a:t>
            </a:r>
            <a:endParaRPr lang="it-IT" sz="2400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7" name="Immagine 6" descr="15367_100Hz_MA.gif"/>
          <p:cNvPicPr>
            <a:picLocks noChangeAspect="1"/>
          </p:cNvPicPr>
          <p:nvPr/>
        </p:nvPicPr>
        <p:blipFill>
          <a:blip r:embed="rId2" cstate="print"/>
          <a:srcRect l="50000" t="7098" r="25588" b="3523"/>
          <a:stretch>
            <a:fillRect/>
          </a:stretch>
        </p:blipFill>
        <p:spPr>
          <a:xfrm>
            <a:off x="6228184" y="1124744"/>
            <a:ext cx="2915816" cy="51845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124744"/>
            <a:ext cx="59401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Story begun in 2007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(DF coupling with CEB UPS Mains supply, L-room lights wiring problems …)</a:t>
            </a:r>
            <a:endParaRPr lang="it-IT" sz="2400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Presentazione magnetica\2009\20694_newCabling.gif"/>
          <p:cNvPicPr>
            <a:picLocks noChangeAspect="1" noChangeArrowheads="1"/>
          </p:cNvPicPr>
          <p:nvPr/>
        </p:nvPicPr>
        <p:blipFill>
          <a:blip r:embed="rId3" cstate="print"/>
          <a:srcRect r="1963"/>
          <a:stretch>
            <a:fillRect/>
          </a:stretch>
        </p:blipFill>
        <p:spPr bwMode="auto">
          <a:xfrm>
            <a:off x="179512" y="2276872"/>
            <a:ext cx="4957611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6682680" cy="720080"/>
          </a:xfrm>
        </p:spPr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Very short reminder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400" y="2276872"/>
            <a:ext cx="8839200" cy="3312368"/>
          </a:xfrm>
        </p:spPr>
        <p:txBody>
          <a:bodyPr/>
          <a:lstStyle/>
          <a:p>
            <a:pPr>
              <a:buNone/>
            </a:pPr>
            <a:r>
              <a:rPr lang="en-US" sz="3200" u="sng" dirty="0" smtClean="0"/>
              <a:t>Sources</a:t>
            </a:r>
            <a:r>
              <a:rPr lang="en-US" sz="3200" dirty="0" smtClean="0"/>
              <a:t>			</a:t>
            </a:r>
            <a:r>
              <a:rPr lang="en-US" sz="3200" u="sng" dirty="0" smtClean="0"/>
              <a:t>Actuators</a:t>
            </a:r>
            <a:r>
              <a:rPr lang="en-US" sz="3200" dirty="0" smtClean="0"/>
              <a:t>		   </a:t>
            </a:r>
            <a:r>
              <a:rPr lang="en-US" sz="3200" u="sng" dirty="0" smtClean="0"/>
              <a:t>Paths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0" y="3182145"/>
            <a:ext cx="3275856" cy="1364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typically only</a:t>
            </a:r>
          </a:p>
          <a:p>
            <a:r>
              <a:rPr lang="en-US" sz="2400" dirty="0" smtClean="0"/>
              <a:t>   one source: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b="1" dirty="0" smtClean="0"/>
              <a:t>Mains Supply (UPS)</a:t>
            </a:r>
            <a:endParaRPr lang="it-IT" sz="2400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635896" y="3429000"/>
            <a:ext cx="2520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b="1" dirty="0" smtClean="0"/>
              <a:t>Cables</a:t>
            </a:r>
          </a:p>
          <a:p>
            <a:pPr>
              <a:lnSpc>
                <a:spcPct val="100000"/>
              </a:lnSpc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b="1" dirty="0" smtClean="0"/>
              <a:t>Transformers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516216" y="3140968"/>
            <a:ext cx="2627784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Non-zero area</a:t>
            </a:r>
          </a:p>
          <a:p>
            <a:r>
              <a:rPr lang="en-US" sz="2400" dirty="0" smtClean="0"/>
              <a:t>  of </a:t>
            </a:r>
            <a:r>
              <a:rPr lang="en-US" sz="2400" b="1" dirty="0" smtClean="0"/>
              <a:t>mains wires</a:t>
            </a:r>
          </a:p>
          <a:p>
            <a:endParaRPr lang="it-IT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b="1" dirty="0" smtClean="0"/>
              <a:t>Transformers</a:t>
            </a:r>
          </a:p>
          <a:p>
            <a:r>
              <a:rPr lang="en-US" sz="2400" b="1" dirty="0" smtClean="0"/>
              <a:t>   leakage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1560" y="1484784"/>
            <a:ext cx="7632848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magnetic noise coupling to environment:</a:t>
            </a:r>
            <a:endParaRPr lang="it-IT" sz="3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u="sng" dirty="0" smtClean="0">
                <a:latin typeface="AmerType Md BT" pitchFamily="18" charset="0"/>
              </a:rPr>
              <a:t>SOURCE</a:t>
            </a:r>
            <a:r>
              <a:rPr lang="en-US" sz="3200" b="0" u="sng" dirty="0" smtClean="0">
                <a:latin typeface="AmerType Md BT" pitchFamily="18" charset="0"/>
              </a:rPr>
              <a:t>:</a:t>
            </a:r>
            <a:r>
              <a:rPr lang="en-US" sz="3200" b="0" dirty="0" smtClean="0">
                <a:latin typeface="AmerType Md BT" pitchFamily="18" charset="0"/>
              </a:rPr>
              <a:t> UPS </a:t>
            </a:r>
            <a:r>
              <a:rPr lang="en-US" sz="3200" b="0" dirty="0" err="1" smtClean="0">
                <a:latin typeface="AmerType Md BT" pitchFamily="18" charset="0"/>
              </a:rPr>
              <a:t>vs</a:t>
            </a:r>
            <a:r>
              <a:rPr lang="en-US" sz="3200" b="0" dirty="0" smtClean="0">
                <a:latin typeface="AmerType Md BT" pitchFamily="18" charset="0"/>
              </a:rPr>
              <a:t> IPS noise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1026" name="Picture 2" descr="\\NETDISK\Homedir\paoletti\Magnetic coupling\25397_test_UPS_sniffers.gif"/>
          <p:cNvPicPr>
            <a:picLocks noChangeAspect="1" noChangeArrowheads="1"/>
          </p:cNvPicPr>
          <p:nvPr/>
        </p:nvPicPr>
        <p:blipFill>
          <a:blip r:embed="rId2" cstate="print"/>
          <a:srcRect l="33504" t="7238" r="34712" b="10249"/>
          <a:stretch>
            <a:fillRect/>
          </a:stretch>
        </p:blipFill>
        <p:spPr bwMode="auto">
          <a:xfrm>
            <a:off x="0" y="1988840"/>
            <a:ext cx="2501331" cy="3168352"/>
          </a:xfrm>
          <a:prstGeom prst="rect">
            <a:avLst/>
          </a:prstGeom>
          <a:noFill/>
        </p:spPr>
      </p:pic>
      <p:pic>
        <p:nvPicPr>
          <p:cNvPr id="1027" name="Picture 3" descr="\\NETDISK\Homedir\paoletti\Magnetic coupling\25397_test_UPS_mag.gif"/>
          <p:cNvPicPr>
            <a:picLocks noChangeAspect="1" noChangeArrowheads="1"/>
          </p:cNvPicPr>
          <p:nvPr/>
        </p:nvPicPr>
        <p:blipFill>
          <a:blip r:embed="rId3" cstate="print"/>
          <a:srcRect l="34123" t="7430" r="34734" b="10366"/>
          <a:stretch>
            <a:fillRect/>
          </a:stretch>
        </p:blipFill>
        <p:spPr bwMode="auto">
          <a:xfrm>
            <a:off x="2555776" y="1988840"/>
            <a:ext cx="2885464" cy="3168352"/>
          </a:xfrm>
          <a:prstGeom prst="rect">
            <a:avLst/>
          </a:prstGeom>
          <a:noFill/>
        </p:spPr>
      </p:pic>
      <p:pic>
        <p:nvPicPr>
          <p:cNvPr id="1028" name="Picture 4" descr="\\NETDISK\Homedir\paoletti\Magnetic coupling\25397_test_UPS_spectro2.g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470" t="6750" r="29202" b="12040"/>
          <a:stretch>
            <a:fillRect/>
          </a:stretch>
        </p:blipFill>
        <p:spPr bwMode="auto">
          <a:xfrm>
            <a:off x="5508104" y="1988840"/>
            <a:ext cx="3456384" cy="3096344"/>
          </a:xfrm>
          <a:prstGeom prst="rect">
            <a:avLst/>
          </a:prstGeom>
          <a:noFill/>
        </p:spPr>
      </p:pic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0" y="1124744"/>
            <a:ext cx="91440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 eaLnBrk="0">
              <a:lnSpc>
                <a:spcPct val="100000"/>
              </a:lnSpc>
              <a:spcBef>
                <a:spcPct val="20000"/>
              </a:spcBef>
              <a:buSzPct val="75000"/>
              <a:defRPr/>
            </a:pP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Mains noise and magnetic noise in the CEB (typical) during an UPS switch-off test 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  </a:t>
            </a:r>
            <a:r>
              <a:rPr lang="en-US" sz="1800" kern="0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en-US" sz="1800" kern="0" dirty="0" err="1" smtClean="0">
                <a:solidFill>
                  <a:schemeClr val="tx1"/>
                </a:solidFill>
                <a:latin typeface="+mn-lt"/>
              </a:rPr>
              <a:t>eLog</a:t>
            </a:r>
            <a:r>
              <a:rPr lang="en-US" sz="1800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it-IT" sz="1800" dirty="0" smtClean="0">
                <a:latin typeface="+mn-lt"/>
              </a:rPr>
              <a:t>25397 </a:t>
            </a:r>
            <a:r>
              <a:rPr lang="it-IT" sz="1800" dirty="0" smtClean="0">
                <a:solidFill>
                  <a:schemeClr val="tx1"/>
                </a:solidFill>
                <a:latin typeface="+mn-lt"/>
              </a:rPr>
              <a:t>and</a:t>
            </a:r>
            <a:r>
              <a:rPr lang="it-IT" sz="1800" dirty="0" smtClean="0">
                <a:latin typeface="+mn-lt"/>
              </a:rPr>
              <a:t> VIR-0737B-09 </a:t>
            </a:r>
            <a:r>
              <a:rPr lang="it-IT" sz="1800" dirty="0" smtClean="0">
                <a:solidFill>
                  <a:schemeClr val="tx1"/>
                </a:solidFill>
                <a:latin typeface="+mn-lt"/>
              </a:rPr>
              <a:t>F. Nocera, F. Paoletti)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 bwMode="auto">
          <a:xfrm>
            <a:off x="251520" y="5085184"/>
            <a:ext cx="865968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voltage		</a:t>
            </a:r>
            <a:r>
              <a:rPr lang="en-US" sz="1800" kern="0" dirty="0" smtClean="0">
                <a:solidFill>
                  <a:schemeClr val="tx1"/>
                </a:solidFill>
                <a:latin typeface="+mn-lt"/>
              </a:rPr>
              <a:t>   	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mag. field			mag. field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8424" y="4941168"/>
            <a:ext cx="576064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Time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63688" y="4869160"/>
            <a:ext cx="372218" cy="390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Hz</a:t>
            </a:r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0" y="4869160"/>
            <a:ext cx="372218" cy="390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Hz</a:t>
            </a:r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1520" y="5445224"/>
            <a:ext cx="8712968" cy="84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>
              <a:lnSpc>
                <a:spcPct val="100000"/>
              </a:lnSpc>
              <a:spcBef>
                <a:spcPct val="20000"/>
              </a:spcBef>
              <a:buSzPct val="75000"/>
              <a:defRPr/>
            </a:pPr>
            <a:r>
              <a:rPr lang="en-US" sz="1800" kern="0" dirty="0" smtClean="0">
                <a:solidFill>
                  <a:schemeClr val="tx1"/>
                </a:solidFill>
              </a:rPr>
              <a:t>(IPS is ~10 times less noisier than old UPS)</a:t>
            </a:r>
          </a:p>
          <a:p>
            <a:pPr marL="342900" lvl="0" indent="-342900" algn="ctr" eaLnBrk="0">
              <a:lnSpc>
                <a:spcPct val="100000"/>
              </a:lnSpc>
              <a:spcBef>
                <a:spcPct val="20000"/>
              </a:spcBef>
              <a:buSzPct val="75000"/>
              <a:defRPr/>
            </a:pPr>
            <a:r>
              <a:rPr lang="en-US" sz="2400" u="sng" kern="0" dirty="0" smtClean="0">
                <a:solidFill>
                  <a:schemeClr val="tx1"/>
                </a:solidFill>
                <a:latin typeface="+mn-lt"/>
              </a:rPr>
              <a:t>Solution: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use “quieter” 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dirty="0" smtClean="0">
                <a:latin typeface="AmerType Md BT" pitchFamily="18" charset="0"/>
              </a:rPr>
              <a:t>U</a:t>
            </a:r>
            <a:r>
              <a:rPr lang="en-US" sz="3200" b="0" dirty="0" smtClean="0">
                <a:latin typeface="AmerType Md BT" pitchFamily="18" charset="0"/>
              </a:rPr>
              <a:t>ninterruptible </a:t>
            </a:r>
            <a:r>
              <a:rPr lang="en-US" sz="3200" dirty="0" smtClean="0">
                <a:latin typeface="AmerType Md BT" pitchFamily="18" charset="0"/>
              </a:rPr>
              <a:t>P</a:t>
            </a:r>
            <a:r>
              <a:rPr lang="en-US" sz="3200" b="0" dirty="0" smtClean="0">
                <a:latin typeface="AmerType Md BT" pitchFamily="18" charset="0"/>
              </a:rPr>
              <a:t>ower </a:t>
            </a:r>
            <a:r>
              <a:rPr lang="en-US" sz="3200" dirty="0" smtClean="0">
                <a:latin typeface="AmerType Md BT" pitchFamily="18" charset="0"/>
              </a:rPr>
              <a:t>S</a:t>
            </a:r>
            <a:r>
              <a:rPr lang="en-US" sz="3200" b="0" dirty="0" smtClean="0">
                <a:latin typeface="AmerType Md BT" pitchFamily="18" charset="0"/>
              </a:rPr>
              <a:t>upply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Basic UPS block diagram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941939" cy="388843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11" name="Segnaposto contenuto 2"/>
          <p:cNvSpPr txBox="1">
            <a:spLocks/>
          </p:cNvSpPr>
          <p:nvPr/>
        </p:nvSpPr>
        <p:spPr bwMode="auto">
          <a:xfrm>
            <a:off x="179512" y="5517232"/>
            <a:ext cx="86596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Critical point is the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INVERTER, basically a “Power-DAC” that re-build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50Hz AC Mains from DC </a:t>
            </a:r>
            <a:r>
              <a:rPr lang="en-US" sz="24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(can be “noisy”)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Up Arrow 11"/>
          <p:cNvSpPr/>
          <p:nvPr/>
        </p:nvSpPr>
        <p:spPr bwMode="auto">
          <a:xfrm>
            <a:off x="5076056" y="4005064"/>
            <a:ext cx="1368152" cy="1800200"/>
          </a:xfrm>
          <a:prstGeom prst="up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533400" marR="0" indent="-533400" algn="l" defTabSz="914400" rtl="0" eaLnBrk="1" fontAlgn="base" latinLnBrk="0" hangingPunct="0">
              <a:lnSpc>
                <a:spcPts val="2775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StarSymbol" charset="0"/>
              <a:buNone/>
              <a:tabLst/>
            </a:pPr>
            <a:endParaRPr kumimoji="0" lang="it-IT" sz="2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195736" y="188640"/>
            <a:ext cx="936104" cy="57606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533400" marR="0" indent="-533400" algn="l" defTabSz="914400" rtl="0" eaLnBrk="1" fontAlgn="base" latinLnBrk="0" hangingPunct="0">
              <a:lnSpc>
                <a:spcPts val="2775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StarSymbol" charset="0"/>
              <a:buNone/>
              <a:tabLst/>
            </a:pPr>
            <a:endParaRPr kumimoji="0" lang="it-IT" sz="2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148064" y="4221088"/>
            <a:ext cx="1008112" cy="360040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533400" marR="0" indent="-533400" algn="l" defTabSz="914400" rtl="0" eaLnBrk="1" fontAlgn="base" latinLnBrk="0" hangingPunct="0">
              <a:lnSpc>
                <a:spcPts val="2775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StarSymbol" charset="0"/>
              <a:buNone/>
              <a:tabLst/>
            </a:pPr>
            <a:endParaRPr kumimoji="0" lang="it-IT" sz="2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4" name="Up Arrow 13"/>
          <p:cNvSpPr/>
          <p:nvPr/>
        </p:nvSpPr>
        <p:spPr bwMode="auto">
          <a:xfrm rot="19436948">
            <a:off x="5406387" y="3671857"/>
            <a:ext cx="504056" cy="2020785"/>
          </a:xfrm>
          <a:prstGeom prst="up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533400" marR="0" indent="-533400" algn="l" defTabSz="914400" rtl="0" eaLnBrk="1" fontAlgn="base" latinLnBrk="0" hangingPunct="0">
              <a:lnSpc>
                <a:spcPts val="2775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StarSymbol" charset="0"/>
              <a:buNone/>
              <a:tabLst/>
            </a:pPr>
            <a:endParaRPr kumimoji="0" lang="it-IT" sz="2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51720" y="152400"/>
            <a:ext cx="6912768" cy="609600"/>
          </a:xfrm>
        </p:spPr>
        <p:txBody>
          <a:bodyPr/>
          <a:lstStyle/>
          <a:p>
            <a:pPr algn="ctr"/>
            <a:r>
              <a:rPr lang="en-US" sz="3200" u="sng" dirty="0" smtClean="0">
                <a:latin typeface="AmerType Md BT" pitchFamily="18" charset="0"/>
              </a:rPr>
              <a:t>ACTUATORS/PATH</a:t>
            </a:r>
            <a:r>
              <a:rPr lang="en-US" sz="3200" b="0" u="sng" dirty="0" smtClean="0">
                <a:latin typeface="AmerType Md BT" pitchFamily="18" charset="0"/>
              </a:rPr>
              <a:t>:</a:t>
            </a:r>
            <a:r>
              <a:rPr lang="en-US" sz="3200" b="0" dirty="0" smtClean="0">
                <a:latin typeface="AmerType Md BT" pitchFamily="18" charset="0"/>
              </a:rPr>
              <a:t> transformers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egnaposto contenuto 2"/>
          <p:cNvSpPr txBox="1">
            <a:spLocks/>
          </p:cNvSpPr>
          <p:nvPr/>
        </p:nvSpPr>
        <p:spPr bwMode="auto">
          <a:xfrm>
            <a:off x="0" y="1700808"/>
            <a:ext cx="377991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Solution:</a:t>
            </a:r>
            <a:endParaRPr lang="en-US" sz="2400" kern="0" dirty="0" smtClean="0">
              <a:solidFill>
                <a:schemeClr val="tx1"/>
              </a:solidFill>
              <a:latin typeface="+mn-lt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toroidal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transformers</a:t>
            </a:r>
            <a:r>
              <a:rPr kumimoji="0" lang="en-US" sz="24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wherever possible</a:t>
            </a:r>
          </a:p>
          <a:p>
            <a:pPr marL="342900" indent="-342900" eaLnBrk="0">
              <a:lnSpc>
                <a:spcPct val="100000"/>
              </a:lnSpc>
              <a:spcBef>
                <a:spcPct val="20000"/>
              </a:spcBef>
              <a:buSzPct val="75000"/>
              <a:defRPr/>
            </a:pPr>
            <a:r>
              <a:rPr lang="en-US" sz="2000" b="1" kern="0" dirty="0" smtClean="0">
                <a:solidFill>
                  <a:schemeClr val="tx1"/>
                </a:solidFill>
              </a:rPr>
              <a:t>(~10 times smaller stray field</a:t>
            </a:r>
            <a:r>
              <a:rPr lang="en-US" sz="2000" kern="0" dirty="0" smtClean="0">
                <a:solidFill>
                  <a:schemeClr val="tx1"/>
                </a:solidFill>
              </a:rPr>
              <a:t>)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400" b="0" i="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lum bright="-8000" contrast="-8000"/>
          </a:blip>
          <a:srcRect l="6531" t="2121" r="7161" b="3801"/>
          <a:stretch>
            <a:fillRect/>
          </a:stretch>
        </p:blipFill>
        <p:spPr bwMode="auto">
          <a:xfrm>
            <a:off x="3771046" y="1700808"/>
            <a:ext cx="537295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sellaDiTesto 12"/>
          <p:cNvSpPr txBox="1"/>
          <p:nvPr/>
        </p:nvSpPr>
        <p:spPr>
          <a:xfrm>
            <a:off x="0" y="4797152"/>
            <a:ext cx="42839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solidFill>
                  <a:srgbClr val="008000"/>
                </a:solidFill>
              </a:rPr>
              <a:t>Green</a:t>
            </a:r>
            <a:r>
              <a:rPr lang="en-US" sz="2000" dirty="0" smtClean="0">
                <a:solidFill>
                  <a:srgbClr val="008000"/>
                </a:solidFill>
              </a:rPr>
              <a:t>: typical EI-shape transformer</a:t>
            </a:r>
          </a:p>
          <a:p>
            <a:r>
              <a:rPr lang="en-US" sz="2000" u="sng" dirty="0" smtClean="0">
                <a:solidFill>
                  <a:srgbClr val="0101FF"/>
                </a:solidFill>
              </a:rPr>
              <a:t>Blue</a:t>
            </a:r>
            <a:r>
              <a:rPr lang="en-US" sz="2000" dirty="0" smtClean="0">
                <a:solidFill>
                  <a:srgbClr val="0101FF"/>
                </a:solidFill>
              </a:rPr>
              <a:t>: same power but </a:t>
            </a:r>
            <a:r>
              <a:rPr lang="en-US" sz="2000" b="1" dirty="0" smtClean="0">
                <a:solidFill>
                  <a:srgbClr val="0101FF"/>
                </a:solidFill>
              </a:rPr>
              <a:t>toroidal</a:t>
            </a:r>
          </a:p>
          <a:p>
            <a:r>
              <a:rPr lang="en-US" sz="2000" u="sng" dirty="0" smtClean="0">
                <a:solidFill>
                  <a:schemeClr val="tx1"/>
                </a:solidFill>
              </a:rPr>
              <a:t>Black</a:t>
            </a:r>
            <a:r>
              <a:rPr lang="en-US" sz="2000" dirty="0" smtClean="0">
                <a:solidFill>
                  <a:schemeClr val="tx1"/>
                </a:solidFill>
              </a:rPr>
              <a:t>: power off (noise floor)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15616" y="1196752"/>
            <a:ext cx="8028384" cy="420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tests with vacuum equipment transformers, Aug. 2012,</a:t>
            </a:r>
            <a:r>
              <a:rPr lang="en-US" sz="2000" dirty="0" smtClean="0">
                <a:latin typeface="+mn-lt"/>
              </a:rPr>
              <a:t> </a:t>
            </a:r>
            <a:r>
              <a:rPr lang="it-IT" sz="2000" dirty="0" smtClean="0">
                <a:latin typeface="+mn-lt"/>
              </a:rPr>
              <a:t>VIR-0289A-12 </a:t>
            </a:r>
            <a:endParaRPr lang="it-IT" sz="20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160" y="3369837"/>
            <a:ext cx="2731703" cy="1427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u="sng" dirty="0" smtClean="0">
                <a:latin typeface="AmerType Md BT" pitchFamily="18" charset="0"/>
              </a:rPr>
              <a:t>ACTUATORS/PATH</a:t>
            </a:r>
            <a:r>
              <a:rPr lang="en-US" sz="3200" b="0" u="sng" dirty="0" smtClean="0">
                <a:latin typeface="AmerType Md BT" pitchFamily="18" charset="0"/>
              </a:rPr>
              <a:t>:</a:t>
            </a:r>
            <a:r>
              <a:rPr lang="en-US" sz="3200" b="0" dirty="0" smtClean="0">
                <a:latin typeface="AmerType Md BT" pitchFamily="18" charset="0"/>
              </a:rPr>
              <a:t> mains cables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7" name="Segnaposto contenuto 2"/>
          <p:cNvSpPr txBox="1">
            <a:spLocks/>
          </p:cNvSpPr>
          <p:nvPr/>
        </p:nvSpPr>
        <p:spPr bwMode="auto">
          <a:xfrm>
            <a:off x="0" y="1772816"/>
            <a:ext cx="385192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Solution:</a:t>
            </a:r>
            <a:endParaRPr lang="en-US" sz="2400" kern="0" noProof="0" dirty="0" smtClean="0">
              <a:solidFill>
                <a:schemeClr val="tx1"/>
              </a:solidFill>
              <a:latin typeface="+mn-lt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twisted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mains</a:t>
            </a:r>
            <a:r>
              <a:rPr kumimoji="0" lang="en-US" sz="24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wires</a:t>
            </a:r>
            <a:r>
              <a:rPr kumimoji="0" lang="en-US" sz="24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wherever possible</a:t>
            </a:r>
          </a:p>
          <a:p>
            <a:pPr marL="342900" indent="-342900" eaLnBrk="0">
              <a:lnSpc>
                <a:spcPct val="100000"/>
              </a:lnSpc>
              <a:spcBef>
                <a:spcPct val="20000"/>
              </a:spcBef>
              <a:buSzPct val="75000"/>
              <a:defRPr/>
            </a:pPr>
            <a:r>
              <a:rPr lang="en-US" sz="2000" b="1" kern="0" dirty="0" smtClean="0">
                <a:solidFill>
                  <a:schemeClr val="tx1"/>
                </a:solidFill>
              </a:rPr>
              <a:t>(~10 times smaller stray field)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51520" y="5157192"/>
            <a:ext cx="3312368" cy="77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u="sng" dirty="0" smtClean="0">
                <a:solidFill>
                  <a:srgbClr val="0101FF"/>
                </a:solidFill>
              </a:rPr>
              <a:t>Blue</a:t>
            </a:r>
            <a:r>
              <a:rPr lang="en-US" sz="2000" dirty="0" smtClean="0">
                <a:solidFill>
                  <a:srgbClr val="0101FF"/>
                </a:solidFill>
              </a:rPr>
              <a:t>:	standard wire</a:t>
            </a:r>
          </a:p>
          <a:p>
            <a:pPr algn="r"/>
            <a:r>
              <a:rPr lang="en-US" sz="2000" u="sng" dirty="0" smtClean="0">
                <a:solidFill>
                  <a:srgbClr val="FF0000"/>
                </a:solidFill>
              </a:rPr>
              <a:t>Red</a:t>
            </a:r>
            <a:r>
              <a:rPr lang="en-US" sz="2000" dirty="0" smtClean="0">
                <a:solidFill>
                  <a:srgbClr val="FF0000"/>
                </a:solidFill>
              </a:rPr>
              <a:t>:	twisted wire</a:t>
            </a:r>
            <a:endParaRPr lang="it-IT" sz="2000" dirty="0">
              <a:solidFill>
                <a:srgbClr val="FF0000"/>
              </a:solidFill>
            </a:endParaRPr>
          </a:p>
        </p:txBody>
      </p:sp>
      <p:pic>
        <p:nvPicPr>
          <p:cNvPr id="12" name="Picture 26" descr="Macintosh HD:Users:danielvander-hyde:Desktop:Screen Shot 2013-07-24 at 10.36.29 PM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67" r="6804" b="1779"/>
          <a:stretch>
            <a:fillRect/>
          </a:stretch>
        </p:blipFill>
        <p:spPr bwMode="auto">
          <a:xfrm>
            <a:off x="3707904" y="1772816"/>
            <a:ext cx="5436096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2627784" y="1196752"/>
            <a:ext cx="6372200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000" dirty="0" smtClean="0">
                <a:solidFill>
                  <a:schemeClr val="tx1"/>
                </a:solidFill>
                <a:latin typeface="+mn-lt"/>
              </a:rPr>
              <a:t>D.Vander-Hyde (summer student) et al. </a:t>
            </a:r>
            <a:r>
              <a:rPr lang="it-IT" sz="2000" dirty="0" smtClean="0">
                <a:latin typeface="+mn-lt"/>
              </a:rPr>
              <a:t>VIR-0349A-13</a:t>
            </a:r>
            <a:endParaRPr lang="it-IT" sz="2000" dirty="0"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5576" y="3717032"/>
            <a:ext cx="2160408" cy="1008065"/>
            <a:chOff x="899592" y="3429000"/>
            <a:chExt cx="2160408" cy="1008065"/>
          </a:xfrm>
        </p:grpSpPr>
        <p:pic>
          <p:nvPicPr>
            <p:cNvPr id="1026" name="Picture 2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99592" y="3429000"/>
              <a:ext cx="2160000" cy="43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0000" y="4005065"/>
              <a:ext cx="2160000" cy="43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Searching for a “quieter” UPS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 April 2015:</a:t>
            </a:r>
            <a:r>
              <a:rPr lang="en-US" sz="2400" kern="0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measurements at a </a:t>
            </a:r>
            <a:r>
              <a:rPr lang="it-I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factory</a:t>
            </a:r>
          </a:p>
          <a:p>
            <a:pPr algn="ctr"/>
            <a:r>
              <a:rPr lang="it-I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(Chloride - Emerson Network Power) testing a </a:t>
            </a:r>
            <a:r>
              <a:rPr lang="it-IT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low-noise</a:t>
            </a:r>
            <a:r>
              <a:rPr lang="it-I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UPS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https://tds.ego-gw.it/itf/osl_virgo/uploads/32875_20151124154839_mumblemumble.jpg"/>
          <p:cNvPicPr>
            <a:picLocks noChangeAspect="1" noChangeArrowheads="1"/>
          </p:cNvPicPr>
          <p:nvPr/>
        </p:nvPicPr>
        <p:blipFill>
          <a:blip r:embed="rId2" cstate="print"/>
          <a:srcRect t="10173" r="8857"/>
          <a:stretch>
            <a:fillRect/>
          </a:stretch>
        </p:blipFill>
        <p:spPr bwMode="auto">
          <a:xfrm>
            <a:off x="1835696" y="2060848"/>
            <a:ext cx="4572000" cy="3672407"/>
          </a:xfrm>
          <a:prstGeom prst="rect">
            <a:avLst/>
          </a:prstGeom>
          <a:noFill/>
        </p:spPr>
      </p:pic>
      <p:pic>
        <p:nvPicPr>
          <p:cNvPr id="2054" name="Picture 6" descr="https://tds.ego-gw.it/itf/osl_virgo/uploads/32875_20151124114834_0100hz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994176"/>
            <a:ext cx="7900772" cy="424313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Searching for a “quieter” UPS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3801" y="1124744"/>
            <a:ext cx="9144000" cy="994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had only </a:t>
            </a:r>
            <a:r>
              <a:rPr kumimoji="0" 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small sharp lines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around 6kHz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(chopping frequency) where the new UPS was noisier (-50dB relative to 50Hz mains)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 descr="C:\Users\User\Desktop\misure UPS\5500_6500 H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7560840" cy="406057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The last Christmas shutdown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0" y="1124744"/>
            <a:ext cx="91440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Most of the works done in CEB during Christmas holidays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IMG_20151228_1735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2283718" cy="3044957"/>
          </a:xfrm>
          <a:prstGeom prst="rect">
            <a:avLst/>
          </a:prstGeom>
        </p:spPr>
      </p:pic>
      <p:pic>
        <p:nvPicPr>
          <p:cNvPr id="11" name="Picture 10" descr="IMG_20151229_100747.jpg"/>
          <p:cNvPicPr>
            <a:picLocks noChangeAspect="1"/>
          </p:cNvPicPr>
          <p:nvPr/>
        </p:nvPicPr>
        <p:blipFill>
          <a:blip r:embed="rId3" cstate="print">
            <a:lum bright="10000" contrast="10000"/>
          </a:blip>
          <a:stretch>
            <a:fillRect/>
          </a:stretch>
        </p:blipFill>
        <p:spPr>
          <a:xfrm>
            <a:off x="2123728" y="1844824"/>
            <a:ext cx="2448272" cy="3265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IMG_20151229_1016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2276872"/>
            <a:ext cx="2304256" cy="3072341"/>
          </a:xfrm>
          <a:prstGeom prst="rect">
            <a:avLst/>
          </a:prstGeom>
        </p:spPr>
      </p:pic>
      <p:pic>
        <p:nvPicPr>
          <p:cNvPr id="14" name="Picture 13" descr="IMG_20160105_104846.jpg"/>
          <p:cNvPicPr>
            <a:picLocks noChangeAspect="1"/>
          </p:cNvPicPr>
          <p:nvPr/>
        </p:nvPicPr>
        <p:blipFill>
          <a:blip r:embed="rId5" cstate="print"/>
          <a:srcRect l="8263" t="6951" r="31100"/>
          <a:stretch>
            <a:fillRect/>
          </a:stretch>
        </p:blipFill>
        <p:spPr>
          <a:xfrm>
            <a:off x="6391078" y="2564904"/>
            <a:ext cx="2752922" cy="3168352"/>
          </a:xfrm>
          <a:prstGeom prst="rect">
            <a:avLst/>
          </a:prstGeom>
        </p:spPr>
      </p:pic>
      <p:sp>
        <p:nvSpPr>
          <p:cNvPr id="15" name="Segnaposto contenuto 2"/>
          <p:cNvSpPr txBox="1">
            <a:spLocks/>
          </p:cNvSpPr>
          <p:nvPr/>
        </p:nvSpPr>
        <p:spPr bwMode="auto">
          <a:xfrm>
            <a:off x="0" y="5229200"/>
            <a:ext cx="914400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Recabling Mains with Twisted pair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cables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sz="2000" kern="0" noProof="0" dirty="0" smtClean="0">
                <a:solidFill>
                  <a:schemeClr val="tx1"/>
                </a:solidFill>
                <a:latin typeface="+mn-lt"/>
              </a:rPr>
              <a:t>- </a:t>
            </a:r>
            <a:r>
              <a:rPr lang="en-US" sz="2000" kern="0" dirty="0" smtClean="0">
                <a:solidFill>
                  <a:schemeClr val="tx1"/>
                </a:solidFill>
                <a:latin typeface="+mn-lt"/>
              </a:rPr>
              <a:t>Switch to</a:t>
            </a:r>
            <a:r>
              <a:rPr lang="en-US" sz="2000" kern="0" noProof="0" dirty="0" smtClean="0">
                <a:solidFill>
                  <a:schemeClr val="tx1"/>
                </a:solidFill>
                <a:latin typeface="+mn-lt"/>
              </a:rPr>
              <a:t> the new UPS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+mn-lt"/>
              </a:rPr>
              <a:t>- Removal </a:t>
            </a:r>
            <a:r>
              <a:rPr lang="en-US" sz="2000" dirty="0">
                <a:solidFill>
                  <a:schemeClr val="tx1"/>
                </a:solidFill>
              </a:rPr>
              <a:t>of power </a:t>
            </a:r>
            <a:r>
              <a:rPr lang="en-US" sz="2000" dirty="0" smtClean="0">
                <a:solidFill>
                  <a:schemeClr val="tx1"/>
                </a:solidFill>
              </a:rPr>
              <a:t>cables</a:t>
            </a:r>
            <a:r>
              <a:rPr lang="en-US" kern="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from floor </a:t>
            </a:r>
            <a:r>
              <a:rPr lang="en-US" sz="2000" dirty="0">
                <a:solidFill>
                  <a:schemeClr val="tx1"/>
                </a:solidFill>
              </a:rPr>
              <a:t>trenches around </a:t>
            </a:r>
            <a:r>
              <a:rPr lang="en-US" sz="2000" dirty="0" smtClean="0">
                <a:solidFill>
                  <a:schemeClr val="tx1"/>
                </a:solidFill>
              </a:rPr>
              <a:t>towers</a:t>
            </a:r>
            <a:r>
              <a:rPr lang="en-US" sz="2000" kern="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and re-routing</a:t>
            </a: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36096" y="6237312"/>
            <a:ext cx="2464136" cy="420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kern="0" dirty="0" smtClean="0">
                <a:solidFill>
                  <a:schemeClr val="tx1"/>
                </a:solidFill>
              </a:rPr>
              <a:t>(see </a:t>
            </a:r>
            <a:r>
              <a:rPr lang="it-IT" sz="2000" dirty="0" smtClean="0"/>
              <a:t>VIR-0338B-13</a:t>
            </a:r>
            <a:r>
              <a:rPr lang="it-IT" sz="2000" dirty="0" smtClean="0">
                <a:solidFill>
                  <a:schemeClr val="tx1"/>
                </a:solidFill>
              </a:rPr>
              <a:t>)</a:t>
            </a:r>
            <a:endParaRPr lang="en-US" sz="2000" kern="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Sources mitigation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Other works carried out in late 2015: </a:t>
            </a:r>
            <a:r>
              <a:rPr lang="en-US" sz="2400" kern="0" dirty="0" smtClean="0">
                <a:solidFill>
                  <a:schemeClr val="tx1"/>
                </a:solidFill>
              </a:rPr>
              <a:t>power supplies nearby towers equipped with toroidal transformers</a:t>
            </a:r>
            <a:endParaRPr lang="en-US" kern="0" dirty="0" smtClean="0">
              <a:solidFill>
                <a:schemeClr val="tx1"/>
              </a:solidFill>
            </a:endParaRPr>
          </a:p>
          <a:p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egnaposto contenuto 2"/>
          <p:cNvSpPr txBox="1">
            <a:spLocks/>
          </p:cNvSpPr>
          <p:nvPr/>
        </p:nvSpPr>
        <p:spPr bwMode="auto">
          <a:xfrm>
            <a:off x="179512" y="5589240"/>
            <a:ext cx="46085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r>
              <a:rPr lang="en-US" sz="2000" kern="0" dirty="0" smtClean="0">
                <a:solidFill>
                  <a:schemeClr val="tx1"/>
                </a:solidFill>
                <a:latin typeface="+mn-lt"/>
              </a:rPr>
              <a:t>SLED and Optical Lever power supply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 descr="IMG-20160119-WA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132856"/>
            <a:ext cx="4293870" cy="333375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060848"/>
            <a:ext cx="223713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5148064" y="5589240"/>
            <a:ext cx="3779912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kern="0" dirty="0" smtClean="0">
                <a:solidFill>
                  <a:schemeClr val="tx1"/>
                </a:solidFill>
              </a:rPr>
              <a:t>Vacuum racks transformers</a:t>
            </a:r>
          </a:p>
          <a:p>
            <a:pPr algn="ctr"/>
            <a:r>
              <a:rPr lang="en-US" sz="2000" kern="0" dirty="0" smtClean="0">
                <a:solidFill>
                  <a:schemeClr val="tx1"/>
                </a:solidFill>
              </a:rPr>
              <a:t>(</a:t>
            </a:r>
            <a:r>
              <a:rPr lang="it-IT" sz="2000" dirty="0" smtClean="0"/>
              <a:t>VIR-0289A-12</a:t>
            </a:r>
            <a:r>
              <a:rPr lang="it-IT" sz="2000" dirty="0" smtClean="0">
                <a:solidFill>
                  <a:schemeClr val="tx1"/>
                </a:solidFill>
              </a:rPr>
              <a:t>)</a:t>
            </a:r>
            <a:endParaRPr lang="en-US" sz="2000" kern="0" dirty="0" smtClean="0">
              <a:solidFill>
                <a:schemeClr val="tx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796136" y="3789040"/>
            <a:ext cx="2210544" cy="914400"/>
            <a:chOff x="5004048" y="4365104"/>
            <a:chExt cx="2210544" cy="914400"/>
          </a:xfrm>
        </p:grpSpPr>
        <p:sp>
          <p:nvSpPr>
            <p:cNvPr id="11" name="Multiply 10"/>
            <p:cNvSpPr/>
            <p:nvPr/>
          </p:nvSpPr>
          <p:spPr bwMode="auto">
            <a:xfrm>
              <a:off x="5004048" y="4365104"/>
              <a:ext cx="914400" cy="914400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533400" marR="0" indent="-533400" algn="l" defTabSz="914400" rtl="0" eaLnBrk="1" fontAlgn="base" latinLnBrk="0" hangingPunct="0">
                <a:lnSpc>
                  <a:spcPts val="2775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StarSymbol" charset="0"/>
                <a:buNone/>
                <a:tabLst/>
              </a:pPr>
              <a:endParaRPr kumimoji="0" lang="it-IT" sz="2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Multiply 11"/>
            <p:cNvSpPr/>
            <p:nvPr/>
          </p:nvSpPr>
          <p:spPr bwMode="auto">
            <a:xfrm>
              <a:off x="5652120" y="4365104"/>
              <a:ext cx="914400" cy="914400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533400" marR="0" indent="-533400" algn="l" defTabSz="914400" rtl="0" eaLnBrk="1" fontAlgn="base" latinLnBrk="0" hangingPunct="0">
                <a:lnSpc>
                  <a:spcPts val="2775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StarSymbol" charset="0"/>
                <a:buNone/>
                <a:tabLst/>
              </a:pPr>
              <a:endParaRPr kumimoji="0" lang="it-IT" sz="2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Multiply 13"/>
            <p:cNvSpPr/>
            <p:nvPr/>
          </p:nvSpPr>
          <p:spPr bwMode="auto">
            <a:xfrm>
              <a:off x="6300192" y="4365104"/>
              <a:ext cx="914400" cy="914400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533400" marR="0" indent="-533400" algn="l" defTabSz="914400" rtl="0" eaLnBrk="1" fontAlgn="base" latinLnBrk="0" hangingPunct="0">
                <a:lnSpc>
                  <a:spcPts val="2775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StarSymbol" charset="0"/>
                <a:buNone/>
                <a:tabLst/>
              </a:pPr>
              <a:endParaRPr kumimoji="0" lang="it-IT" sz="2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7347" t="3086" b="5864"/>
          <a:stretch>
            <a:fillRect/>
          </a:stretch>
        </p:blipFill>
        <p:spPr bwMode="auto">
          <a:xfrm>
            <a:off x="5940152" y="3140968"/>
            <a:ext cx="1944216" cy="227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Results (at last!)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CEB magnetic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field in different locations</a:t>
            </a:r>
          </a:p>
          <a:p>
            <a:pPr algn="ctr"/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purple: before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black: after)</a:t>
            </a:r>
            <a:endParaRPr lang="en-US" kern="0" dirty="0" smtClean="0">
              <a:solidFill>
                <a:schemeClr val="tx1"/>
              </a:solidFill>
            </a:endParaRPr>
          </a:p>
          <a:p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33093_20160108163008_comparedec22jan8zoom.gif"/>
          <p:cNvPicPr>
            <a:picLocks noChangeAspect="1"/>
          </p:cNvPicPr>
          <p:nvPr/>
        </p:nvPicPr>
        <p:blipFill>
          <a:blip r:embed="rId2" cstate="print"/>
          <a:srcRect l="24800" t="919" r="1963" b="2612"/>
          <a:stretch>
            <a:fillRect/>
          </a:stretch>
        </p:blipFill>
        <p:spPr>
          <a:xfrm>
            <a:off x="827584" y="1916832"/>
            <a:ext cx="6912768" cy="423685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Results (at last!)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Magnetic Budget (preliminary) –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details in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eLog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33093</a:t>
            </a:r>
            <a:endParaRPr lang="en-US" sz="2400" kern="0" dirty="0" smtClean="0">
              <a:solidFill>
                <a:schemeClr val="tx1"/>
              </a:solidFill>
              <a:latin typeface="+mn-lt"/>
            </a:endParaRPr>
          </a:p>
          <a:p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33104_20160112162758_maghallafterbudget.png"/>
          <p:cNvPicPr>
            <a:picLocks noChangeAspect="1"/>
          </p:cNvPicPr>
          <p:nvPr/>
        </p:nvPicPr>
        <p:blipFill>
          <a:blip r:embed="rId2" cstate="print"/>
          <a:srcRect l="6513" t="1739" r="8124" b="1739"/>
          <a:stretch>
            <a:fillRect/>
          </a:stretch>
        </p:blipFill>
        <p:spPr>
          <a:xfrm>
            <a:off x="0" y="1556792"/>
            <a:ext cx="6444208" cy="43924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44208" y="4005064"/>
            <a:ext cx="2699792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101FF"/>
                </a:solidFill>
              </a:rPr>
              <a:t>…..</a:t>
            </a:r>
            <a:r>
              <a:rPr lang="it-IT" sz="2400" dirty="0" smtClean="0">
                <a:solidFill>
                  <a:srgbClr val="0101FF"/>
                </a:solidFill>
              </a:rPr>
              <a:t> all on before</a:t>
            </a:r>
            <a:endParaRPr lang="it-IT" sz="2400" dirty="0">
              <a:solidFill>
                <a:srgbClr val="0101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4208" y="4509120"/>
            <a:ext cx="2699792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101FF"/>
                </a:solidFill>
              </a:rPr>
              <a:t>___ </a:t>
            </a:r>
            <a:r>
              <a:rPr lang="it-IT" sz="2400" dirty="0" smtClean="0">
                <a:solidFill>
                  <a:srgbClr val="0101FF"/>
                </a:solidFill>
              </a:rPr>
              <a:t> all on now</a:t>
            </a:r>
            <a:endParaRPr lang="it-IT" sz="2400" dirty="0">
              <a:solidFill>
                <a:srgbClr val="0101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4208" y="5013176"/>
            <a:ext cx="2699792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___ </a:t>
            </a:r>
            <a:r>
              <a:rPr lang="it-IT" sz="2400" dirty="0" smtClean="0">
                <a:solidFill>
                  <a:schemeClr val="tx1"/>
                </a:solidFill>
              </a:rPr>
              <a:t> UPS off</a:t>
            </a:r>
            <a:endParaRPr lang="it-IT" sz="24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5877272"/>
            <a:ext cx="9144000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Good result: magnetic noise from UPS is now </a:t>
            </a:r>
            <a:r>
              <a:rPr lang="en-US" sz="2400" b="1" dirty="0" smtClean="0">
                <a:solidFill>
                  <a:schemeClr val="tx1"/>
                </a:solidFill>
              </a:rPr>
              <a:t>at the level </a:t>
            </a:r>
            <a:r>
              <a:rPr lang="en-US" sz="2400" dirty="0" smtClean="0">
                <a:solidFill>
                  <a:schemeClr val="tx1"/>
                </a:solidFill>
              </a:rPr>
              <a:t>of IPS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u="sng" dirty="0" smtClean="0">
                <a:latin typeface="AmerType Md BT" pitchFamily="18" charset="0"/>
              </a:rPr>
              <a:t>Concerns …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mag. lines @ 6kHz worse than before</a:t>
            </a:r>
            <a:endParaRPr lang="en-US" kern="0" dirty="0" smtClean="0">
              <a:solidFill>
                <a:schemeClr val="tx1"/>
              </a:solidFill>
            </a:endParaRPr>
          </a:p>
          <a:p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33093_20160108163802_comparedec22jan86k.gif"/>
          <p:cNvPicPr>
            <a:picLocks noChangeAspect="1"/>
          </p:cNvPicPr>
          <p:nvPr/>
        </p:nvPicPr>
        <p:blipFill>
          <a:blip r:embed="rId2" cstate="print"/>
          <a:srcRect l="67325" t="48435" r="1713"/>
          <a:stretch>
            <a:fillRect/>
          </a:stretch>
        </p:blipFill>
        <p:spPr>
          <a:xfrm>
            <a:off x="149192" y="1916833"/>
            <a:ext cx="4638831" cy="3888432"/>
          </a:xfrm>
          <a:prstGeom prst="rect">
            <a:avLst/>
          </a:prstGeom>
        </p:spPr>
      </p:pic>
      <p:sp>
        <p:nvSpPr>
          <p:cNvPr id="16" name="Curved Left Arrow 15"/>
          <p:cNvSpPr/>
          <p:nvPr/>
        </p:nvSpPr>
        <p:spPr bwMode="auto">
          <a:xfrm rot="1631985">
            <a:off x="3633854" y="1533768"/>
            <a:ext cx="792088" cy="2388173"/>
          </a:xfrm>
          <a:prstGeom prst="curvedLef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533400" marR="0" indent="-533400" algn="l" defTabSz="914400" rtl="0" eaLnBrk="1" fontAlgn="base" latinLnBrk="0" hangingPunct="0">
              <a:lnSpc>
                <a:spcPts val="2775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StarSymbol" charset="0"/>
              <a:buNone/>
              <a:tabLst/>
            </a:pPr>
            <a:endParaRPr kumimoji="0" lang="it-IT" sz="2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860032" y="1844824"/>
            <a:ext cx="4104456" cy="3816424"/>
            <a:chOff x="5076056" y="1844824"/>
            <a:chExt cx="4067944" cy="3816424"/>
          </a:xfrm>
        </p:grpSpPr>
        <p:pic>
          <p:nvPicPr>
            <p:cNvPr id="1026" name="Picture 2" descr="http://www.carstereo.com/Images/ResEq.gif"/>
            <p:cNvPicPr>
              <a:picLocks noChangeAspect="1" noChangeArrowheads="1"/>
            </p:cNvPicPr>
            <p:nvPr/>
          </p:nvPicPr>
          <p:blipFill>
            <a:blip r:embed="rId3" cstate="print"/>
            <a:srcRect l="26206" r="16507"/>
            <a:stretch>
              <a:fillRect/>
            </a:stretch>
          </p:blipFill>
          <p:spPr bwMode="auto">
            <a:xfrm>
              <a:off x="6372200" y="2564904"/>
              <a:ext cx="1584176" cy="23595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Segnaposto contenuto 2"/>
            <p:cNvSpPr txBox="1">
              <a:spLocks/>
            </p:cNvSpPr>
            <p:nvPr/>
          </p:nvSpPr>
          <p:spPr bwMode="auto">
            <a:xfrm>
              <a:off x="5652120" y="1844824"/>
              <a:ext cx="3312368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2000" kern="0" dirty="0" smtClean="0">
                  <a:solidFill>
                    <a:schemeClr val="tx1"/>
                  </a:solidFill>
                  <a:latin typeface="+mn-lt"/>
                </a:rPr>
                <a:t>… maybe a notch filter ?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Segnaposto contenuto 2"/>
            <p:cNvSpPr txBox="1">
              <a:spLocks/>
            </p:cNvSpPr>
            <p:nvPr/>
          </p:nvSpPr>
          <p:spPr bwMode="auto">
            <a:xfrm>
              <a:off x="5076056" y="5229200"/>
              <a:ext cx="4067944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800" kern="0" dirty="0" smtClean="0">
                  <a:solidFill>
                    <a:schemeClr val="tx1"/>
                  </a:solidFill>
                  <a:latin typeface="+mn-lt"/>
                </a:rPr>
                <a:t>(we’re in contact with UPS tech. staff)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80112" y="2780928"/>
              <a:ext cx="651140" cy="408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10nF</a:t>
              </a:r>
              <a:endParaRPr lang="it-IT" sz="1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80112" y="3501008"/>
              <a:ext cx="731290" cy="408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70mH</a:t>
              </a:r>
              <a:endParaRPr lang="it-IT" sz="1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80112" y="4221088"/>
              <a:ext cx="740908" cy="408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250 </a:t>
              </a:r>
              <a:r>
                <a:rPr lang="el-GR" sz="1600" dirty="0" smtClean="0"/>
                <a:t>Ω</a:t>
              </a:r>
              <a:endParaRPr lang="it-IT" sz="1600" dirty="0" smtClean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812360" y="3501008"/>
              <a:ext cx="750526" cy="4514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Q ~10</a:t>
              </a:r>
              <a:endParaRPr lang="it-IT" sz="1600" dirty="0" smtClean="0"/>
            </a:p>
          </p:txBody>
        </p:sp>
      </p:grpSp>
      <p:sp>
        <p:nvSpPr>
          <p:cNvPr id="18" name="Segnaposto contenuto 2"/>
          <p:cNvSpPr txBox="1">
            <a:spLocks/>
          </p:cNvSpPr>
          <p:nvPr/>
        </p:nvSpPr>
        <p:spPr bwMode="auto">
          <a:xfrm>
            <a:off x="0" y="5805264"/>
            <a:ext cx="9144000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Worst case: 100 times higher mag. field, but mirrors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displ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drops 1/</a:t>
            </a:r>
            <a:r>
              <a:rPr lang="el-GR" sz="2200" dirty="0" smtClean="0">
                <a:solidFill>
                  <a:schemeClr val="tx1"/>
                </a:solidFill>
              </a:rPr>
              <a:t>ω³</a:t>
            </a:r>
            <a:endParaRPr lang="it-IT" sz="2200" dirty="0" smtClean="0">
              <a:solidFill>
                <a:schemeClr val="tx1"/>
              </a:solidFill>
            </a:endParaRPr>
          </a:p>
          <a:p>
            <a:pPr algn="ctr"/>
            <a:endParaRPr lang="en-US" sz="1800" kern="0" dirty="0" smtClean="0">
              <a:solidFill>
                <a:schemeClr val="tx1"/>
              </a:solidFill>
            </a:endParaRPr>
          </a:p>
          <a:p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u="sng" dirty="0" smtClean="0">
                <a:latin typeface="AmerType Md BT" pitchFamily="18" charset="0"/>
              </a:rPr>
              <a:t>Conclusions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96752"/>
            <a:ext cx="878497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lot of work done, by many people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</a:p>
          <a:p>
            <a:endParaRPr lang="en-US" kern="0" dirty="0" smtClean="0">
              <a:solidFill>
                <a:schemeClr val="tx1"/>
              </a:solidFill>
              <a:latin typeface="+mn-lt"/>
            </a:endParaRPr>
          </a:p>
          <a:p>
            <a:pPr algn="ctr"/>
            <a:r>
              <a:rPr kumimoji="0" lang="en-US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Good results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    </a:t>
            </a:r>
            <a:r>
              <a:rPr lang="en-US" kern="0" dirty="0" smtClean="0">
                <a:solidFill>
                  <a:schemeClr val="tx1"/>
                </a:solidFill>
                <a:latin typeface="+mn-lt"/>
              </a:rPr>
              <a:t>But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kern="0" dirty="0" smtClean="0">
                <a:solidFill>
                  <a:schemeClr val="tx1"/>
                </a:solidFill>
                <a:latin typeface="+mn-lt"/>
              </a:rPr>
              <a:t> not all devices are actually running in Virgo</a:t>
            </a:r>
          </a:p>
          <a:p>
            <a:pPr algn="ctr"/>
            <a:r>
              <a:rPr lang="en-US" kern="0" dirty="0" smtClean="0">
                <a:solidFill>
                  <a:schemeClr val="tx1"/>
                </a:solidFill>
                <a:latin typeface="+mn-lt"/>
              </a:rPr>
              <a:t>+</a:t>
            </a:r>
          </a:p>
          <a:p>
            <a:pPr>
              <a:buFont typeface="Arial" pitchFamily="34" charset="0"/>
              <a:buChar char="•"/>
            </a:pPr>
            <a:r>
              <a:rPr lang="en-US" kern="0" dirty="0" smtClean="0">
                <a:solidFill>
                  <a:schemeClr val="tx1"/>
                </a:solidFill>
                <a:latin typeface="+mn-lt"/>
              </a:rPr>
              <a:t> environmental sensors still in temporary </a:t>
            </a:r>
            <a:r>
              <a:rPr lang="en-US" kern="0" dirty="0" err="1" smtClean="0">
                <a:solidFill>
                  <a:schemeClr val="tx1"/>
                </a:solidFill>
                <a:latin typeface="+mn-lt"/>
              </a:rPr>
              <a:t>config</a:t>
            </a:r>
            <a:r>
              <a:rPr lang="en-US" kern="0" dirty="0" smtClean="0">
                <a:solidFill>
                  <a:schemeClr val="tx1"/>
                </a:solidFill>
                <a:latin typeface="+mn-lt"/>
              </a:rPr>
              <a:t>./place</a:t>
            </a:r>
          </a:p>
          <a:p>
            <a:pPr algn="ctr"/>
            <a:r>
              <a:rPr lang="en-US" kern="0" dirty="0" smtClean="0">
                <a:solidFill>
                  <a:schemeClr val="tx1"/>
                </a:solidFill>
                <a:latin typeface="+mn-lt"/>
              </a:rPr>
              <a:t>+</a:t>
            </a:r>
          </a:p>
          <a:p>
            <a:pPr>
              <a:buFont typeface="Arial" pitchFamily="34" charset="0"/>
              <a:buChar char="•"/>
            </a:pPr>
            <a:r>
              <a:rPr lang="en-US" kern="0" dirty="0" smtClean="0">
                <a:solidFill>
                  <a:schemeClr val="tx1"/>
                </a:solidFill>
                <a:latin typeface="+mn-lt"/>
              </a:rPr>
              <a:t> unknown situation @ NEB, WEB, MCB</a:t>
            </a:r>
          </a:p>
          <a:p>
            <a:pPr algn="ctr"/>
            <a:r>
              <a:rPr lang="en-US" kern="0" dirty="0" smtClean="0">
                <a:solidFill>
                  <a:schemeClr val="tx1"/>
                </a:solidFill>
                <a:latin typeface="+mn-lt"/>
              </a:rPr>
              <a:t>=</a:t>
            </a:r>
          </a:p>
          <a:p>
            <a:pPr algn="ctr"/>
            <a:r>
              <a:rPr lang="en-US" kern="0" dirty="0" smtClean="0">
                <a:solidFill>
                  <a:schemeClr val="tx1"/>
                </a:solidFill>
                <a:latin typeface="+mn-lt"/>
              </a:rPr>
              <a:t>repeat measurements in near future</a:t>
            </a:r>
          </a:p>
          <a:p>
            <a:pPr>
              <a:lnSpc>
                <a:spcPct val="100000"/>
              </a:lnSpc>
            </a:pPr>
            <a:endParaRPr lang="en-US" kern="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b="1" kern="0" dirty="0" smtClean="0">
                <a:solidFill>
                  <a:schemeClr val="tx1"/>
                </a:solidFill>
                <a:latin typeface="+mn-lt"/>
              </a:rPr>
              <a:t>*</a:t>
            </a:r>
            <a:r>
              <a:rPr lang="en-US" sz="1400" kern="0" dirty="0" smtClean="0">
                <a:solidFill>
                  <a:schemeClr val="tx1"/>
                </a:solidFill>
                <a:latin typeface="+mn-lt"/>
              </a:rPr>
              <a:t>among many others: F. </a:t>
            </a:r>
            <a:r>
              <a:rPr lang="en-US" sz="1400" kern="0" dirty="0" err="1" smtClean="0">
                <a:solidFill>
                  <a:schemeClr val="tx1"/>
                </a:solidFill>
                <a:latin typeface="+mn-lt"/>
              </a:rPr>
              <a:t>Carbognani</a:t>
            </a:r>
            <a:r>
              <a:rPr lang="en-US" sz="1400" kern="0" dirty="0" smtClean="0">
                <a:solidFill>
                  <a:schemeClr val="tx1"/>
                </a:solidFill>
                <a:latin typeface="+mn-lt"/>
              </a:rPr>
              <a:t>, M. </a:t>
            </a:r>
            <a:r>
              <a:rPr lang="en-US" sz="1400" kern="0" dirty="0" err="1" smtClean="0">
                <a:solidFill>
                  <a:schemeClr val="tx1"/>
                </a:solidFill>
                <a:latin typeface="+mn-lt"/>
              </a:rPr>
              <a:t>D’Andrea</a:t>
            </a:r>
            <a:r>
              <a:rPr lang="en-US" sz="1400" kern="0" dirty="0" smtClean="0">
                <a:solidFill>
                  <a:schemeClr val="tx1"/>
                </a:solidFill>
                <a:latin typeface="+mn-lt"/>
              </a:rPr>
              <a:t>, I. </a:t>
            </a:r>
            <a:r>
              <a:rPr lang="en-US" sz="1400" kern="0" dirty="0" err="1" smtClean="0">
                <a:solidFill>
                  <a:schemeClr val="tx1"/>
                </a:solidFill>
                <a:latin typeface="+mn-lt"/>
              </a:rPr>
              <a:t>Fiori</a:t>
            </a:r>
            <a:r>
              <a:rPr lang="en-US" sz="1400" kern="0" dirty="0" smtClean="0">
                <a:solidFill>
                  <a:schemeClr val="tx1"/>
                </a:solidFill>
                <a:latin typeface="+mn-lt"/>
              </a:rPr>
              <a:t>, all the EGO Electronic group, </a:t>
            </a:r>
            <a:r>
              <a:rPr lang="it-IT" sz="1400" dirty="0" smtClean="0">
                <a:solidFill>
                  <a:schemeClr val="tx1"/>
                </a:solidFill>
                <a:latin typeface="+mn-lt"/>
              </a:rPr>
              <a:t>D.Vander-Hyde ... </a:t>
            </a:r>
            <a:endParaRPr lang="en-US" sz="1400" kern="0" dirty="0" smtClean="0">
              <a:solidFill>
                <a:schemeClr val="tx1"/>
              </a:solidFill>
              <a:latin typeface="+mn-lt"/>
            </a:endParaRPr>
          </a:p>
          <a:p>
            <a:endParaRPr lang="en-US" kern="0" dirty="0" smtClean="0">
              <a:solidFill>
                <a:schemeClr val="tx1"/>
              </a:solidFill>
              <a:latin typeface="+mn-lt"/>
            </a:endParaRPr>
          </a:p>
          <a:p>
            <a:endParaRPr lang="en-US" kern="0" dirty="0" smtClean="0">
              <a:solidFill>
                <a:schemeClr val="tx1"/>
              </a:solidFill>
            </a:endParaRPr>
          </a:p>
          <a:p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Thank you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21/01/2016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3074" name="Picture 2" descr="http://www.the-arcade.ie/wp-content/uploads/2014/05/HEADER-MAGNE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132856"/>
            <a:ext cx="5004445" cy="2981018"/>
          </a:xfrm>
          <a:prstGeom prst="rect">
            <a:avLst/>
          </a:prstGeom>
          <a:noFill/>
        </p:spPr>
      </p:pic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547664" y="2348880"/>
            <a:ext cx="5077060" cy="3610034"/>
            <a:chOff x="-150686" y="1052736"/>
            <a:chExt cx="7588892" cy="5373216"/>
          </a:xfrm>
        </p:grpSpPr>
        <p:sp>
          <p:nvSpPr>
            <p:cNvPr id="10" name="Segnaposto contenuto 2"/>
            <p:cNvSpPr txBox="1">
              <a:spLocks/>
            </p:cNvSpPr>
            <p:nvPr/>
          </p:nvSpPr>
          <p:spPr bwMode="auto">
            <a:xfrm>
              <a:off x="-150686" y="5301208"/>
              <a:ext cx="3498551" cy="1124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kern="0" dirty="0" smtClean="0">
                  <a:solidFill>
                    <a:schemeClr val="tx1"/>
                  </a:solidFill>
                  <a:latin typeface="+mn-lt"/>
                </a:rPr>
                <a:t>   </a:t>
              </a:r>
              <a:endPara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endParaRPr lang="en-US" kern="0" dirty="0" smtClean="0">
                <a:solidFill>
                  <a:schemeClr val="tx1"/>
                </a:solidFill>
                <a:latin typeface="+mn-lt"/>
              </a:endParaRPr>
            </a:p>
            <a:p>
              <a:pPr algn="ctr"/>
              <a:endParaRPr lang="en-US" sz="1400" kern="0" dirty="0" smtClean="0">
                <a:solidFill>
                  <a:schemeClr val="tx1"/>
                </a:solidFill>
                <a:latin typeface="+mn-lt"/>
              </a:endParaRPr>
            </a:p>
            <a:p>
              <a:endParaRPr lang="en-US" kern="0" dirty="0" smtClean="0">
                <a:solidFill>
                  <a:schemeClr val="tx1"/>
                </a:solidFill>
                <a:latin typeface="+mn-lt"/>
              </a:endParaRPr>
            </a:p>
            <a:p>
              <a:endParaRPr lang="en-US" kern="0" dirty="0" smtClean="0">
                <a:solidFill>
                  <a:schemeClr val="tx1"/>
                </a:solidFill>
              </a:endParaRPr>
            </a:p>
            <a:p>
              <a:endParaRPr kumimoji="0" lang="en-US" sz="240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7" name="Picture 6" descr="magnetic-field-531840_1280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9614" y="1052736"/>
              <a:ext cx="5328592" cy="5328592"/>
            </a:xfrm>
            <a:prstGeom prst="rect">
              <a:avLst/>
            </a:prstGeom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verhead.dpr">
  <a:themeElements>
    <a:clrScheme name="">
      <a:dk1>
        <a:srgbClr val="000000"/>
      </a:dk1>
      <a:lt1>
        <a:srgbClr val="8CF4EA"/>
      </a:lt1>
      <a:dk2>
        <a:srgbClr val="006B61"/>
      </a:dk2>
      <a:lt2>
        <a:srgbClr val="C0C0C0"/>
      </a:lt2>
      <a:accent1>
        <a:srgbClr val="FF00FF"/>
      </a:accent1>
      <a:accent2>
        <a:srgbClr val="00C0C0"/>
      </a:accent2>
      <a:accent3>
        <a:srgbClr val="C5F8F3"/>
      </a:accent3>
      <a:accent4>
        <a:srgbClr val="000000"/>
      </a:accent4>
      <a:accent5>
        <a:srgbClr val="FFAAFF"/>
      </a:accent5>
      <a:accent6>
        <a:srgbClr val="00AEAE"/>
      </a:accent6>
      <a:hlink>
        <a:srgbClr val="00C000"/>
      </a:hlink>
      <a:folHlink>
        <a:srgbClr val="800080"/>
      </a:folHlink>
    </a:clrScheme>
    <a:fontScheme name="overhead.dpr">
      <a:majorFont>
        <a:latin typeface="Book Antiqu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533400" marR="0" indent="-533400" algn="l" defTabSz="914400" rtl="0" eaLnBrk="1" fontAlgn="base" latinLnBrk="0" hangingPunct="0">
          <a:lnSpc>
            <a:spcPts val="2775"/>
          </a:lnSpc>
          <a:spcBef>
            <a:spcPct val="0"/>
          </a:spcBef>
          <a:spcAft>
            <a:spcPct val="0"/>
          </a:spcAft>
          <a:buClr>
            <a:schemeClr val="accent1"/>
          </a:buClr>
          <a:buSzTx/>
          <a:buFont typeface="StarSymbol" charset="0"/>
          <a:buNone/>
          <a:tabLst/>
          <a:defRPr kumimoji="0" lang="it-IT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533400" marR="0" indent="-533400" algn="l" defTabSz="914400" rtl="0" eaLnBrk="1" fontAlgn="base" latinLnBrk="0" hangingPunct="0">
          <a:lnSpc>
            <a:spcPts val="2775"/>
          </a:lnSpc>
          <a:spcBef>
            <a:spcPct val="0"/>
          </a:spcBef>
          <a:spcAft>
            <a:spcPct val="0"/>
          </a:spcAft>
          <a:buClr>
            <a:schemeClr val="accent1"/>
          </a:buClr>
          <a:buSzTx/>
          <a:buFont typeface="StarSymbol" charset="0"/>
          <a:buNone/>
          <a:tabLst/>
          <a:defRPr kumimoji="0" lang="it-IT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verhead.dpr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verhead.dpr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d:\diego\power\overhead.dpr</Template>
  <TotalTime>1757</TotalTime>
  <Pages>1</Pages>
  <Words>652</Words>
  <Application>Microsoft Office PowerPoint</Application>
  <PresentationFormat>On-screen Show (4:3)</PresentationFormat>
  <Paragraphs>162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overhead.dpr</vt:lpstr>
      <vt:lpstr>Magnetic Noise Mitigation: Results obtained so far </vt:lpstr>
      <vt:lpstr>Magnetic coupling</vt:lpstr>
      <vt:lpstr>Very short reminder</vt:lpstr>
      <vt:lpstr>SOURCE: UPS vs IPS noise</vt:lpstr>
      <vt:lpstr>Uninterruptible Power Supply</vt:lpstr>
      <vt:lpstr>ACTUATORS/PATH: transformers</vt:lpstr>
      <vt:lpstr>ACTUATORS/PATH: mains cables</vt:lpstr>
      <vt:lpstr>Searching for a “quieter” UPS</vt:lpstr>
      <vt:lpstr>Searching for a “quieter” UPS</vt:lpstr>
      <vt:lpstr>The last Christmas shutdown</vt:lpstr>
      <vt:lpstr>Sources mitigation</vt:lpstr>
      <vt:lpstr>Results (at last!)</vt:lpstr>
      <vt:lpstr>Results (at last!)</vt:lpstr>
      <vt:lpstr>Concerns …</vt:lpstr>
      <vt:lpstr>Conclusions</vt:lpstr>
      <vt:lpstr>Thank you</vt:lpstr>
    </vt:vector>
  </TitlesOfParts>
  <Company>I.N.F.N. - E.G.O.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Accelerometers</dc:title>
  <dc:creator>Federico Paoletti</dc:creator>
  <cp:lastModifiedBy>User</cp:lastModifiedBy>
  <cp:revision>1194</cp:revision>
  <cp:lastPrinted>1997-04-21T07:50:52Z</cp:lastPrinted>
  <dcterms:created xsi:type="dcterms:W3CDTF">1997-01-14T16:57:42Z</dcterms:created>
  <dcterms:modified xsi:type="dcterms:W3CDTF">2016-01-21T11:33:15Z</dcterms:modified>
</cp:coreProperties>
</file>