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442" r:id="rId2"/>
    <p:sldId id="446" r:id="rId3"/>
    <p:sldId id="396" r:id="rId4"/>
    <p:sldId id="397" r:id="rId5"/>
    <p:sldId id="447" r:id="rId6"/>
    <p:sldId id="408" r:id="rId7"/>
    <p:sldId id="398" r:id="rId8"/>
    <p:sldId id="425" r:id="rId9"/>
    <p:sldId id="412" r:id="rId10"/>
    <p:sldId id="413" r:id="rId11"/>
    <p:sldId id="430" r:id="rId12"/>
    <p:sldId id="432" r:id="rId13"/>
    <p:sldId id="420" r:id="rId14"/>
    <p:sldId id="426" r:id="rId15"/>
    <p:sldId id="421" r:id="rId16"/>
    <p:sldId id="422" r:id="rId17"/>
    <p:sldId id="427" r:id="rId18"/>
    <p:sldId id="433" r:id="rId19"/>
    <p:sldId id="435" r:id="rId20"/>
    <p:sldId id="437" r:id="rId21"/>
    <p:sldId id="423" r:id="rId22"/>
    <p:sldId id="443" r:id="rId23"/>
    <p:sldId id="450" r:id="rId24"/>
    <p:sldId id="439" r:id="rId25"/>
    <p:sldId id="440" r:id="rId26"/>
    <p:sldId id="358" r:id="rId27"/>
    <p:sldId id="444" r:id="rId28"/>
    <p:sldId id="449" r:id="rId29"/>
    <p:sldId id="451" r:id="rId30"/>
    <p:sldId id="29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51CFB"/>
    <a:srgbClr val="FF9999"/>
    <a:srgbClr val="00CC00"/>
    <a:srgbClr val="00FF99"/>
    <a:srgbClr val="FC6204"/>
    <a:srgbClr val="FF7C80"/>
    <a:srgbClr val="9900CC"/>
    <a:srgbClr val="9966FF"/>
    <a:srgbClr val="FF33CC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65" autoAdjust="0"/>
    <p:restoredTop sz="50000" autoAdjust="0"/>
  </p:normalViewPr>
  <p:slideViewPr>
    <p:cSldViewPr snapToGrid="0">
      <p:cViewPr varScale="1">
        <p:scale>
          <a:sx n="68" d="100"/>
          <a:sy n="68" d="100"/>
        </p:scale>
        <p:origin x="-54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51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1874F-B221-4E4B-87C9-2663921145D5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F04EA-5707-4A38-822E-F6B80DBBE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2CA5-4C7B-43C1-A787-B753FC58B9FD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721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45B5D-B227-4ACD-B5DD-1BB55203F55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78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36EE-F55C-4D1E-BA36-785E2249A578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933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9B078-DE59-4BC1-B862-27D21A73C2C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078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57DF6-F562-4C8E-A133-308E753E9E47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799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F6A2-03E2-4F60-BE29-A51CE02839F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399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F4B-A105-4FAB-BB0A-F49A20FA0D13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1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FD3A-EA17-4F21-87AF-FD49D04EB1A1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843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DA70-81D3-4FD5-B600-C746825A604A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45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BA65F-BCBF-4104-BB46-1B5573F58EAB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833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BA57-47FE-4831-91CD-85FBB39C9049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4544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5E19F-D534-4075-AD0F-5DFAA0A189B1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724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ogbook.virgo-gw.eu/virgo/?r=37121" TargetMode="External"/><Relationship Id="rId4" Type="http://schemas.openxmlformats.org/officeDocument/2006/relationships/hyperlink" Target="https://logbook.virgo-gw.eu/virgo/?r=3899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logbook.virgo-gw.eu/virgo/?r=4162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virgo-gw.eu/ql/?c=13316" TargetMode="External"/><Relationship Id="rId2" Type="http://schemas.openxmlformats.org/officeDocument/2006/relationships/hyperlink" Target="https://tds.virgo-gw.eu/ql/?c=1329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gbook.virgo-gw.eu/virgo/?r=46852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logbook.virgo-gw.eu/virgo/?r=4685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-online.virgo-gw.eu/?config=28" TargetMode="External"/><Relationship Id="rId2" Type="http://schemas.openxmlformats.org/officeDocument/2006/relationships/hyperlink" Target="https://dcc.ligo.org/LIGO-G150023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singh@astrouw.edu.pl" TargetMode="External"/><Relationship Id="rId2" Type="http://schemas.openxmlformats.org/officeDocument/2006/relationships/hyperlink" Target="https://apps.virgo-gw.eu/lin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apps.virgo-gw.eu/noemi/?c=1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virgo-gw.eu/ql/?c=13836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logbook.virgo-gw.eu/virgo/?r=4672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ds.virgo-gw.eu/ql/?c=13836" TargetMode="Externa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logbook.virgo-gw.eu/virgo/?r=4500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39821"/>
            <a:ext cx="10363200" cy="1470025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ENV training</a:t>
            </a:r>
            <a:br>
              <a:rPr lang="en-US" sz="4000" dirty="0" smtClean="0">
                <a:latin typeface="Arial Black" pitchFamily="34" charset="0"/>
              </a:rPr>
            </a:br>
            <a:r>
              <a:rPr lang="en-US" sz="4000" dirty="0" smtClean="0">
                <a:latin typeface="Arial Black" pitchFamily="34" charset="0"/>
              </a:rPr>
              <a:t>Part III </a:t>
            </a:r>
            <a:br>
              <a:rPr lang="en-US" sz="4000" dirty="0" smtClean="0">
                <a:latin typeface="Arial Black" pitchFamily="34" charset="0"/>
              </a:rPr>
            </a:br>
            <a:r>
              <a:rPr lang="en-US" sz="4000" dirty="0" smtClean="0">
                <a:latin typeface="Arial Black" pitchFamily="34" charset="0"/>
              </a:rPr>
              <a:t>Data analysis techniques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3790" y="4288303"/>
            <a:ext cx="8534400" cy="256969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Irene </a:t>
            </a:r>
            <a:r>
              <a:rPr lang="en-US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Fiori</a:t>
            </a:r>
            <a:r>
              <a:rPr lang="en-US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on behalf of the </a:t>
            </a:r>
            <a:r>
              <a:rPr lang="en-US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Commissioning </a:t>
            </a:r>
            <a:r>
              <a:rPr lang="en-US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team</a:t>
            </a:r>
          </a:p>
          <a:p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VIR-0948A-19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Virgo training sessions 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September 26 2019</a:t>
            </a:r>
          </a:p>
          <a:p>
            <a:endParaRPr lang="en-US" dirty="0" smtClean="0">
              <a:latin typeface="Arial Black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3554" name="Picture 2" descr="Image result for logo European gravitational observ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923" y="304800"/>
            <a:ext cx="3484447" cy="609600"/>
          </a:xfrm>
          <a:prstGeom prst="rect">
            <a:avLst/>
          </a:prstGeom>
          <a:noFill/>
        </p:spPr>
      </p:pic>
      <p:sp>
        <p:nvSpPr>
          <p:cNvPr id="23556" name="AutoShape 4" descr="Image result for logo Advanced virgo"/>
          <p:cNvSpPr>
            <a:spLocks noChangeAspect="1" noChangeArrowheads="1"/>
          </p:cNvSpPr>
          <p:nvPr/>
        </p:nvSpPr>
        <p:spPr bwMode="auto">
          <a:xfrm>
            <a:off x="159565" y="-136525"/>
            <a:ext cx="304475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logo AdV EN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69231" y="120838"/>
            <a:ext cx="2254968" cy="13269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35235" y="1575586"/>
            <a:ext cx="7568418" cy="2110154"/>
          </a:xfrm>
          <a:prstGeom prst="rect">
            <a:avLst/>
          </a:prstGeom>
          <a:noFill/>
          <a:ln w="123825" cmpd="thickThin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Part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Inspection of Time-Frequency plots</a:t>
            </a:r>
          </a:p>
          <a:p>
            <a:r>
              <a:rPr lang="en-US" dirty="0" smtClean="0"/>
              <a:t>Correlations</a:t>
            </a:r>
          </a:p>
          <a:p>
            <a:pPr lvl="1"/>
            <a:r>
              <a:rPr lang="en-US" dirty="0" smtClean="0"/>
              <a:t>On/off  lines</a:t>
            </a:r>
          </a:p>
          <a:p>
            <a:pPr lvl="1"/>
            <a:r>
              <a:rPr lang="en-US" dirty="0" smtClean="0"/>
              <a:t>Moving lines</a:t>
            </a:r>
          </a:p>
          <a:p>
            <a:pPr lvl="1"/>
            <a:r>
              <a:rPr lang="en-US" dirty="0" smtClean="0"/>
              <a:t>Brute force approach </a:t>
            </a:r>
          </a:p>
          <a:p>
            <a:r>
              <a:rPr lang="en-US" dirty="0" smtClean="0"/>
              <a:t>Coherence (</a:t>
            </a:r>
            <a:r>
              <a:rPr lang="en-US" dirty="0" err="1" smtClean="0"/>
              <a:t>BruCo</a:t>
            </a:r>
            <a:r>
              <a:rPr lang="en-US" dirty="0" smtClean="0"/>
              <a:t>)</a:t>
            </a:r>
          </a:p>
          <a:p>
            <a:r>
              <a:rPr lang="en-US" dirty="0" smtClean="0"/>
              <a:t>Line DB and </a:t>
            </a:r>
            <a:r>
              <a:rPr lang="en-US" dirty="0" err="1" smtClean="0"/>
              <a:t>NoeMi</a:t>
            </a:r>
            <a:r>
              <a:rPr lang="en-US" dirty="0" smtClean="0"/>
              <a:t> Line finder</a:t>
            </a:r>
            <a:endParaRPr lang="en-US" dirty="0" smtClean="0"/>
          </a:p>
          <a:p>
            <a:r>
              <a:rPr lang="en-US" dirty="0" smtClean="0"/>
              <a:t>Scattered light hunting</a:t>
            </a:r>
          </a:p>
          <a:p>
            <a:pPr lvl="1"/>
            <a:r>
              <a:rPr lang="en-US" dirty="0" smtClean="0"/>
              <a:t>Spectral  </a:t>
            </a:r>
            <a:r>
              <a:rPr lang="en-US" dirty="0" smtClean="0"/>
              <a:t>features (How </a:t>
            </a:r>
            <a:r>
              <a:rPr lang="en-US" dirty="0" smtClean="0"/>
              <a:t>to recognize you are dealing with S.L)</a:t>
            </a:r>
          </a:p>
          <a:p>
            <a:pPr lvl="1"/>
            <a:r>
              <a:rPr lang="en-US" dirty="0" smtClean="0"/>
              <a:t>Investigation techniques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6914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Inspection of Time-Frequency images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1" y="1600200"/>
            <a:ext cx="11946788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CCAFE-1BA2-45BA-A80D-ED769648CC6B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I.Fiori - ML 1st conference - EGO 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28467" y="984737"/>
            <a:ext cx="4446987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VIM </a:t>
            </a:r>
            <a:r>
              <a:rPr lang="en-US" sz="2000" dirty="0" smtClean="0"/>
              <a:t>(see Nicolas Arnaud’s talk)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Inspection of Time-Frequency images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074" y="1307574"/>
            <a:ext cx="5315857" cy="435133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Look for: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Lines or bumps that 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/>
              <a:t>Start/stop/move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Periodic patterns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Combs (equally spaced lines)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Sidebands</a:t>
            </a:r>
          </a:p>
          <a:p>
            <a:pPr lvl="1"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  <a:buNone/>
            </a:pPr>
            <a:endParaRPr lang="en-US" dirty="0" smtClean="0"/>
          </a:p>
          <a:p>
            <a:pPr lvl="1">
              <a:spcBef>
                <a:spcPts val="0"/>
              </a:spcBef>
              <a:buNone/>
            </a:pPr>
            <a:endParaRPr lang="en-US" dirty="0" smtClean="0"/>
          </a:p>
          <a:p>
            <a:pPr lvl="1"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 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0045-7597-4DBF-AD96-4C2CAC0A565F}" type="datetime1">
              <a:rPr lang="en-US" smtClean="0"/>
              <a:pPr/>
              <a:t>9/26/2019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7288" name="Picture 8" descr="https://logbook.virgo-gw.eu/virgo/uploads/43908_20181205132129_70hz115hz140hzspectrogramdec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7590" y="3631670"/>
            <a:ext cx="5244410" cy="2846494"/>
          </a:xfrm>
          <a:prstGeom prst="rect">
            <a:avLst/>
          </a:prstGeom>
          <a:noFill/>
        </p:spPr>
      </p:pic>
      <p:pic>
        <p:nvPicPr>
          <p:cNvPr id="97290" name="Picture 10" descr="https://logbook.virgo-gw.eu/virgo/uploads/43465_20181108103140_screenshotfrom2018110810065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2642" y="3731308"/>
            <a:ext cx="4112742" cy="3126692"/>
          </a:xfrm>
          <a:prstGeom prst="rect">
            <a:avLst/>
          </a:prstGeom>
          <a:noFill/>
        </p:spPr>
      </p:pic>
      <p:pic>
        <p:nvPicPr>
          <p:cNvPr id="97284" name="Picture 4" descr="https://logbook.virgo-gw.eu/virgo/uploads/45738_1556206815_20190424_spectro_spectromedian_Hrec_hoft_20000Hz_20_210_604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0328" y="896695"/>
            <a:ext cx="6043194" cy="2909044"/>
          </a:xfrm>
          <a:prstGeom prst="rect">
            <a:avLst/>
          </a:prstGeom>
          <a:noFill/>
        </p:spPr>
      </p:pic>
      <p:pic>
        <p:nvPicPr>
          <p:cNvPr id="97293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34973"/>
            <a:ext cx="4561260" cy="281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4465"/>
            <a:ext cx="12192000" cy="616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Inspection of Time-Frequency images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17" y="1124697"/>
            <a:ext cx="5549649" cy="435133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Browse through VIM spectrogram and Look for </a:t>
            </a:r>
            <a:r>
              <a:rPr lang="en-US" sz="2400" u="sng" dirty="0" smtClean="0"/>
              <a:t>correlated patterns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Where: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Hrec and DARM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LSC_PRCL/MICH </a:t>
            </a:r>
            <a:r>
              <a:rPr lang="en-US" sz="2000" dirty="0" smtClean="0">
                <a:sym typeface="Wingdings" pitchFamily="2" charset="2"/>
              </a:rPr>
              <a:t> orthogonal </a:t>
            </a:r>
            <a:r>
              <a:rPr lang="en-US" sz="2000" dirty="0" err="1" smtClean="0">
                <a:sym typeface="Wingdings" pitchFamily="2" charset="2"/>
              </a:rPr>
              <a:t>dofs</a:t>
            </a:r>
            <a:endParaRPr lang="en-US" sz="2000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SNEB_B7/SWEB_B8/SPRB_B4  power of peak-off beams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 smtClean="0"/>
              <a:t>SSFS_Err</a:t>
            </a:r>
            <a:r>
              <a:rPr lang="en-US" sz="2000" dirty="0" smtClean="0"/>
              <a:t>  </a:t>
            </a:r>
            <a:r>
              <a:rPr lang="en-US" sz="2000" dirty="0" smtClean="0">
                <a:sym typeface="Wingdings" pitchFamily="2" charset="2"/>
              </a:rPr>
              <a:t> frequency noise</a:t>
            </a:r>
            <a:endParaRPr lang="en-US" sz="2000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 smtClean="0"/>
              <a:t>BsX</a:t>
            </a:r>
            <a:r>
              <a:rPr lang="en-US" sz="2000" dirty="0" smtClean="0"/>
              <a:t>_*  </a:t>
            </a:r>
            <a:r>
              <a:rPr lang="en-US" sz="2000" dirty="0" smtClean="0">
                <a:sym typeface="Wingdings" pitchFamily="2" charset="2"/>
              </a:rPr>
              <a:t> input beam jitter</a:t>
            </a:r>
            <a:endParaRPr lang="en-US" sz="2000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ENV_*SEIS, *MAG, *MIC, *UPS, *IPS  </a:t>
            </a:r>
            <a:r>
              <a:rPr lang="en-US" sz="2000" dirty="0" smtClean="0">
                <a:sym typeface="Wingdings" pitchFamily="2" charset="2"/>
              </a:rPr>
              <a:t> source is in the environment</a:t>
            </a:r>
            <a:endParaRPr lang="en-US" dirty="0" smtClean="0">
              <a:sym typeface="Wingdings" pitchFamily="2" charset="2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…. all VIM channels are interesting, have been selected on purpose.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3428" name="Picture 4" descr="https://logbook.virgo-gw.eu/virgo/uploads/37121_20170403092055_noise80hzspectrobsxx50110604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0972" y="1099554"/>
            <a:ext cx="6171027" cy="2970580"/>
          </a:xfrm>
          <a:prstGeom prst="rect">
            <a:avLst/>
          </a:prstGeom>
          <a:noFill/>
        </p:spPr>
      </p:pic>
      <p:pic>
        <p:nvPicPr>
          <p:cNvPr id="103430" name="Picture 6" descr="https://logbook.virgo-gw.eu/virgo/uploads/37121_20170403094319_noise80hzspectroenvcebipsvolts060604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2026" y="3887926"/>
            <a:ext cx="6169974" cy="297007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17970" y="5259009"/>
            <a:ext cx="6026556" cy="1430179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itchFamily="34" charset="0"/>
              </a:rPr>
              <a:t>Did you know?</a:t>
            </a:r>
          </a:p>
          <a:p>
            <a:r>
              <a:rPr lang="en-US" dirty="0" smtClean="0"/>
              <a:t>You can reproduce all VIM spectra and zoom/play as you like</a:t>
            </a:r>
          </a:p>
          <a:p>
            <a:r>
              <a:rPr lang="en-US" sz="2000" dirty="0" smtClean="0">
                <a:hlinkClick r:id="rId4"/>
              </a:rPr>
              <a:t>https://logbook.virgo-gw.eu/virgo/?r=38996</a:t>
            </a:r>
            <a:endParaRPr lang="en-US" sz="2000" dirty="0" smtClean="0"/>
          </a:p>
          <a:p>
            <a:r>
              <a:rPr lang="en-US" sz="2000" dirty="0" smtClean="0"/>
              <a:t>USEFUL to inspect LONG time stretches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2818" y="4994031"/>
            <a:ext cx="1221809" cy="369332"/>
          </a:xfrm>
          <a:prstGeom prst="rect">
            <a:avLst/>
          </a:prstGeom>
          <a:solidFill>
            <a:srgbClr val="FF9999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>
                <a:hlinkClick r:id="rId5"/>
              </a:rPr>
              <a:t>elog</a:t>
            </a:r>
            <a:r>
              <a:rPr lang="en-US" dirty="0" smtClean="0">
                <a:hlinkClick r:id="rId5"/>
              </a:rPr>
              <a:t> 37121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921305" y="1617785"/>
            <a:ext cx="519694" cy="369332"/>
          </a:xfrm>
          <a:prstGeom prst="rect">
            <a:avLst/>
          </a:prstGeom>
          <a:solidFill>
            <a:srgbClr val="FF9999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BsX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04893" y="4316437"/>
            <a:ext cx="942887" cy="369332"/>
          </a:xfrm>
          <a:prstGeom prst="rect">
            <a:avLst/>
          </a:prstGeom>
          <a:solidFill>
            <a:srgbClr val="FF9999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CEB_IPS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231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Correlate on/off lines</a:t>
            </a:r>
            <a:endParaRPr lang="en-US" sz="4000" dirty="0"/>
          </a:p>
        </p:txBody>
      </p:sp>
      <p:pic>
        <p:nvPicPr>
          <p:cNvPr id="4" name="Content Placeholder 3" descr="34938_20161005151349_1200rflin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50052" y="2820572"/>
            <a:ext cx="5641948" cy="4037428"/>
          </a:xfrm>
        </p:spPr>
      </p:pic>
      <p:pic>
        <p:nvPicPr>
          <p:cNvPr id="5" name="Picture 4" descr="34765_20160916172747_aug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078" y="1752600"/>
            <a:ext cx="5115016" cy="3010256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C646-58C8-47AE-8F81-3F5BCA78658B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2151046" y="4460771"/>
            <a:ext cx="777909" cy="390768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9827" y="1181682"/>
            <a:ext cx="7295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On/off lines usually  means some device turned on/off …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328073" y="1516250"/>
            <a:ext cx="3460651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51CFB"/>
                </a:solidFill>
              </a:rPr>
              <a:t>Asked VACUUM guys if they did something…. “well… maybe we switched off one PLC driver”. YES!</a:t>
            </a:r>
            <a:endParaRPr lang="en-US" dirty="0">
              <a:solidFill>
                <a:srgbClr val="051CFB"/>
              </a:solidFill>
            </a:endParaRPr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564" y="4965896"/>
            <a:ext cx="6164799" cy="189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064806" y="4815956"/>
            <a:ext cx="2173761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51CFB"/>
                </a:solidFill>
              </a:rPr>
              <a:t>Atomic GPS receiver board was swapped</a:t>
            </a:r>
            <a:endParaRPr lang="en-US" dirty="0">
              <a:solidFill>
                <a:srgbClr val="051CFB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66514" y="168812"/>
            <a:ext cx="5341078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Often NEW NOISE appear during MAINTENANCES</a:t>
            </a:r>
          </a:p>
          <a:p>
            <a:r>
              <a:rPr lang="en-US" sz="2000" dirty="0" smtClean="0"/>
              <a:t>Always suspect of “transparent activities” </a:t>
            </a:r>
            <a:r>
              <a:rPr lang="en-US" sz="2000" dirty="0" smtClean="0">
                <a:sym typeface="Wingdings" pitchFamily="2" charset="2"/>
              </a:rPr>
              <a:t>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917961" y="2454812"/>
            <a:ext cx="329506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RF noise at 1200Hz around 6MHz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hlinkClick r:id="rId2"/>
              </a:rPr>
              <a:t>Elog</a:t>
            </a:r>
            <a:r>
              <a:rPr lang="en-US" sz="3200" dirty="0" smtClean="0">
                <a:hlinkClick r:id="rId2"/>
              </a:rPr>
              <a:t> 41624</a:t>
            </a:r>
            <a:r>
              <a:rPr lang="en-US" sz="3200" dirty="0" smtClean="0"/>
              <a:t> “Forest of lines moving yesterday morning” </a:t>
            </a:r>
            <a:r>
              <a:rPr lang="en-US" sz="2800" dirty="0" smtClean="0"/>
              <a:t>(</a:t>
            </a:r>
            <a:r>
              <a:rPr lang="en-US" sz="2800" dirty="0" err="1" smtClean="0"/>
              <a:t>B.Swinkels</a:t>
            </a:r>
            <a:r>
              <a:rPr lang="en-US" sz="2800" dirty="0" smtClean="0"/>
              <a:t>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18786" name="Picture 2" descr="https://logbook.virgo-gw.eu/virgo/uploads/41624_20180531140948_movinglines3203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226" y="1507580"/>
            <a:ext cx="6249943" cy="31347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441808" y="1463040"/>
            <a:ext cx="4375051" cy="477053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case of Moving lines TEMPERATURE probes are the first to be looked at</a:t>
            </a:r>
          </a:p>
          <a:p>
            <a:r>
              <a:rPr lang="en-US" sz="2800" dirty="0" smtClean="0"/>
              <a:t>because:</a:t>
            </a:r>
            <a:endParaRPr lang="en-US" sz="20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 Many noisy devices have temperature driven cycles (i.e. </a:t>
            </a:r>
            <a:r>
              <a:rPr lang="en-US" sz="2400" dirty="0" err="1" smtClean="0"/>
              <a:t>AirConditioners</a:t>
            </a:r>
            <a:r>
              <a:rPr lang="en-US" sz="2400" dirty="0" smtClean="0"/>
              <a:t>)</a:t>
            </a:r>
          </a:p>
          <a:p>
            <a:pPr lvl="1"/>
            <a:endParaRPr lang="en-US" sz="24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 Noise disturbances (EM) produced by electronic devices are typically very sensitive to temperature. </a:t>
            </a:r>
            <a:endParaRPr lang="en-US" sz="2400" dirty="0"/>
          </a:p>
        </p:txBody>
      </p:sp>
      <p:pic>
        <p:nvPicPr>
          <p:cNvPr id="118788" name="Picture 4" descr="https://logbook.virgo-gw.eu/virgo/uploads/41624_20180531144617_daqrte.png"/>
          <p:cNvPicPr>
            <a:picLocks noChangeAspect="1" noChangeArrowheads="1"/>
          </p:cNvPicPr>
          <p:nvPr/>
        </p:nvPicPr>
        <p:blipFill>
          <a:blip r:embed="rId4" cstate="print"/>
          <a:srcRect t="5797"/>
          <a:stretch>
            <a:fillRect/>
          </a:stretch>
        </p:blipFill>
        <p:spPr bwMode="auto">
          <a:xfrm>
            <a:off x="2448606" y="4572001"/>
            <a:ext cx="4936929" cy="22859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82880" y="5092505"/>
            <a:ext cx="211198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Temperature of DAQ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room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489982" y="5219110"/>
            <a:ext cx="436098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… follow up: source identified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923" y="1239128"/>
            <a:ext cx="109728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Changed on purpose DAQ room temperature by switching off air conditioner</a:t>
            </a:r>
          </a:p>
          <a:p>
            <a:r>
              <a:rPr lang="en-US" sz="2000" dirty="0" smtClean="0"/>
              <a:t>Magnetic sniffing and Tapping on Electronic boards</a:t>
            </a:r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6" name="Picture 5" descr="41650_20180601150242_basjune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05079" y="2286001"/>
            <a:ext cx="8284308" cy="2141959"/>
          </a:xfrm>
          <a:prstGeom prst="rect">
            <a:avLst/>
          </a:prstGeom>
        </p:spPr>
      </p:pic>
      <p:pic>
        <p:nvPicPr>
          <p:cNvPr id="7" name="Picture 6" descr="41650_20180601150242_basjune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226925" y="4442743"/>
            <a:ext cx="8417998" cy="1890216"/>
          </a:xfrm>
          <a:prstGeom prst="rect">
            <a:avLst/>
          </a:prstGeom>
        </p:spPr>
      </p:pic>
      <p:pic>
        <p:nvPicPr>
          <p:cNvPr id="13318" name="Picture 6" descr="https://logbook.virgo-gw.eu/virgo/uploads/41763_20180608182405_timinggenerat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616" y="3886200"/>
            <a:ext cx="3286996" cy="2403476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0DC88-1D15-465B-806C-D3E29E3BF8B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09491" y="2208628"/>
            <a:ext cx="368729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Tapping on only this chassis at ~4 Hz generates ~4 Hz sidebands on many of the frequencies that responded to the previous temperature test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1659988" y="3460652"/>
            <a:ext cx="450166" cy="365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68812" y="6105378"/>
            <a:ext cx="4285084" cy="369332"/>
          </a:xfrm>
          <a:prstGeom prst="rect">
            <a:avLst/>
          </a:prstGeom>
          <a:solidFill>
            <a:srgbClr val="FF9999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GPS synchronized 10 MHz timing generator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81182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… but </a:t>
            </a:r>
            <a:r>
              <a:rPr lang="en-US" sz="3600" dirty="0" smtClean="0"/>
              <a:t>“brute </a:t>
            </a:r>
            <a:r>
              <a:rPr lang="en-US" sz="3600" dirty="0" smtClean="0"/>
              <a:t>force” works better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15" y="1377461"/>
            <a:ext cx="11410462" cy="4525963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NonNA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(Non-linear Noise Analysis) </a:t>
            </a:r>
            <a:r>
              <a:rPr lang="en-US" sz="2000" dirty="0" smtClean="0"/>
              <a:t>by Francesco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Renzo</a:t>
            </a:r>
            <a:r>
              <a:rPr lang="en-US" sz="2000" dirty="0" smtClean="0"/>
              <a:t>, </a:t>
            </a:r>
            <a:r>
              <a:rPr lang="en-US" sz="2000" dirty="0" smtClean="0">
                <a:hlinkClick r:id="rId2"/>
              </a:rPr>
              <a:t>VIR-0406A-18</a:t>
            </a:r>
            <a:endParaRPr lang="en-US" sz="2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en-US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BUFFALO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</a:t>
            </a:r>
            <a:r>
              <a:rPr lang="en-US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Brute-force Utilities For Finding Annoying Lines and Others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2000" dirty="0" smtClean="0"/>
              <a:t>by Bas </a:t>
            </a:r>
            <a:r>
              <a:rPr lang="en-US" sz="2000" dirty="0" err="1" smtClean="0"/>
              <a:t>Swinkels</a:t>
            </a:r>
            <a:r>
              <a:rPr lang="en-US" sz="2000" dirty="0" smtClean="0"/>
              <a:t>, </a:t>
            </a:r>
            <a:r>
              <a:rPr lang="en-US" sz="2000" dirty="0" smtClean="0">
                <a:hlinkClick r:id="rId3"/>
              </a:rPr>
              <a:t>VIR-0420A-18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Example of Hrec line moving btw 650Hz and 700Hz. Correlated to Temperature  of the electronics which demodulates photodiodes signals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B8DBA-1370-468D-8A9C-220D4EFD6FD3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4" name="Picture 13" descr="43427_20181106180622_dboxlnfstem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8579" y="2705688"/>
            <a:ext cx="5669643" cy="3039899"/>
          </a:xfrm>
          <a:prstGeom prst="rect">
            <a:avLst/>
          </a:prstGeom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8308" y="4876800"/>
            <a:ext cx="3907692" cy="1824408"/>
          </a:xfrm>
          <a:prstGeom prst="rect">
            <a:avLst/>
          </a:prstGeom>
          <a:noFill/>
          <a:ln w="12700">
            <a:solidFill>
              <a:srgbClr val="3526FA"/>
            </a:solidFill>
            <a:miter lim="800000"/>
            <a:headEnd/>
            <a:tailEnd/>
          </a:ln>
          <a:effectLst/>
        </p:spPr>
      </p:pic>
      <p:pic>
        <p:nvPicPr>
          <p:cNvPr id="13" name="Picture 12" descr="43427_20181106180532_darm670lb4342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5088" y="3048000"/>
            <a:ext cx="5669643" cy="381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18991" y="182880"/>
            <a:ext cx="3194708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“brute force” approach = search noise correlation in </a:t>
            </a:r>
            <a:r>
              <a:rPr lang="en-US" sz="2000" b="1" u="sng" dirty="0" smtClean="0"/>
              <a:t>ALL slow channels </a:t>
            </a:r>
            <a:r>
              <a:rPr lang="en-US" sz="2000" dirty="0" smtClean="0"/>
              <a:t>(i.e. O(10000 channels)!)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1158" y="1731571"/>
            <a:ext cx="6552914" cy="512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6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Do yourself…. correlations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388" y="1271180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Maddalena’s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3"/>
              </a:rPr>
              <a:t>46852</a:t>
            </a:r>
            <a:r>
              <a:rPr lang="en-US" sz="2400" dirty="0" smtClean="0"/>
              <a:t> “</a:t>
            </a:r>
            <a:r>
              <a:rPr lang="en-US" sz="2400" b="1" dirty="0" smtClean="0"/>
              <a:t>PRCL noise between 5Hz to 50Hz correlates with low frequency seismic noise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488789" y="4724401"/>
            <a:ext cx="1181686" cy="1690467"/>
          </a:xfrm>
          <a:prstGeom prst="rect">
            <a:avLst/>
          </a:prstGeom>
          <a:solidFill>
            <a:srgbClr val="FF9999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740811" y="4754879"/>
            <a:ext cx="2532186" cy="1674055"/>
          </a:xfrm>
          <a:prstGeom prst="rect">
            <a:avLst/>
          </a:prstGeom>
          <a:solidFill>
            <a:schemeClr val="accent1">
              <a:lumMod val="75000"/>
              <a:alpha val="3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287065" y="4766613"/>
            <a:ext cx="1617784" cy="1591984"/>
          </a:xfrm>
          <a:prstGeom prst="rect">
            <a:avLst/>
          </a:prstGeom>
          <a:solidFill>
            <a:srgbClr val="FFFF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6175717" y="2419642"/>
            <a:ext cx="351692" cy="50643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7214381" y="2726787"/>
            <a:ext cx="351692" cy="50643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6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Do yourself…. correlations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388" y="1271180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Maddalena’s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2"/>
              </a:rPr>
              <a:t>46852</a:t>
            </a:r>
            <a:r>
              <a:rPr lang="en-US" sz="2400" dirty="0" smtClean="0"/>
              <a:t> “</a:t>
            </a:r>
            <a:r>
              <a:rPr lang="en-US" sz="2400" b="1" dirty="0" smtClean="0"/>
              <a:t>PRCL noise between 5Hz to 50Hz correlated with low frequency seismic noise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2" descr="https://logbook.virgo-gw.eu/virgo/uploads/46852_1567776869_trend1h1mont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804" y="2293033"/>
            <a:ext cx="4833824" cy="4564967"/>
          </a:xfrm>
          <a:prstGeom prst="rect">
            <a:avLst/>
          </a:prstGeom>
          <a:noFill/>
        </p:spPr>
      </p:pic>
      <p:pic>
        <p:nvPicPr>
          <p:cNvPr id="124930" name="Picture 2" descr="https://logbook.virgo-gw.eu/virgo/uploads/46852_1567776915_corr0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0129" y="1645921"/>
            <a:ext cx="5094579" cy="354505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38289" y="2321168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SEISM band </a:t>
            </a:r>
            <a:r>
              <a:rPr lang="en-US" dirty="0" err="1" smtClean="0"/>
              <a:t>rms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92216" y="4471182"/>
            <a:ext cx="2034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PRCL </a:t>
            </a:r>
            <a:r>
              <a:rPr lang="en-US" dirty="0" err="1" smtClean="0"/>
              <a:t>asd</a:t>
            </a:r>
            <a:r>
              <a:rPr lang="en-US" dirty="0" smtClean="0"/>
              <a:t> amplitude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09958" y="5303515"/>
            <a:ext cx="5222263" cy="1275457"/>
          </a:xfrm>
          <a:prstGeom prst="flowChartPunchedTape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Several scripts exist, either in MATLAB or Python</a:t>
            </a:r>
          </a:p>
          <a:p>
            <a:r>
              <a:rPr lang="en-US" sz="2000" dirty="0" smtClean="0"/>
              <a:t> …. ask commissioners </a:t>
            </a:r>
            <a:r>
              <a:rPr lang="en-US" sz="2400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BruCo</a:t>
            </a:r>
            <a:r>
              <a:rPr lang="en-US" sz="3600" dirty="0" smtClean="0"/>
              <a:t>: </a:t>
            </a:r>
            <a:r>
              <a:rPr lang="en-US" sz="3600" dirty="0" smtClean="0"/>
              <a:t>Brute force Coherence</a:t>
            </a:r>
            <a:endParaRPr lang="en-US" sz="36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04800" y="1076496"/>
            <a:ext cx="11582400" cy="4525963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BruCo</a:t>
            </a:r>
            <a:r>
              <a:rPr lang="en-US" sz="2400" dirty="0" smtClean="0"/>
              <a:t> – </a:t>
            </a:r>
            <a:r>
              <a:rPr lang="en-US" sz="2400" i="1" dirty="0" smtClean="0"/>
              <a:t>computes and ranks coherence </a:t>
            </a:r>
            <a:r>
              <a:rPr lang="en-US" sz="2400" dirty="0" smtClean="0"/>
              <a:t>between Hrec and </a:t>
            </a:r>
            <a:r>
              <a:rPr lang="en-US" sz="2400" u="sng" dirty="0" smtClean="0"/>
              <a:t>all AUXILIARY channels</a:t>
            </a:r>
            <a:endParaRPr lang="en-US" sz="1600" dirty="0" smtClean="0"/>
          </a:p>
          <a:p>
            <a:pPr>
              <a:buNone/>
            </a:pPr>
            <a:r>
              <a:rPr lang="en-US" sz="1800" dirty="0" smtClean="0"/>
              <a:t>(</a:t>
            </a:r>
            <a:r>
              <a:rPr lang="en-US" sz="1800" dirty="0" err="1" smtClean="0"/>
              <a:t>G.Vajente</a:t>
            </a:r>
            <a:r>
              <a:rPr lang="en-US" sz="1800" dirty="0" smtClean="0"/>
              <a:t>, </a:t>
            </a:r>
            <a:r>
              <a:rPr lang="en-US" sz="1800" dirty="0" smtClean="0">
                <a:hlinkClick r:id="rId2"/>
              </a:rPr>
              <a:t>https://dcc.ligo.org/LIGO-G1500230</a:t>
            </a:r>
            <a:r>
              <a:rPr lang="en-US" sz="1800" dirty="0" smtClean="0"/>
              <a:t>)</a:t>
            </a:r>
          </a:p>
          <a:p>
            <a:r>
              <a:rPr lang="en-US" sz="2000" dirty="0" err="1" smtClean="0"/>
              <a:t>BruCo</a:t>
            </a:r>
            <a:r>
              <a:rPr lang="en-US" sz="2000" dirty="0" smtClean="0"/>
              <a:t> VIM </a:t>
            </a:r>
            <a:r>
              <a:rPr lang="en-US" sz="2000" dirty="0" smtClean="0"/>
              <a:t>plots: daily and ARCHIVE </a:t>
            </a:r>
            <a:r>
              <a:rPr lang="en-US" sz="2000" dirty="0" smtClean="0">
                <a:hlinkClick r:id="rId3"/>
              </a:rPr>
              <a:t>https://vim-online.virgo-gw.eu/?config=28</a:t>
            </a:r>
            <a:endParaRPr lang="en-US" sz="2000" dirty="0"/>
          </a:p>
        </p:txBody>
      </p:sp>
      <p:pic>
        <p:nvPicPr>
          <p:cNvPr id="14" name="Picture 13" descr="khobfmhfakhnemip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22031" y="2354712"/>
            <a:ext cx="10508565" cy="119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ppolnelbjeoingll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06401" y="3954194"/>
            <a:ext cx="10493708" cy="290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khobfmhfakhnemip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22031" y="3464597"/>
            <a:ext cx="10508566" cy="54481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ENV_SPRB_LINK_ACC_Z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4777" y="708208"/>
            <a:ext cx="8199723" cy="614979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3906" name="AutoShape 2" descr="https://scientists.virgo-gw.eu/DataAnalysis/bruco//2019-01-07/LSC_DARM_1230867916_ENV/ENV_SPRB_LINK_ACC_Z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08" name="AutoShape 4" descr="https://scientists.virgo-gw.eu/DataAnalysis/bruco//2019-01-07/LSC_DARM_1230867916_ENV/ENV_SPRB_LINK_ACC_Z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403" y="0"/>
            <a:ext cx="10515600" cy="13255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dirty="0" smtClean="0"/>
              <a:t> </a:t>
            </a:r>
            <a:r>
              <a:rPr lang="en-US" sz="4000" dirty="0" err="1" smtClean="0"/>
              <a:t>BruCo</a:t>
            </a:r>
            <a:r>
              <a:rPr lang="en-US" sz="4000" dirty="0" smtClean="0"/>
              <a:t> plot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055077" y="1969477"/>
            <a:ext cx="17224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COHERENCE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93896" y="4302370"/>
            <a:ext cx="33848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Blue: LSC_DARM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Red: Projected coherence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LSC_DARM*COHERENCE</a:t>
            </a:r>
          </a:p>
          <a:p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81685" y="2546252"/>
            <a:ext cx="2509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Dotted line: </a:t>
            </a:r>
          </a:p>
          <a:p>
            <a:r>
              <a:rPr lang="en-US" dirty="0" smtClean="0"/>
              <a:t>Level of coherence </a:t>
            </a:r>
          </a:p>
          <a:p>
            <a:r>
              <a:rPr lang="en-US" dirty="0" smtClean="0"/>
              <a:t>of pair of random signals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 … follow up: locate the noise source</a:t>
            </a:r>
            <a:endParaRPr lang="en-US" sz="3600" dirty="0"/>
          </a:p>
        </p:txBody>
      </p:sp>
      <p:pic>
        <p:nvPicPr>
          <p:cNvPr id="6" name="Picture 5" descr="mappa_sorgent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357053" y="2286000"/>
            <a:ext cx="5080000" cy="44026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37846" y="1371601"/>
            <a:ext cx="109728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Comparing the </a:t>
            </a:r>
            <a:r>
              <a:rPr lang="en-US" sz="2000" u="sng" dirty="0" smtClean="0"/>
              <a:t>peak’s amplitude </a:t>
            </a:r>
            <a:r>
              <a:rPr lang="en-US" sz="2000" dirty="0" smtClean="0"/>
              <a:t>in all ENV accelerometers in CEB (26) helps locating the source</a:t>
            </a:r>
          </a:p>
          <a:p>
            <a:r>
              <a:rPr lang="en-US" sz="2000" dirty="0" smtClean="0"/>
              <a:t>Example: 391Hz spectral line in all CEB accelerometers 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2541" y="4234374"/>
            <a:ext cx="2662843" cy="194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</p:pic>
      <p:cxnSp>
        <p:nvCxnSpPr>
          <p:cNvPr id="10" name="Elbow Connector 9"/>
          <p:cNvCxnSpPr/>
          <p:nvPr/>
        </p:nvCxnSpPr>
        <p:spPr>
          <a:xfrm flipV="1">
            <a:off x="6597758" y="4600135"/>
            <a:ext cx="2489982" cy="35169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60D4-5F42-4930-99C6-E5BB3B64EB01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03959" y="1871003"/>
            <a:ext cx="2764604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 done by hand 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r>
              <a:rPr lang="en-US" dirty="0" smtClean="0"/>
              <a:t>Nice to have </a:t>
            </a:r>
            <a:r>
              <a:rPr lang="en-US" dirty="0" err="1" smtClean="0"/>
              <a:t>utomated</a:t>
            </a:r>
            <a:r>
              <a:rPr lang="en-US" dirty="0" smtClean="0"/>
              <a:t> tool to do this</a:t>
            </a:r>
            <a:endParaRPr lang="en-US" dirty="0"/>
          </a:p>
        </p:txBody>
      </p:sp>
      <p:pic>
        <p:nvPicPr>
          <p:cNvPr id="1085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10155"/>
            <a:ext cx="4497311" cy="2587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Sniffing ….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76" y="1192579"/>
            <a:ext cx="10515600" cy="594018"/>
          </a:xfrm>
        </p:spPr>
        <p:txBody>
          <a:bodyPr/>
          <a:lstStyle/>
          <a:p>
            <a:r>
              <a:rPr lang="en-US" sz="2400" dirty="0" smtClean="0"/>
              <a:t>Located the source of 391Hz line - </a:t>
            </a:r>
            <a:r>
              <a:rPr lang="en-US" sz="2400" b="1" dirty="0" smtClean="0">
                <a:solidFill>
                  <a:srgbClr val="051CFB"/>
                </a:solidFill>
              </a:rPr>
              <a:t>Noisy cooling fan of turbo pump driver</a:t>
            </a:r>
            <a:endParaRPr lang="en-US" b="1" dirty="0" smtClean="0">
              <a:solidFill>
                <a:srgbClr val="051CF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4450" name="Picture 2" descr="https://logbook.virgo-gw.eu/virgo/uploads/44287_20190108163159_391hztest.gif"/>
          <p:cNvPicPr>
            <a:picLocks noChangeAspect="1" noChangeArrowheads="1"/>
          </p:cNvPicPr>
          <p:nvPr/>
        </p:nvPicPr>
        <p:blipFill>
          <a:blip r:embed="rId2" cstate="print"/>
          <a:srcRect r="4125"/>
          <a:stretch>
            <a:fillRect/>
          </a:stretch>
        </p:blipFill>
        <p:spPr bwMode="auto">
          <a:xfrm>
            <a:off x="5558239" y="2025747"/>
            <a:ext cx="6633761" cy="426251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58792" y="2405573"/>
            <a:ext cx="3756073" cy="40934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/>
              <a:t>Test accelerometer attached to chassis (double-side tape, </a:t>
            </a:r>
            <a:r>
              <a:rPr lang="en-US" sz="2000" dirty="0" smtClean="0">
                <a:sym typeface="Wingdings" pitchFamily="2" charset="2"/>
              </a:rPr>
              <a:t>always at hand  </a:t>
            </a:r>
            <a:r>
              <a:rPr lang="en-US" sz="2000" dirty="0" smtClean="0"/>
              <a:t>) </a:t>
            </a:r>
            <a:r>
              <a:rPr lang="en-US" sz="2000" dirty="0" smtClean="0">
                <a:sym typeface="Wingdings" pitchFamily="2" charset="2"/>
              </a:rPr>
              <a:t> coherent line</a:t>
            </a:r>
          </a:p>
          <a:p>
            <a:endParaRPr lang="en-US" sz="20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Used some paper to temporarily block the air </a:t>
            </a:r>
            <a:r>
              <a:rPr lang="en-US" sz="2000" dirty="0" smtClean="0">
                <a:sym typeface="Wingdings" pitchFamily="2" charset="2"/>
              </a:rPr>
              <a:t>outlet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so to perturb the fan</a:t>
            </a:r>
            <a:r>
              <a:rPr lang="en-US" sz="2000" dirty="0" smtClean="0"/>
              <a:t> </a:t>
            </a:r>
            <a:r>
              <a:rPr lang="en-US" sz="2000" dirty="0" smtClean="0"/>
              <a:t> speed</a:t>
            </a: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 Noisy fan because of ageing has been replaced and added vibration dampers</a:t>
            </a:r>
          </a:p>
          <a:p>
            <a:r>
              <a:rPr lang="en-US" sz="2000" dirty="0" smtClean="0"/>
              <a:t>(VACUUM team - O3) 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79837" y="2254416"/>
            <a:ext cx="3504418" cy="256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Lines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777" y="1192579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Impact" pitchFamily="34" charset="0"/>
              </a:rPr>
              <a:t>Lines DB :</a:t>
            </a:r>
            <a:r>
              <a:rPr lang="en-US" dirty="0" smtClean="0"/>
              <a:t> </a:t>
            </a:r>
            <a:r>
              <a:rPr lang="en-US" sz="2400" dirty="0" smtClean="0"/>
              <a:t>archive of identified LINES  </a:t>
            </a:r>
            <a:r>
              <a:rPr lang="en-US" sz="2400" dirty="0" smtClean="0">
                <a:hlinkClick r:id="rId2"/>
              </a:rPr>
              <a:t>https://apps.virgo-gw.eu/lines</a:t>
            </a:r>
            <a:r>
              <a:rPr lang="en-US" sz="2400" dirty="0" smtClean="0"/>
              <a:t> (by Gary Hemming).  In charge: </a:t>
            </a:r>
            <a:r>
              <a:rPr lang="en-US" sz="2400" dirty="0" err="1" smtClean="0"/>
              <a:t>Neha</a:t>
            </a:r>
            <a:r>
              <a:rPr lang="en-US" sz="2400" dirty="0" smtClean="0"/>
              <a:t> Singh </a:t>
            </a:r>
            <a:r>
              <a:rPr lang="en-US" sz="2000" dirty="0" smtClean="0">
                <a:hlinkClick r:id="rId3"/>
              </a:rPr>
              <a:t>nsingh@astrouw.edu.pl</a:t>
            </a:r>
            <a:r>
              <a:rPr lang="en-US" sz="2000" dirty="0" smtClean="0"/>
              <a:t> </a:t>
            </a:r>
            <a:endParaRPr lang="en-US" sz="2400" dirty="0" smtClean="0"/>
          </a:p>
          <a:p>
            <a:r>
              <a:rPr lang="en-US" dirty="0" err="1" smtClean="0">
                <a:solidFill>
                  <a:srgbClr val="051CFB"/>
                </a:solidFill>
                <a:latin typeface="Impact" pitchFamily="34" charset="0"/>
              </a:rPr>
              <a:t>NoEMi</a:t>
            </a:r>
            <a:r>
              <a:rPr lang="en-US" dirty="0" smtClean="0">
                <a:solidFill>
                  <a:srgbClr val="051CFB"/>
                </a:solidFill>
                <a:latin typeface="Impact" pitchFamily="34" charset="0"/>
              </a:rPr>
              <a:t> V2.0  </a:t>
            </a:r>
            <a:r>
              <a:rPr lang="en-US" sz="2000" dirty="0" smtClean="0"/>
              <a:t>- </a:t>
            </a:r>
            <a:r>
              <a:rPr lang="en-US" sz="2400" dirty="0" smtClean="0"/>
              <a:t>LINES FINDER </a:t>
            </a:r>
            <a:r>
              <a:rPr lang="en-US" sz="2400" dirty="0" smtClean="0">
                <a:hlinkClick r:id="rId4"/>
              </a:rPr>
              <a:t>https://apps.virgo-gw.eu/noemi/?c=1</a:t>
            </a:r>
            <a:r>
              <a:rPr lang="en-US" sz="2400" dirty="0" smtClean="0"/>
              <a:t>. Ornella.Juliana.Piccinni@roma1.infn.it , gary.hemming@ego-gw.it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52688"/>
            <a:ext cx="5731927" cy="344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8431" y="3055590"/>
            <a:ext cx="6283569" cy="380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Scattered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414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 few slides </a:t>
            </a:r>
            <a:r>
              <a:rPr lang="en-US" dirty="0" smtClean="0"/>
              <a:t>tutorial</a:t>
            </a:r>
            <a:r>
              <a:rPr lang="en-US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/>
              <a:t>What </a:t>
            </a:r>
            <a:r>
              <a:rPr lang="en-US" dirty="0" smtClean="0"/>
              <a:t>is it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/>
              <a:t>How </a:t>
            </a:r>
            <a:r>
              <a:rPr lang="en-US" dirty="0" smtClean="0"/>
              <a:t>to recognize it </a:t>
            </a:r>
            <a:r>
              <a:rPr lang="en-US" dirty="0" smtClean="0"/>
              <a:t>… from spectral features (!)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Investigation </a:t>
            </a:r>
            <a:r>
              <a:rPr lang="en-US" dirty="0" smtClean="0"/>
              <a:t>techniques to locate the </a:t>
            </a:r>
            <a:r>
              <a:rPr lang="en-US" dirty="0" err="1" smtClean="0"/>
              <a:t>scatterer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070" y="1"/>
            <a:ext cx="9106546" cy="685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359791" y="225083"/>
            <a:ext cx="3074624" cy="707886"/>
          </a:xfrm>
          <a:prstGeom prst="rect">
            <a:avLst/>
          </a:prstGeom>
          <a:solidFill>
            <a:srgbClr val="00FF99"/>
          </a:solidFill>
          <a:ln w="38100">
            <a:solidFill>
              <a:srgbClr val="051CFB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Credits: </a:t>
            </a:r>
            <a:r>
              <a:rPr lang="en-US" sz="2000" dirty="0" err="1" smtClean="0"/>
              <a:t>Antonino</a:t>
            </a:r>
            <a:r>
              <a:rPr lang="en-US" sz="2000" dirty="0" smtClean="0"/>
              <a:t> </a:t>
            </a:r>
            <a:r>
              <a:rPr lang="en-US" sz="2000" dirty="0" err="1" smtClean="0"/>
              <a:t>Chiummo</a:t>
            </a:r>
            <a:endParaRPr lang="en-US" sz="2000" dirty="0" smtClean="0"/>
          </a:p>
          <a:p>
            <a:r>
              <a:rPr lang="en-US" sz="2000" dirty="0" smtClean="0">
                <a:hlinkClick r:id="rId3"/>
              </a:rPr>
              <a:t>VIR-0013A-19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515" y="3249638"/>
            <a:ext cx="7649932" cy="91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4" name="Rectangle 93"/>
          <p:cNvSpPr/>
          <p:nvPr/>
        </p:nvSpPr>
        <p:spPr>
          <a:xfrm>
            <a:off x="4302370" y="3261361"/>
            <a:ext cx="7697372" cy="921434"/>
          </a:xfrm>
          <a:prstGeom prst="rect">
            <a:avLst/>
          </a:prstGeom>
          <a:solidFill>
            <a:srgbClr val="051CFB">
              <a:alpha val="7000"/>
            </a:srgbClr>
          </a:solidFill>
          <a:ln w="3175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998806" y="5936566"/>
            <a:ext cx="6485206" cy="921434"/>
          </a:xfrm>
          <a:prstGeom prst="rect">
            <a:avLst/>
          </a:prstGeom>
          <a:solidFill>
            <a:srgbClr val="051CFB">
              <a:alpha val="7000"/>
            </a:srgbClr>
          </a:solidFill>
          <a:ln w="3175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258" y="28136"/>
            <a:ext cx="109728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Scattered light, some formulas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41008" y="5934670"/>
            <a:ext cx="3882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Frequency of the induced noise is proportional to the absolute value of scatterer velocity </a:t>
            </a:r>
            <a:endParaRPr lang="it-IT" dirty="0"/>
          </a:p>
        </p:txBody>
      </p:sp>
      <p:sp>
        <p:nvSpPr>
          <p:cNvPr id="17" name="Rectangle 16"/>
          <p:cNvSpPr/>
          <p:nvPr/>
        </p:nvSpPr>
        <p:spPr>
          <a:xfrm>
            <a:off x="4868984" y="1631849"/>
            <a:ext cx="234462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42499" y="1631850"/>
            <a:ext cx="234462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83212" y="1784249"/>
            <a:ext cx="3785772" cy="533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7338650" y="1470072"/>
            <a:ext cx="46610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Scatterer</a:t>
            </a:r>
            <a:r>
              <a:rPr lang="en-US" b="1" dirty="0" smtClean="0">
                <a:solidFill>
                  <a:srgbClr val="00B050"/>
                </a:solidFill>
              </a:rPr>
              <a:t> = </a:t>
            </a:r>
            <a:r>
              <a:rPr lang="en-US" b="1" dirty="0" smtClean="0">
                <a:solidFill>
                  <a:srgbClr val="00B050"/>
                </a:solidFill>
              </a:rPr>
              <a:t>some </a:t>
            </a:r>
            <a:r>
              <a:rPr lang="en-US" b="1" dirty="0" smtClean="0">
                <a:solidFill>
                  <a:srgbClr val="00B050"/>
                </a:solidFill>
              </a:rPr>
              <a:t>surface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ground connected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in view of </a:t>
            </a:r>
            <a:r>
              <a:rPr lang="en-US" b="1" dirty="0" smtClean="0">
                <a:solidFill>
                  <a:srgbClr val="00B050"/>
                </a:solidFill>
              </a:rPr>
              <a:t> ITF beam (typical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  <a:r>
              <a:rPr lang="en-US" b="1" dirty="0" smtClean="0">
                <a:solidFill>
                  <a:srgbClr val="00B050"/>
                </a:solidFill>
              </a:rPr>
              <a:t> optics </a:t>
            </a:r>
            <a:r>
              <a:rPr lang="en-US" b="1" dirty="0" smtClean="0">
                <a:solidFill>
                  <a:srgbClr val="00B050"/>
                </a:solidFill>
              </a:rPr>
              <a:t>on not suspended bench, vacuum chamber…)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</a:t>
            </a:r>
            <a:r>
              <a:rPr lang="en-US" b="1" dirty="0" smtClean="0">
                <a:solidFill>
                  <a:srgbClr val="00B050"/>
                </a:solidFill>
              </a:rPr>
              <a:t>eismically </a:t>
            </a:r>
            <a:r>
              <a:rPr lang="en-US" b="1" dirty="0" smtClean="0">
                <a:solidFill>
                  <a:srgbClr val="00B050"/>
                </a:solidFill>
              </a:rPr>
              <a:t>excited: </a:t>
            </a:r>
            <a:r>
              <a:rPr lang="en-US" b="1" dirty="0" smtClean="0">
                <a:solidFill>
                  <a:srgbClr val="00B050"/>
                </a:solidFill>
              </a:rPr>
              <a:t>displacement </a:t>
            </a:r>
            <a:r>
              <a:rPr lang="en-US" sz="2400" b="1" dirty="0" smtClean="0">
                <a:solidFill>
                  <a:srgbClr val="00B050"/>
                </a:solidFill>
              </a:rPr>
              <a:t>x(t</a:t>
            </a:r>
            <a:r>
              <a:rPr lang="en-US" sz="2400" b="1" dirty="0" smtClean="0">
                <a:solidFill>
                  <a:srgbClr val="00B050"/>
                </a:solidFill>
              </a:rPr>
              <a:t>)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6154618" y="2595486"/>
            <a:ext cx="661182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922500" y="2771333"/>
            <a:ext cx="1139483" cy="2250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793" y="2929321"/>
            <a:ext cx="3334042" cy="110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Rectangle 47"/>
          <p:cNvSpPr/>
          <p:nvPr/>
        </p:nvSpPr>
        <p:spPr>
          <a:xfrm>
            <a:off x="6316398" y="1758460"/>
            <a:ext cx="351692" cy="590843"/>
          </a:xfrm>
          <a:prstGeom prst="rect">
            <a:avLst/>
          </a:prstGeom>
          <a:solidFill>
            <a:srgbClr val="00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17" idx="3"/>
            <a:endCxn id="48" idx="1"/>
          </p:cNvCxnSpPr>
          <p:nvPr/>
        </p:nvCxnSpPr>
        <p:spPr>
          <a:xfrm>
            <a:off x="5103446" y="2050949"/>
            <a:ext cx="1212952" cy="29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0800000" flipV="1">
            <a:off x="5444195" y="2051538"/>
            <a:ext cx="883920" cy="2345"/>
          </a:xfrm>
          <a:prstGeom prst="straightConnector1">
            <a:avLst/>
          </a:prstGeom>
          <a:ln w="2540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532184" y="1364566"/>
            <a:ext cx="81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“ITF”</a:t>
            </a:r>
            <a:endParaRPr lang="en-US" sz="2400" dirty="0"/>
          </a:p>
        </p:txBody>
      </p:sp>
      <p:sp>
        <p:nvSpPr>
          <p:cNvPr id="63" name="TextBox 62"/>
          <p:cNvSpPr txBox="1"/>
          <p:nvPr/>
        </p:nvSpPr>
        <p:spPr>
          <a:xfrm>
            <a:off x="7186281" y="126612"/>
            <a:ext cx="4956550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From: </a:t>
            </a:r>
            <a:r>
              <a:rPr lang="en-US" sz="1600" dirty="0" err="1" smtClean="0"/>
              <a:t>S.Braccini</a:t>
            </a:r>
            <a:r>
              <a:rPr lang="en-US" sz="1600" dirty="0" smtClean="0"/>
              <a:t> – VIR-0277A-09</a:t>
            </a:r>
          </a:p>
          <a:p>
            <a:r>
              <a:rPr lang="en-US" sz="1600" dirty="0" smtClean="0"/>
              <a:t>Reference: </a:t>
            </a:r>
            <a:r>
              <a:rPr lang="en-US" sz="1600" dirty="0" err="1" smtClean="0"/>
              <a:t>Vinet</a:t>
            </a:r>
            <a:r>
              <a:rPr lang="en-US" sz="1600" dirty="0" smtClean="0"/>
              <a:t> J-Y, </a:t>
            </a:r>
            <a:r>
              <a:rPr lang="en-US" sz="1600" dirty="0" err="1" smtClean="0"/>
              <a:t>Brisson</a:t>
            </a:r>
            <a:r>
              <a:rPr lang="en-US" sz="1600" dirty="0" smtClean="0"/>
              <a:t> V and </a:t>
            </a:r>
            <a:r>
              <a:rPr lang="en-US" sz="1600" dirty="0" err="1" smtClean="0"/>
              <a:t>Braccini</a:t>
            </a:r>
            <a:r>
              <a:rPr lang="en-US" sz="1600" dirty="0" smtClean="0"/>
              <a:t> S 1996 </a:t>
            </a:r>
          </a:p>
          <a:p>
            <a:r>
              <a:rPr lang="en-US" sz="1600" dirty="0" smtClean="0"/>
              <a:t>Scattered light noise in gravitational wave </a:t>
            </a:r>
            <a:r>
              <a:rPr lang="en-US" sz="1600" dirty="0" err="1" smtClean="0"/>
              <a:t>interferometric</a:t>
            </a:r>
            <a:endParaRPr lang="en-US" sz="1600" dirty="0" smtClean="0"/>
          </a:p>
          <a:p>
            <a:r>
              <a:rPr lang="en-US" sz="1600" dirty="0" smtClean="0"/>
              <a:t>detectors: Coherent effects, PRD 54,2 1276</a:t>
            </a:r>
            <a:endParaRPr lang="en-US" sz="1600" dirty="0"/>
          </a:p>
        </p:txBody>
      </p:sp>
      <p:sp>
        <p:nvSpPr>
          <p:cNvPr id="64" name="TextBox 63"/>
          <p:cNvSpPr txBox="1"/>
          <p:nvPr/>
        </p:nvSpPr>
        <p:spPr>
          <a:xfrm>
            <a:off x="9481624" y="2869813"/>
            <a:ext cx="556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“G”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6133514" y="1448973"/>
            <a:ext cx="675249" cy="2250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6231988" y="1069146"/>
            <a:ext cx="538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x(t)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289452" y="1603717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x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 + x(t)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27601" y="4355311"/>
            <a:ext cx="43664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 change of x(t) of </a:t>
            </a:r>
            <a:r>
              <a:rPr lang="el-GR" dirty="0" smtClean="0"/>
              <a:t>λ</a:t>
            </a:r>
            <a:r>
              <a:rPr lang="en-US" dirty="0" smtClean="0"/>
              <a:t>/2 means a change of optical path length of </a:t>
            </a:r>
            <a:r>
              <a:rPr lang="el-GR" dirty="0" smtClean="0"/>
              <a:t>λ</a:t>
            </a:r>
            <a:r>
              <a:rPr lang="en-US" dirty="0" smtClean="0"/>
              <a:t> and a full rotation of the stray light vector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 Frequency of noise = rate of </a:t>
            </a:r>
            <a:r>
              <a:rPr lang="en-US" dirty="0" smtClean="0"/>
              <a:t>rotation: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cxnSp>
        <p:nvCxnSpPr>
          <p:cNvPr id="74" name="Straight Arrow Connector 73"/>
          <p:cNvCxnSpPr>
            <a:stCxn id="78" idx="0"/>
          </p:cNvCxnSpPr>
          <p:nvPr/>
        </p:nvCxnSpPr>
        <p:spPr>
          <a:xfrm rot="16200000" flipV="1">
            <a:off x="9734844" y="4332851"/>
            <a:ext cx="970669" cy="703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9127002" y="5711478"/>
            <a:ext cx="2366303" cy="576336"/>
            <a:chOff x="8100060" y="6020971"/>
            <a:chExt cx="2950454" cy="534134"/>
          </a:xfrm>
        </p:grpSpPr>
        <p:pic>
          <p:nvPicPr>
            <p:cNvPr id="12903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00060" y="6020971"/>
              <a:ext cx="2950454" cy="534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6" name="TextBox 75"/>
            <p:cNvSpPr txBox="1"/>
            <p:nvPr/>
          </p:nvSpPr>
          <p:spPr>
            <a:xfrm>
              <a:off x="8862646" y="6133514"/>
              <a:ext cx="44114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&gt;&gt;</a:t>
              </a:r>
              <a:endParaRPr lang="en-US" sz="2000" dirty="0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8975188" y="4881488"/>
            <a:ext cx="2598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 LINEAR !</a:t>
            </a:r>
          </a:p>
          <a:p>
            <a:r>
              <a:rPr lang="en-US" dirty="0" smtClean="0"/>
              <a:t>Expect  non linear effects </a:t>
            </a:r>
          </a:p>
          <a:p>
            <a:r>
              <a:rPr lang="en-US" dirty="0" smtClean="0"/>
              <a:t>(</a:t>
            </a:r>
            <a:r>
              <a:rPr lang="en-US" dirty="0" smtClean="0"/>
              <a:t>up-conversions</a:t>
            </a:r>
            <a:r>
              <a:rPr lang="en-US" dirty="0" smtClean="0"/>
              <a:t>) if  </a:t>
            </a:r>
            <a:endParaRPr lang="en-US" dirty="0"/>
          </a:p>
        </p:txBody>
      </p:sp>
      <p:sp>
        <p:nvSpPr>
          <p:cNvPr id="78" name="Rounded Rectangle 77"/>
          <p:cNvSpPr/>
          <p:nvPr/>
        </p:nvSpPr>
        <p:spPr>
          <a:xfrm>
            <a:off x="8904847" y="4853353"/>
            <a:ext cx="2700997" cy="1547446"/>
          </a:xfrm>
          <a:prstGeom prst="roundRect">
            <a:avLst/>
          </a:prstGeom>
          <a:noFill/>
          <a:ln w="635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4923688" y="465640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 : </a:t>
            </a:r>
            <a:r>
              <a:rPr lang="el-GR" dirty="0" smtClean="0"/>
              <a:t>λ</a:t>
            </a:r>
            <a:r>
              <a:rPr lang="en-US" dirty="0" smtClean="0"/>
              <a:t>/2 = </a:t>
            </a:r>
            <a:r>
              <a:rPr lang="el-GR" i="1" dirty="0" smtClean="0"/>
              <a:t>φ</a:t>
            </a:r>
            <a:r>
              <a:rPr lang="en-US" i="1" dirty="0" smtClean="0"/>
              <a:t> : 2</a:t>
            </a:r>
            <a:r>
              <a:rPr lang="el-GR" i="1" dirty="0" smtClean="0">
                <a:latin typeface="Arial"/>
                <a:cs typeface="Arial"/>
              </a:rPr>
              <a:t>π</a:t>
            </a:r>
            <a:endParaRPr lang="en-US" i="1" dirty="0"/>
          </a:p>
        </p:txBody>
      </p:sp>
      <p:sp>
        <p:nvSpPr>
          <p:cNvPr id="81" name="TextBox 80"/>
          <p:cNvSpPr txBox="1"/>
          <p:nvPr/>
        </p:nvSpPr>
        <p:spPr>
          <a:xfrm>
            <a:off x="7160455" y="4698609"/>
            <a:ext cx="1359668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i="1" dirty="0" smtClean="0"/>
              <a:t>φ</a:t>
            </a:r>
            <a:r>
              <a:rPr lang="en-US" i="1" dirty="0" smtClean="0"/>
              <a:t> =  4</a:t>
            </a:r>
            <a:r>
              <a:rPr lang="el-GR" i="1" dirty="0" smtClean="0">
                <a:latin typeface="Arial"/>
                <a:cs typeface="Arial"/>
              </a:rPr>
              <a:t>π</a:t>
            </a:r>
            <a:r>
              <a:rPr lang="en-US" i="1" dirty="0" smtClean="0">
                <a:latin typeface="Arial"/>
                <a:cs typeface="Arial"/>
              </a:rPr>
              <a:t> x / </a:t>
            </a:r>
            <a:r>
              <a:rPr lang="el-GR" dirty="0" smtClean="0"/>
              <a:t>λ</a:t>
            </a:r>
            <a:endParaRPr lang="en-US" dirty="0"/>
          </a:p>
        </p:txBody>
      </p:sp>
      <p:sp>
        <p:nvSpPr>
          <p:cNvPr id="82" name="Right Arrow 81"/>
          <p:cNvSpPr/>
          <p:nvPr/>
        </p:nvSpPr>
        <p:spPr>
          <a:xfrm>
            <a:off x="6668084" y="4698609"/>
            <a:ext cx="281354" cy="337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4865069" y="5301173"/>
            <a:ext cx="2186699" cy="653031"/>
            <a:chOff x="5258972" y="5301173"/>
            <a:chExt cx="2186699" cy="653031"/>
          </a:xfrm>
        </p:grpSpPr>
        <p:sp>
          <p:nvSpPr>
            <p:cNvPr id="85" name="TextBox 84"/>
            <p:cNvSpPr txBox="1"/>
            <p:nvPr/>
          </p:nvSpPr>
          <p:spPr>
            <a:xfrm>
              <a:off x="5258972" y="5301173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d</a:t>
              </a:r>
              <a:r>
                <a:rPr lang="el-GR" i="1" dirty="0" smtClean="0"/>
                <a:t>φ</a:t>
              </a:r>
              <a:r>
                <a:rPr lang="en-US" i="1" dirty="0" smtClean="0"/>
                <a:t>/</a:t>
              </a:r>
              <a:r>
                <a:rPr lang="en-US" i="1" dirty="0" err="1" smtClean="0"/>
                <a:t>dt</a:t>
              </a:r>
              <a:endParaRPr lang="en-US" dirty="0"/>
            </a:p>
          </p:txBody>
        </p:sp>
        <p:cxnSp>
          <p:nvCxnSpPr>
            <p:cNvPr id="89" name="Straight Connector 88"/>
            <p:cNvCxnSpPr/>
            <p:nvPr/>
          </p:nvCxnSpPr>
          <p:spPr>
            <a:xfrm>
              <a:off x="5317588" y="5627077"/>
              <a:ext cx="5205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5373858" y="5584872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r>
                <a:rPr lang="el-GR" i="1" dirty="0" smtClean="0">
                  <a:latin typeface="Arial"/>
                  <a:cs typeface="Arial"/>
                </a:rPr>
                <a:t>π</a:t>
              </a:r>
              <a:endParaRPr 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922497" y="5430128"/>
              <a:ext cx="15231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=  2 (</a:t>
              </a:r>
              <a:r>
                <a:rPr lang="en-US" i="1" dirty="0" err="1" smtClean="0">
                  <a:cs typeface="Arial"/>
                </a:rPr>
                <a:t>dx</a:t>
              </a:r>
              <a:r>
                <a:rPr lang="en-US" i="1" dirty="0" smtClean="0">
                  <a:cs typeface="Arial"/>
                </a:rPr>
                <a:t>/</a:t>
              </a:r>
              <a:r>
                <a:rPr lang="en-US" i="1" dirty="0" err="1" smtClean="0">
                  <a:cs typeface="Arial"/>
                </a:rPr>
                <a:t>dt</a:t>
              </a:r>
              <a:r>
                <a:rPr lang="en-US" i="1" dirty="0" smtClean="0">
                  <a:cs typeface="Arial"/>
                </a:rPr>
                <a:t>) / </a:t>
              </a:r>
              <a:r>
                <a:rPr lang="el-GR" dirty="0" smtClean="0"/>
                <a:t>λ</a:t>
              </a:r>
              <a:endParaRPr lang="en-US" dirty="0" smtClean="0"/>
            </a:p>
          </p:txBody>
        </p:sp>
      </p:grpSp>
      <p:pic>
        <p:nvPicPr>
          <p:cNvPr id="129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4600" y="6036029"/>
            <a:ext cx="2128398" cy="79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" name="Rectangle 64"/>
          <p:cNvSpPr/>
          <p:nvPr/>
        </p:nvSpPr>
        <p:spPr>
          <a:xfrm>
            <a:off x="9439421" y="3432517"/>
            <a:ext cx="604911" cy="520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>
            <a:stCxn id="81" idx="0"/>
          </p:cNvCxnSpPr>
          <p:nvPr/>
        </p:nvCxnSpPr>
        <p:spPr>
          <a:xfrm rot="5400000" flipH="1" flipV="1">
            <a:off x="7809862" y="3884976"/>
            <a:ext cx="844061" cy="783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6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Scattered light – ARCHES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8" y="1268706"/>
            <a:ext cx="6203852" cy="41941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rial Black" pitchFamily="34" charset="0"/>
              </a:rPr>
              <a:t>E</a:t>
            </a:r>
            <a:r>
              <a:rPr lang="en-US" sz="1800" dirty="0" smtClean="0">
                <a:latin typeface="Arial Black" pitchFamily="34" charset="0"/>
              </a:rPr>
              <a:t>xample: </a:t>
            </a:r>
            <a:r>
              <a:rPr lang="en-US" sz="1800" dirty="0" smtClean="0">
                <a:latin typeface="Arial Black" pitchFamily="34" charset="0"/>
              </a:rPr>
              <a:t>s</a:t>
            </a:r>
            <a:r>
              <a:rPr lang="en-US" sz="1800" dirty="0" smtClean="0">
                <a:latin typeface="Arial Black" pitchFamily="34" charset="0"/>
              </a:rPr>
              <a:t>haking EIB with </a:t>
            </a:r>
            <a:r>
              <a:rPr lang="en-US" sz="1800" dirty="0" smtClean="0">
                <a:latin typeface="Arial Black" pitchFamily="34" charset="0"/>
              </a:rPr>
              <a:t>0.5Hz </a:t>
            </a:r>
            <a:r>
              <a:rPr lang="en-US" sz="1800" dirty="0" smtClean="0">
                <a:latin typeface="Arial Black" pitchFamily="34" charset="0"/>
              </a:rPr>
              <a:t>sinus </a:t>
            </a:r>
            <a:r>
              <a:rPr lang="en-US" sz="1800" dirty="0" smtClean="0">
                <a:latin typeface="Arial Black" pitchFamily="34" charset="0"/>
              </a:rPr>
              <a:t>(</a:t>
            </a:r>
            <a:r>
              <a:rPr lang="en-US" sz="1800" dirty="0" smtClean="0">
                <a:latin typeface="Arial Black" pitchFamily="34" charset="0"/>
                <a:hlinkClick r:id="rId2"/>
              </a:rPr>
              <a:t>46720</a:t>
            </a:r>
            <a:r>
              <a:rPr lang="en-US" sz="1800" dirty="0" smtClean="0">
                <a:latin typeface="Arial Black" pitchFamily="34" charset="0"/>
              </a:rPr>
              <a:t>)</a:t>
            </a:r>
            <a:endParaRPr lang="en-US" sz="1800" u="sng" dirty="0" smtClean="0">
              <a:latin typeface="Arial Black" pitchFamily="34" charset="0"/>
            </a:endParaRPr>
          </a:p>
          <a:p>
            <a:pPr>
              <a:buNone/>
            </a:pPr>
            <a:endParaRPr lang="en-US" sz="1400" u="sng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8525021" y="1645923"/>
            <a:ext cx="276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116750" name="Picture 14" descr="https://logbook.virgo-gw.eu/virgo/uploads/46720_1566307119_190820_EIB_Z_coupling_fa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5832" y="1814920"/>
            <a:ext cx="5663380" cy="2081374"/>
          </a:xfrm>
          <a:prstGeom prst="rect">
            <a:avLst/>
          </a:prstGeom>
          <a:noFill/>
        </p:spPr>
      </p:pic>
      <p:pic>
        <p:nvPicPr>
          <p:cNvPr id="116751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419" y="2320946"/>
            <a:ext cx="4692033" cy="38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5208358" y="4008159"/>
            <a:ext cx="7042634" cy="246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NOTE that</a:t>
            </a:r>
            <a:r>
              <a:rPr lang="en-US" sz="2400" u="sng" dirty="0" smtClean="0"/>
              <a:t>:</a:t>
            </a:r>
            <a:endParaRPr lang="en-US" sz="2000" dirty="0" smtClean="0"/>
          </a:p>
          <a:p>
            <a:endParaRPr lang="en-US" sz="105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 </a:t>
            </a:r>
            <a:r>
              <a:rPr lang="en-US" sz="2000" u="sng" dirty="0" smtClean="0"/>
              <a:t>Height </a:t>
            </a:r>
            <a:r>
              <a:rPr lang="en-US" sz="2000" u="sng" dirty="0" smtClean="0"/>
              <a:t>of arches </a:t>
            </a:r>
            <a:r>
              <a:rPr lang="en-US" sz="2000" dirty="0" smtClean="0"/>
              <a:t>is proportional </a:t>
            </a:r>
            <a:r>
              <a:rPr lang="en-US" sz="2000" dirty="0" smtClean="0"/>
              <a:t>to </a:t>
            </a:r>
            <a:r>
              <a:rPr lang="en-US" sz="2000" dirty="0" err="1" smtClean="0"/>
              <a:t>scatterer</a:t>
            </a:r>
            <a:r>
              <a:rPr lang="en-US" sz="2000" dirty="0" smtClean="0"/>
              <a:t> velocity</a:t>
            </a:r>
          </a:p>
          <a:p>
            <a:r>
              <a:rPr lang="en-US" sz="2000" dirty="0" smtClean="0"/>
              <a:t>(i.e. if </a:t>
            </a:r>
            <a:r>
              <a:rPr lang="en-US" sz="2000" dirty="0" err="1" smtClean="0"/>
              <a:t>f</a:t>
            </a:r>
            <a:r>
              <a:rPr lang="en-US" sz="2000" baseline="-25000" dirty="0" err="1" smtClean="0"/>
              <a:t>max</a:t>
            </a:r>
            <a:r>
              <a:rPr lang="en-US" sz="2000" dirty="0" smtClean="0"/>
              <a:t> = 20Hz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err="1" smtClean="0">
                <a:sym typeface="Wingdings" pitchFamily="2" charset="2"/>
              </a:rPr>
              <a:t>V</a:t>
            </a:r>
            <a:r>
              <a:rPr lang="en-US" sz="2000" baseline="-25000" dirty="0" err="1" smtClean="0">
                <a:sym typeface="Wingdings" pitchFamily="2" charset="2"/>
              </a:rPr>
              <a:t>max</a:t>
            </a:r>
            <a:r>
              <a:rPr lang="en-US" sz="2000" dirty="0" smtClean="0">
                <a:sym typeface="Wingdings" pitchFamily="2" charset="2"/>
              </a:rPr>
              <a:t>= 20*</a:t>
            </a:r>
            <a:r>
              <a:rPr lang="el-GR" sz="2000" dirty="0" smtClean="0">
                <a:sym typeface="Wingdings" pitchFamily="2" charset="2"/>
              </a:rPr>
              <a:t>λ</a:t>
            </a:r>
            <a:r>
              <a:rPr lang="en-US" sz="2000" dirty="0" smtClean="0">
                <a:sym typeface="Wingdings" pitchFamily="2" charset="2"/>
              </a:rPr>
              <a:t>/2 = 10 </a:t>
            </a:r>
            <a:r>
              <a:rPr lang="el-GR" sz="2000" dirty="0" smtClean="0">
                <a:sym typeface="Wingdings" pitchFamily="2" charset="2"/>
              </a:rPr>
              <a:t>λ</a:t>
            </a:r>
            <a:r>
              <a:rPr lang="en-US" sz="2000" dirty="0" smtClean="0">
                <a:sym typeface="Wingdings" pitchFamily="2" charset="2"/>
              </a:rPr>
              <a:t> = 10</a:t>
            </a:r>
            <a:r>
              <a:rPr lang="el-GR" sz="2000" dirty="0" smtClean="0">
                <a:sym typeface="Wingdings" pitchFamily="2" charset="2"/>
              </a:rPr>
              <a:t>μ</a:t>
            </a:r>
            <a:r>
              <a:rPr lang="en-US" sz="2000" dirty="0" smtClean="0">
                <a:sym typeface="Wingdings" pitchFamily="2" charset="2"/>
              </a:rPr>
              <a:t>m, a LOT!!)</a:t>
            </a:r>
          </a:p>
          <a:p>
            <a:r>
              <a:rPr lang="en-US" sz="2000" dirty="0" smtClean="0">
                <a:sym typeface="Wingdings" pitchFamily="2" charset="2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u="sng" dirty="0" smtClean="0">
                <a:sym typeface="Wingdings" pitchFamily="2" charset="2"/>
              </a:rPr>
              <a:t>Spacing of arches </a:t>
            </a:r>
            <a:r>
              <a:rPr lang="en-US" sz="2000" dirty="0" smtClean="0">
                <a:sym typeface="Wingdings" pitchFamily="2" charset="2"/>
              </a:rPr>
              <a:t>=  </a:t>
            </a:r>
            <a:r>
              <a:rPr lang="en-US" sz="2000" dirty="0" smtClean="0">
                <a:sym typeface="Wingdings" pitchFamily="2" charset="2"/>
              </a:rPr>
              <a:t>half of </a:t>
            </a:r>
            <a:r>
              <a:rPr lang="en-US" sz="2000" dirty="0" err="1" smtClean="0">
                <a:sym typeface="Wingdings" pitchFamily="2" charset="2"/>
              </a:rPr>
              <a:t>scatterer</a:t>
            </a:r>
            <a:r>
              <a:rPr lang="en-US" sz="2000" dirty="0" smtClean="0">
                <a:sym typeface="Wingdings" pitchFamily="2" charset="2"/>
              </a:rPr>
              <a:t> period or 1/(2*</a:t>
            </a:r>
            <a:r>
              <a:rPr lang="en-US" sz="2000" dirty="0" err="1" smtClean="0">
                <a:sym typeface="Wingdings" pitchFamily="2" charset="2"/>
              </a:rPr>
              <a:t>f</a:t>
            </a:r>
            <a:r>
              <a:rPr lang="en-US" sz="2000" baseline="-25000" dirty="0" err="1" smtClean="0">
                <a:sym typeface="Wingdings" pitchFamily="2" charset="2"/>
              </a:rPr>
              <a:t>scatterer</a:t>
            </a:r>
            <a:r>
              <a:rPr lang="en-US" sz="2000" dirty="0" smtClean="0">
                <a:sym typeface="Wingdings" pitchFamily="2" charset="2"/>
              </a:rPr>
              <a:t>)</a:t>
            </a:r>
            <a:endParaRPr lang="en-US" sz="2000" dirty="0" smtClean="0">
              <a:sym typeface="Wingdings" pitchFamily="2" charset="2"/>
            </a:endParaRPr>
          </a:p>
          <a:p>
            <a:endParaRPr lang="en-US" sz="20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u="sng" dirty="0" smtClean="0">
                <a:sym typeface="Wingdings" pitchFamily="2" charset="2"/>
              </a:rPr>
              <a:t>Second </a:t>
            </a:r>
            <a:r>
              <a:rPr lang="en-US" sz="2000" u="sng" dirty="0" smtClean="0">
                <a:sym typeface="Wingdings" pitchFamily="2" charset="2"/>
              </a:rPr>
              <a:t>order </a:t>
            </a:r>
            <a:r>
              <a:rPr lang="en-US" sz="2000" dirty="0" smtClean="0">
                <a:sym typeface="Wingdings" pitchFamily="2" charset="2"/>
              </a:rPr>
              <a:t>of arches: </a:t>
            </a:r>
            <a:r>
              <a:rPr lang="en-US" sz="2000" dirty="0" smtClean="0">
                <a:sym typeface="Wingdings" pitchFamily="2" charset="2"/>
              </a:rPr>
              <a:t>scattered beam does double bounce  </a:t>
            </a:r>
            <a:r>
              <a:rPr lang="en-US" sz="2000" dirty="0" smtClean="0">
                <a:sym typeface="Wingdings" pitchFamily="2" charset="2"/>
              </a:rPr>
              <a:t>  </a:t>
            </a:r>
            <a:endParaRPr lang="en-US" sz="2000" dirty="0" smtClean="0">
              <a:sym typeface="Wingdings" pitchFamily="2" charset="2"/>
            </a:endParaRPr>
          </a:p>
        </p:txBody>
      </p:sp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12754" y="1107347"/>
            <a:ext cx="2128398" cy="79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779433" y="1308296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51CFB"/>
                </a:solidFill>
              </a:rPr>
              <a:t>Blue line is</a:t>
            </a:r>
            <a:endParaRPr lang="en-US" dirty="0">
              <a:solidFill>
                <a:srgbClr val="051CFB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301" y="1786597"/>
            <a:ext cx="3166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51CFB"/>
                </a:solidFill>
              </a:rPr>
              <a:t>Bench displacement </a:t>
            </a:r>
            <a:r>
              <a:rPr lang="en-US" dirty="0" smtClean="0">
                <a:solidFill>
                  <a:srgbClr val="051CFB"/>
                </a:solidFill>
              </a:rPr>
              <a:t>in microns:</a:t>
            </a:r>
            <a:endParaRPr lang="en-US" dirty="0" smtClean="0">
              <a:solidFill>
                <a:srgbClr val="051CFB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67437" y="267287"/>
            <a:ext cx="2171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Derivative of bench displacement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 rot="16200000" flipH="1">
            <a:off x="10232675" y="933938"/>
            <a:ext cx="239937" cy="199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6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Scattered light – SHOULDERS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414" y="1331778"/>
            <a:ext cx="9186203" cy="7867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Is just </a:t>
            </a:r>
            <a:r>
              <a:rPr lang="en-US" dirty="0" smtClean="0"/>
              <a:t>another way to look at the arches….</a:t>
            </a:r>
            <a:endParaRPr lang="en-US" u="sng" dirty="0" smtClean="0"/>
          </a:p>
          <a:p>
            <a:pPr>
              <a:buNone/>
            </a:pPr>
            <a:endParaRPr lang="en-US" sz="2000" u="sng" dirty="0" smtClean="0"/>
          </a:p>
          <a:p>
            <a:endParaRPr lang="en-US" sz="2000" u="sng" dirty="0" smtClean="0"/>
          </a:p>
          <a:p>
            <a:pPr>
              <a:buNone/>
            </a:pPr>
            <a:endParaRPr lang="en-US" sz="2000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525021" y="1645923"/>
            <a:ext cx="276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512790" y="4669285"/>
            <a:ext cx="5729838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NOTE that:</a:t>
            </a:r>
            <a:r>
              <a:rPr lang="en-US" sz="2000" dirty="0" smtClean="0"/>
              <a:t> </a:t>
            </a:r>
          </a:p>
          <a:p>
            <a:endParaRPr lang="en-US" sz="20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Height of shoulder is proportional to “G”, </a:t>
            </a:r>
          </a:p>
          <a:p>
            <a:r>
              <a:rPr lang="en-US" sz="2000" dirty="0" smtClean="0">
                <a:sym typeface="Wingdings" pitchFamily="2" charset="2"/>
              </a:rPr>
              <a:t>i.e. amount of scattered light which is coupling to ITF </a:t>
            </a:r>
          </a:p>
          <a:p>
            <a:endParaRPr lang="en-US" sz="20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 Fitting </a:t>
            </a:r>
            <a:r>
              <a:rPr lang="en-US" sz="2000" dirty="0" smtClean="0">
                <a:sym typeface="Wingdings" pitchFamily="2" charset="2"/>
              </a:rPr>
              <a:t>the shoulders </a:t>
            </a:r>
            <a:r>
              <a:rPr lang="en-US" sz="2000" dirty="0" smtClean="0">
                <a:sym typeface="Wingdings" pitchFamily="2" charset="2"/>
              </a:rPr>
              <a:t> measure G</a:t>
            </a:r>
            <a:endParaRPr lang="en-US" sz="2000" dirty="0" smtClean="0"/>
          </a:p>
          <a:p>
            <a:endParaRPr lang="en-US" sz="2400" dirty="0" smtClean="0"/>
          </a:p>
        </p:txBody>
      </p:sp>
      <p:pic>
        <p:nvPicPr>
          <p:cNvPr id="138242" name="Picture 2" descr="https://logbook.virgo-gw.eu/virgo/uploads/46720_1566308270_190820_EIB_Z_bounces.png"/>
          <p:cNvPicPr>
            <a:picLocks noChangeAspect="1" noChangeArrowheads="1"/>
          </p:cNvPicPr>
          <p:nvPr/>
        </p:nvPicPr>
        <p:blipFill>
          <a:blip r:embed="rId2" cstate="print"/>
          <a:srcRect l="6486" r="7643"/>
          <a:stretch>
            <a:fillRect/>
          </a:stretch>
        </p:blipFill>
        <p:spPr bwMode="auto">
          <a:xfrm>
            <a:off x="6482038" y="1618706"/>
            <a:ext cx="5702710" cy="4599214"/>
          </a:xfrm>
          <a:prstGeom prst="rect">
            <a:avLst/>
          </a:prstGeom>
          <a:noFill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3" cstate="print"/>
          <a:srcRect t="51851"/>
          <a:stretch>
            <a:fillRect/>
          </a:stretch>
        </p:blipFill>
        <p:spPr bwMode="auto">
          <a:xfrm>
            <a:off x="239150" y="2419639"/>
            <a:ext cx="5090705" cy="22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ight Arrow 16"/>
          <p:cNvSpPr/>
          <p:nvPr/>
        </p:nvSpPr>
        <p:spPr>
          <a:xfrm>
            <a:off x="5444197" y="2954215"/>
            <a:ext cx="1111347" cy="68931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86067" y="2278961"/>
            <a:ext cx="2711191" cy="461665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 Black" pitchFamily="34" charset="0"/>
              </a:rPr>
              <a:t>Averaged  FFT </a:t>
            </a:r>
            <a:endParaRPr lang="en-US" sz="24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38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Measure and project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2530" name="Picture 2" descr="https://logbook.virgo-gw.eu/virgo/uploads/37978_20170613135405_screenshotfrom2017061311384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01484"/>
            <a:ext cx="6198859" cy="3362632"/>
          </a:xfrm>
          <a:prstGeom prst="rect">
            <a:avLst/>
          </a:prstGeom>
          <a:noFill/>
        </p:spPr>
      </p:pic>
      <p:pic>
        <p:nvPicPr>
          <p:cNvPr id="22532" name="Picture 4" descr="https://logbook.virgo-gw.eu/virgo/uploads/37978_20170613135413_screenshotfrom2017061311390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2499" y="3094904"/>
            <a:ext cx="5962893" cy="3397348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3507759" y="1111348"/>
            <a:ext cx="3779305" cy="845601"/>
            <a:chOff x="2354210" y="1032437"/>
            <a:chExt cx="3134316" cy="657225"/>
          </a:xfrm>
        </p:grpSpPr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56998"/>
            <a:stretch>
              <a:fillRect/>
            </a:stretch>
          </p:blipFill>
          <p:spPr bwMode="auto">
            <a:xfrm>
              <a:off x="3010487" y="1032437"/>
              <a:ext cx="2478039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t="25206" r="85926"/>
            <a:stretch>
              <a:fillRect/>
            </a:stretch>
          </p:blipFill>
          <p:spPr bwMode="auto">
            <a:xfrm>
              <a:off x="2354210" y="1195754"/>
              <a:ext cx="811017" cy="491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extBox 9"/>
          <p:cNvSpPr txBox="1"/>
          <p:nvPr/>
        </p:nvSpPr>
        <p:spPr>
          <a:xfrm>
            <a:off x="6724358" y="2025748"/>
            <a:ext cx="45141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000" dirty="0" smtClean="0"/>
              <a:t>Use this G and  </a:t>
            </a:r>
            <a:r>
              <a:rPr lang="en-US" sz="2000" dirty="0" smtClean="0">
                <a:solidFill>
                  <a:srgbClr val="C00000"/>
                </a:solidFill>
              </a:rPr>
              <a:t>x(t) in quiet condition</a:t>
            </a:r>
          </a:p>
          <a:p>
            <a:pPr marL="457200" indent="-457200"/>
            <a:r>
              <a:rPr lang="en-US" sz="2000" dirty="0" smtClean="0">
                <a:solidFill>
                  <a:srgbClr val="C00000"/>
                </a:solidFill>
              </a:rPr>
              <a:t>t</a:t>
            </a:r>
            <a:r>
              <a:rPr lang="en-US" sz="2000" dirty="0" smtClean="0">
                <a:solidFill>
                  <a:srgbClr val="C00000"/>
                </a:solidFill>
              </a:rPr>
              <a:t>o evaluate the “expected contribution”</a:t>
            </a:r>
          </a:p>
          <a:p>
            <a:pPr marL="457200" indent="-457200"/>
            <a:r>
              <a:rPr lang="en-US" sz="2000" dirty="0" smtClean="0">
                <a:solidFill>
                  <a:srgbClr val="C00000"/>
                </a:solidFill>
              </a:rPr>
              <a:t>Of scattered light from that bench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8498" y="2023404"/>
            <a:ext cx="50462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Apply a known (some </a:t>
            </a:r>
            <a:r>
              <a:rPr lang="en-US" sz="2000" dirty="0" err="1" smtClean="0"/>
              <a:t>microm</a:t>
            </a:r>
            <a:r>
              <a:rPr lang="en-US" sz="2000" dirty="0" smtClean="0"/>
              <a:t>) motion x(t)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t</a:t>
            </a:r>
            <a:r>
              <a:rPr lang="en-US" sz="2000" dirty="0" smtClean="0">
                <a:solidFill>
                  <a:srgbClr val="C00000"/>
                </a:solidFill>
              </a:rPr>
              <a:t>o the bench (use voice coil actuators) 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Do fit of the shoulder to extract  “G”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6227" y="196948"/>
            <a:ext cx="495642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This technique is used to measure and monitor the</a:t>
            </a:r>
          </a:p>
          <a:p>
            <a:r>
              <a:rPr lang="en-US" dirty="0" smtClean="0"/>
              <a:t>Amount of scattered light from benches</a:t>
            </a:r>
          </a:p>
          <a:p>
            <a:r>
              <a:rPr lang="en-US" dirty="0" smtClean="0"/>
              <a:t>See Michal </a:t>
            </a:r>
            <a:r>
              <a:rPr lang="en-US" dirty="0" err="1" smtClean="0"/>
              <a:t>Was’s</a:t>
            </a:r>
            <a:r>
              <a:rPr lang="en-US" dirty="0" smtClean="0"/>
              <a:t> Noise Budget training session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Scattered light - BUMPS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237" y="2169034"/>
            <a:ext cx="6645812" cy="475692"/>
          </a:xfrm>
        </p:spPr>
        <p:txBody>
          <a:bodyPr>
            <a:normAutofit fontScale="92500"/>
          </a:bodyPr>
          <a:lstStyle/>
          <a:p>
            <a:r>
              <a:rPr lang="en-US" sz="2400" b="1" dirty="0" smtClean="0"/>
              <a:t>Case of light scattered from </a:t>
            </a:r>
            <a:r>
              <a:rPr lang="en-US" sz="2400" b="1" dirty="0" smtClean="0"/>
              <a:t>PR chamber blind </a:t>
            </a:r>
            <a:r>
              <a:rPr lang="en-US" sz="2400" b="1" dirty="0" smtClean="0"/>
              <a:t>flange</a:t>
            </a:r>
            <a:r>
              <a:rPr lang="en-US" sz="2400" b="1" dirty="0" smtClean="0"/>
              <a:t>: </a:t>
            </a:r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32098" name="Picture 2" descr="https://logbook.virgo-gw.eu/virgo/uploads/39651_20171003180521_bump65hzoct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1525" y="924601"/>
            <a:ext cx="3800475" cy="5567638"/>
          </a:xfrm>
          <a:prstGeom prst="rect">
            <a:avLst/>
          </a:prstGeom>
          <a:noFill/>
        </p:spPr>
      </p:pic>
      <p:pic>
        <p:nvPicPr>
          <p:cNvPr id="132100" name="Picture 4" descr="https://scientists.virgo-gw.eu/EnvMon/SeismGraph/CB/Em_SEBDCE04_50Hz_ns_dis_specv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9749" y="3765944"/>
            <a:ext cx="3467706" cy="30779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0672" y="1195755"/>
            <a:ext cx="8333435" cy="707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Mono-chromatic vibration due to a fan or resonant mode of a mount or bench</a:t>
            </a:r>
          </a:p>
          <a:p>
            <a:r>
              <a:rPr lang="en-US" sz="2000" dirty="0" smtClean="0"/>
              <a:t>(typically in the 10Hz to 100Hz range)  is seen as a BUMP in Hrec </a:t>
            </a:r>
            <a:r>
              <a:rPr lang="en-US" sz="2000" dirty="0" smtClean="0"/>
              <a:t>(!)</a:t>
            </a:r>
            <a:endParaRPr lang="en-US" sz="20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469945" y="2982351"/>
            <a:ext cx="2363372" cy="1575581"/>
          </a:xfrm>
          <a:prstGeom prst="straightConnector1">
            <a:avLst/>
          </a:prstGeom>
          <a:ln w="5715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10817" y="2658794"/>
            <a:ext cx="4572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dirty="0" smtClean="0"/>
              <a:t>Flange had vibration </a:t>
            </a:r>
            <a:r>
              <a:rPr lang="en-US" dirty="0" smtClean="0"/>
              <a:t>at 65Hz of ≈ 10^-9m </a:t>
            </a:r>
            <a:endParaRPr lang="en-US" dirty="0" smtClean="0"/>
          </a:p>
          <a:p>
            <a:pPr>
              <a:lnSpc>
                <a:spcPct val="100000"/>
              </a:lnSpc>
              <a:buNone/>
            </a:pPr>
            <a:r>
              <a:rPr lang="en-US" dirty="0" smtClean="0"/>
              <a:t>Small</a:t>
            </a:r>
            <a:r>
              <a:rPr lang="en-US" dirty="0" smtClean="0"/>
              <a:t>… BUT </a:t>
            </a:r>
            <a:r>
              <a:rPr lang="en-US" dirty="0" smtClean="0"/>
              <a:t>flange</a:t>
            </a:r>
            <a:r>
              <a:rPr lang="en-US" dirty="0" smtClean="0"/>
              <a:t> </a:t>
            </a:r>
            <a:r>
              <a:rPr lang="en-US" dirty="0" smtClean="0"/>
              <a:t>overall</a:t>
            </a:r>
            <a:r>
              <a:rPr lang="en-US" dirty="0" smtClean="0"/>
              <a:t> </a:t>
            </a:r>
            <a:r>
              <a:rPr lang="en-US" dirty="0" smtClean="0"/>
              <a:t>displacement </a:t>
            </a:r>
            <a:r>
              <a:rPr lang="en-US" dirty="0" smtClean="0"/>
              <a:t>was </a:t>
            </a:r>
            <a:r>
              <a:rPr lang="en-US" dirty="0" smtClean="0"/>
              <a:t>actually of O(microns) </a:t>
            </a:r>
            <a:r>
              <a:rPr lang="en-US" dirty="0" smtClean="0"/>
              <a:t>because of </a:t>
            </a:r>
            <a:r>
              <a:rPr lang="en-US" dirty="0" smtClean="0"/>
              <a:t>low frequency </a:t>
            </a:r>
            <a:r>
              <a:rPr lang="en-US" b="1" dirty="0" smtClean="0">
                <a:solidFill>
                  <a:srgbClr val="FF0000"/>
                </a:solidFill>
              </a:rPr>
              <a:t>microseism</a:t>
            </a:r>
            <a:endParaRPr lang="en-US" dirty="0" smtClean="0"/>
          </a:p>
        </p:txBody>
      </p:sp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71" y="2620695"/>
            <a:ext cx="31813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Arrow Connector 15"/>
          <p:cNvCxnSpPr/>
          <p:nvPr/>
        </p:nvCxnSpPr>
        <p:spPr>
          <a:xfrm flipV="1">
            <a:off x="675249" y="3277773"/>
            <a:ext cx="1688123" cy="1111347"/>
          </a:xfrm>
          <a:prstGeom prst="straightConnector1">
            <a:avLst/>
          </a:prstGeom>
          <a:ln w="5715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118252" y="2644726"/>
            <a:ext cx="703385" cy="379828"/>
          </a:xfrm>
          <a:prstGeom prst="rect">
            <a:avLst/>
          </a:prstGeom>
          <a:noFill/>
          <a:ln w="254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3385" y="6006900"/>
            <a:ext cx="24052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</a:t>
            </a:r>
            <a:r>
              <a:rPr lang="en-US" dirty="0" err="1" smtClean="0"/>
              <a:t>Antonino</a:t>
            </a:r>
            <a:r>
              <a:rPr lang="en-US" dirty="0" smtClean="0"/>
              <a:t> </a:t>
            </a:r>
            <a:r>
              <a:rPr lang="en-US" dirty="0" err="1" smtClean="0"/>
              <a:t>Chiummo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VIR-0013A-19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353822" y="4178105"/>
            <a:ext cx="15615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Accelerometer attached to the flange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00626" y="6464739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47445" y="351693"/>
            <a:ext cx="73491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One last </a:t>
            </a:r>
            <a:r>
              <a:rPr lang="en-US" sz="2400" dirty="0" smtClean="0"/>
              <a:t>feature:</a:t>
            </a:r>
            <a:endParaRPr lang="en-US" sz="2400" dirty="0" smtClean="0"/>
          </a:p>
          <a:p>
            <a:r>
              <a:rPr lang="en-US" sz="2400" dirty="0" smtClean="0"/>
              <a:t>when microseism increases bumps get shorter and </a:t>
            </a:r>
            <a:r>
              <a:rPr lang="en-US" sz="2400" dirty="0" smtClean="0"/>
              <a:t>fatter</a:t>
            </a:r>
            <a:endParaRPr lang="en-US" sz="2400" dirty="0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194" y="1252025"/>
            <a:ext cx="6552914" cy="512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Down Arrow 7"/>
          <p:cNvSpPr/>
          <p:nvPr/>
        </p:nvSpPr>
        <p:spPr>
          <a:xfrm>
            <a:off x="2729110" y="3235570"/>
            <a:ext cx="604911" cy="914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57797" y="2154852"/>
            <a:ext cx="31459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dirty="0" smtClean="0"/>
              <a:t>ll these features can be easily reproduced  with a simple simulation, feeding one realistic x(t) in the formula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8403316" y="3376245"/>
            <a:ext cx="2907109" cy="648654"/>
            <a:chOff x="2354210" y="1032437"/>
            <a:chExt cx="3134316" cy="657225"/>
          </a:xfrm>
        </p:grpSpPr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l="56998"/>
            <a:stretch>
              <a:fillRect/>
            </a:stretch>
          </p:blipFill>
          <p:spPr bwMode="auto">
            <a:xfrm>
              <a:off x="3010487" y="1032437"/>
              <a:ext cx="2478039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t="25206" r="85926"/>
            <a:stretch>
              <a:fillRect/>
            </a:stretch>
          </p:blipFill>
          <p:spPr bwMode="auto">
            <a:xfrm>
              <a:off x="2354210" y="1195754"/>
              <a:ext cx="811017" cy="491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Rectangle 11"/>
          <p:cNvSpPr/>
          <p:nvPr/>
        </p:nvSpPr>
        <p:spPr>
          <a:xfrm>
            <a:off x="8328074" y="1392702"/>
            <a:ext cx="3263704" cy="275726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70275" y="1519308"/>
            <a:ext cx="196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Try yourself: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Scattered light hunting techniques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84" y="1468995"/>
            <a:ext cx="6911383" cy="1288273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Inspect optical bench with infrared camera </a:t>
            </a:r>
            <a:r>
              <a:rPr lang="en-US" sz="2000" dirty="0" smtClean="0"/>
              <a:t>or </a:t>
            </a:r>
            <a:r>
              <a:rPr lang="en-US" sz="2000" dirty="0" smtClean="0"/>
              <a:t>IR </a:t>
            </a:r>
            <a:r>
              <a:rPr lang="en-US" sz="2000" dirty="0" smtClean="0"/>
              <a:t>cards </a:t>
            </a:r>
            <a:r>
              <a:rPr lang="en-US" sz="2000" dirty="0" smtClean="0"/>
              <a:t>t</a:t>
            </a:r>
            <a:r>
              <a:rPr lang="en-US" sz="2000" dirty="0" smtClean="0"/>
              <a:t>o </a:t>
            </a:r>
            <a:r>
              <a:rPr lang="en-US" sz="2000" dirty="0" smtClean="0"/>
              <a:t>locate stray light </a:t>
            </a:r>
            <a:r>
              <a:rPr lang="en-US" sz="2000" dirty="0" smtClean="0"/>
              <a:t>beams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Tap the optics </a:t>
            </a:r>
            <a:r>
              <a:rPr lang="en-US" sz="2000" dirty="0" smtClean="0">
                <a:sym typeface="Wingdings" pitchFamily="2" charset="2"/>
              </a:rPr>
              <a:t> DARM noise “explodes” when touching the critical </a:t>
            </a:r>
            <a:r>
              <a:rPr lang="en-US" sz="2000" dirty="0" smtClean="0">
                <a:sym typeface="Wingdings" pitchFamily="2" charset="2"/>
              </a:rPr>
              <a:t>one </a:t>
            </a:r>
          </a:p>
          <a:p>
            <a:pPr marL="457200" indent="-457200">
              <a:buNone/>
            </a:pPr>
            <a:r>
              <a:rPr lang="en-US" sz="2000" dirty="0" smtClean="0">
                <a:sym typeface="Wingdings" pitchFamily="2" charset="2"/>
              </a:rPr>
              <a:t>MITIGATIONS:</a:t>
            </a:r>
          </a:p>
          <a:p>
            <a:pPr marL="457200" indent="-457200">
              <a:buFont typeface="Wingdings"/>
              <a:buChar char="à"/>
            </a:pPr>
            <a:r>
              <a:rPr lang="en-US" sz="2000" dirty="0" smtClean="0">
                <a:sym typeface="Wingdings" pitchFamily="2" charset="2"/>
              </a:rPr>
              <a:t>add </a:t>
            </a:r>
            <a:r>
              <a:rPr lang="en-US" sz="2000" dirty="0" smtClean="0">
                <a:sym typeface="Wingdings" pitchFamily="2" charset="2"/>
              </a:rPr>
              <a:t>beam dumps/black </a:t>
            </a:r>
            <a:r>
              <a:rPr lang="en-US" sz="2000" dirty="0" smtClean="0">
                <a:sym typeface="Wingdings" pitchFamily="2" charset="2"/>
              </a:rPr>
              <a:t>glass to absorb scattered beams</a:t>
            </a:r>
          </a:p>
          <a:p>
            <a:pPr marL="457200" indent="-457200">
              <a:buFont typeface="Wingdings"/>
              <a:buChar char="à"/>
            </a:pPr>
            <a:r>
              <a:rPr lang="en-US" sz="2000" dirty="0" smtClean="0">
                <a:sym typeface="Wingdings" pitchFamily="2" charset="2"/>
              </a:rPr>
              <a:t>Better align the beam on the bench, improve ITF global alignment:</a:t>
            </a:r>
          </a:p>
          <a:p>
            <a:pPr marL="457200" indent="-457200">
              <a:buNone/>
            </a:pPr>
            <a:endParaRPr lang="en-US" sz="2000" dirty="0" smtClean="0">
              <a:sym typeface="Wingdings" pitchFamily="2" charset="2"/>
            </a:endParaRPr>
          </a:p>
          <a:p>
            <a:pPr marL="457200" indent="-45720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32" name="Picture 8" descr="https://logbook.virgo-gw.eu/virgo/uploads/43013_20181011161642_screenshotfrom20181011161625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15238"/>
          <a:stretch>
            <a:fillRect/>
          </a:stretch>
        </p:blipFill>
        <p:spPr bwMode="auto">
          <a:xfrm>
            <a:off x="7540283" y="1273894"/>
            <a:ext cx="4300025" cy="3233907"/>
          </a:xfrm>
          <a:prstGeom prst="rect">
            <a:avLst/>
          </a:prstGeom>
          <a:noFill/>
        </p:spPr>
      </p:pic>
      <p:pic>
        <p:nvPicPr>
          <p:cNvPr id="12" name="Picture 2" descr="https://logbook.virgo-gw.eu/virgo/uploads/42706_20180917134116_pi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8182" y="4210116"/>
            <a:ext cx="3974884" cy="264788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355015" y="1139484"/>
            <a:ext cx="18011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SDB1 – DET team</a:t>
            </a:r>
            <a:endParaRPr lang="en-US" dirty="0"/>
          </a:p>
        </p:txBody>
      </p:sp>
      <p:pic>
        <p:nvPicPr>
          <p:cNvPr id="11" name="Picture 10" descr="https://logbook.virgo-gw.eu/virgo/uploads/43794_20181128180727_diffm2.jpg"/>
          <p:cNvPicPr>
            <a:picLocks noChangeAspect="1" noChangeArrowheads="1"/>
          </p:cNvPicPr>
          <p:nvPr/>
        </p:nvPicPr>
        <p:blipFill>
          <a:blip r:embed="rId4" cstate="print"/>
          <a:srcRect l="9871" t="2908" r="7175" b="3719"/>
          <a:stretch>
            <a:fillRect/>
          </a:stretch>
        </p:blipFill>
        <p:spPr bwMode="auto">
          <a:xfrm>
            <a:off x="470145" y="4266492"/>
            <a:ext cx="4115924" cy="2591507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/>
          <p:nvPr/>
        </p:nvCxnSpPr>
        <p:spPr>
          <a:xfrm rot="16200000" flipH="1">
            <a:off x="5331656" y="4529796"/>
            <a:ext cx="1294227" cy="956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6145237" y="4175759"/>
            <a:ext cx="1294227" cy="956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2402" y="998807"/>
            <a:ext cx="5759549" cy="734720"/>
          </a:xfrm>
        </p:spPr>
        <p:txBody>
          <a:bodyPr>
            <a:noAutofit/>
          </a:bodyPr>
          <a:lstStyle/>
          <a:p>
            <a:r>
              <a:rPr lang="en-US" sz="1800" dirty="0" err="1" smtClean="0">
                <a:hlinkClick r:id="rId2"/>
              </a:rPr>
              <a:t>Elog</a:t>
            </a:r>
            <a:r>
              <a:rPr lang="en-US" sz="1800" dirty="0" smtClean="0">
                <a:hlinkClick r:id="rId2"/>
              </a:rPr>
              <a:t> 45006</a:t>
            </a:r>
            <a:r>
              <a:rPr lang="en-US" sz="1800" dirty="0" smtClean="0"/>
              <a:t>: </a:t>
            </a:r>
            <a:r>
              <a:rPr lang="en-US" sz="1800" b="1" dirty="0" smtClean="0"/>
              <a:t>ESQZB - Beam Dump Test and IR Viewer/Card Inspection</a:t>
            </a:r>
            <a:r>
              <a:rPr lang="en-US" sz="1800" dirty="0" smtClean="0"/>
              <a:t>  (</a:t>
            </a:r>
            <a:r>
              <a:rPr lang="en-US" sz="1800" dirty="0" err="1" smtClean="0"/>
              <a:t>S.Chua</a:t>
            </a:r>
            <a:r>
              <a:rPr lang="en-US" sz="1800" dirty="0" smtClean="0"/>
              <a:t> et al)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39266" name="Picture 2" descr="https://logbook.virgo-gw.eu/virgo/uploads/45006_1551139959_Fig3%20CamFarAndPeriscope.png"/>
          <p:cNvPicPr>
            <a:picLocks noChangeAspect="1" noChangeArrowheads="1"/>
          </p:cNvPicPr>
          <p:nvPr/>
        </p:nvPicPr>
        <p:blipFill>
          <a:blip r:embed="rId3" cstate="print"/>
          <a:srcRect l="11123" r="7024"/>
          <a:stretch>
            <a:fillRect/>
          </a:stretch>
        </p:blipFill>
        <p:spPr bwMode="auto">
          <a:xfrm>
            <a:off x="286193" y="2377833"/>
            <a:ext cx="5101733" cy="2974924"/>
          </a:xfrm>
          <a:prstGeom prst="rect">
            <a:avLst/>
          </a:prstGeom>
          <a:noFill/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0521" y="1463045"/>
            <a:ext cx="6323575" cy="50642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3009" y="5378103"/>
            <a:ext cx="42076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Critical scattering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mitigated:  improved alignment of SQZ injection, reduced OFI reflected power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204119" y="5091145"/>
            <a:ext cx="560054" cy="697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2951" y="1187583"/>
            <a:ext cx="4451517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/>
            <a:r>
              <a:rPr lang="en-US" sz="2000" dirty="0" smtClean="0"/>
              <a:t>3.    Block </a:t>
            </a:r>
            <a:r>
              <a:rPr lang="en-US" sz="2000" dirty="0" smtClean="0"/>
              <a:t>the beam on bench following backwards the beam path and see when noise </a:t>
            </a:r>
            <a:r>
              <a:rPr lang="en-US" sz="2000" dirty="0" smtClean="0"/>
              <a:t>disappears</a:t>
            </a:r>
            <a:endParaRPr lang="en-US" sz="2000" dirty="0" smtClean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0" y="785878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795998" y="0"/>
            <a:ext cx="10515600" cy="9316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Scattered light hunting techniques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029" y="2559155"/>
            <a:ext cx="7587343" cy="15908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White </a:t>
            </a:r>
            <a:r>
              <a:rPr lang="en-US" sz="2000" dirty="0" smtClean="0"/>
              <a:t>noise injected with shaker on SDB1 chamber wall</a:t>
            </a:r>
          </a:p>
          <a:p>
            <a:pPr>
              <a:buNone/>
            </a:pPr>
            <a:r>
              <a:rPr lang="en-US" sz="2000" dirty="0" smtClean="0"/>
              <a:t>Cause is: </a:t>
            </a:r>
            <a:r>
              <a:rPr lang="en-US" sz="2000" b="1" dirty="0" smtClean="0"/>
              <a:t>light scattered off SDB1 onto chamber walls</a:t>
            </a:r>
          </a:p>
          <a:p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Disadvantage</a:t>
            </a:r>
            <a:r>
              <a:rPr lang="en-US" sz="2000" dirty="0" smtClean="0">
                <a:solidFill>
                  <a:srgbClr val="FF0000"/>
                </a:solidFill>
              </a:rPr>
              <a:t>: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shaker injection is not localized</a:t>
            </a:r>
            <a:r>
              <a:rPr lang="en-US" sz="2000" dirty="0" smtClean="0"/>
              <a:t>, sometimes we prefer using instrumented hammer or “tapping”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https://logbook.virgo-gw.eu/virgo/uploads/45057_1551429667_IMG-20190227-WA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846" y="0"/>
            <a:ext cx="4119154" cy="5492206"/>
          </a:xfrm>
          <a:prstGeom prst="rect">
            <a:avLst/>
          </a:prstGeom>
          <a:noFill/>
        </p:spPr>
      </p:pic>
      <p:pic>
        <p:nvPicPr>
          <p:cNvPr id="45060" name="Picture 4" descr="https://logbook.virgo-gw.eu/virgo/uploads/45057_1551429710_tapping_SDB1_costolone_406Hz_419Hz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0420" y="4482569"/>
            <a:ext cx="3792245" cy="190416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169073" y="4502667"/>
            <a:ext cx="3709851" cy="19333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438605" y="209006"/>
            <a:ext cx="2323072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SDB1 chamber</a:t>
            </a:r>
            <a:endParaRPr lang="en-US" sz="28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30240" y="0"/>
            <a:ext cx="10515600" cy="9316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Scattered light hunting techniques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1" y="1350499"/>
            <a:ext cx="6710289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4. Shake or TAP (gently!) and see if some </a:t>
            </a:r>
            <a:r>
              <a:rPr lang="en-US" sz="2000" u="sng" dirty="0" smtClean="0"/>
              <a:t>existing</a:t>
            </a:r>
            <a:r>
              <a:rPr lang="en-US" sz="2000" dirty="0" smtClean="0"/>
              <a:t> structures in Hrec grow</a:t>
            </a:r>
            <a:r>
              <a:rPr lang="en-US" sz="2000" dirty="0" smtClean="0"/>
              <a:t>….</a:t>
            </a:r>
          </a:p>
          <a:p>
            <a:r>
              <a:rPr lang="en-US" sz="2000" dirty="0" smtClean="0"/>
              <a:t>(see Federico’s talk – ENV training Part 2)</a:t>
            </a:r>
            <a:endParaRPr lang="en-US" sz="20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5484055" y="3992879"/>
            <a:ext cx="61927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Hrec</a:t>
            </a:r>
            <a:endParaRPr lang="en-US" dirty="0"/>
          </a:p>
        </p:txBody>
      </p:sp>
      <p:pic>
        <p:nvPicPr>
          <p:cNvPr id="19" name="Picture 4" descr="https://logbook.virgo-gw.eu/virgo/uploads/45057_1551429710_tapping_SDB1_costolone_406Hz_419H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829" y="4656071"/>
            <a:ext cx="3666978" cy="1850237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420837" y="4149969"/>
            <a:ext cx="181902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ACCELEROMETER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Noise Hunter skills: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 Curiosity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smtClean="0"/>
              <a:t> Perseverance</a:t>
            </a:r>
            <a:endParaRPr lang="en-US" sz="3200" dirty="0" smtClean="0"/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 Dedication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…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 Curiosity!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0"/>
            <a:ext cx="10515600" cy="1325563"/>
          </a:xfrm>
        </p:spPr>
        <p:txBody>
          <a:bodyPr/>
          <a:lstStyle/>
          <a:p>
            <a:pPr marL="0" indent="0"/>
            <a:r>
              <a:rPr lang="en-US" dirty="0"/>
              <a:t>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30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3BF33BCD-91D4-BD40-BC9D-032E3B23CE2A}"/>
              </a:ext>
            </a:extLst>
          </p:cNvPr>
          <p:cNvSpPr txBox="1">
            <a:spLocks/>
          </p:cNvSpPr>
          <p:nvPr/>
        </p:nvSpPr>
        <p:spPr>
          <a:xfrm>
            <a:off x="287386" y="1465943"/>
            <a:ext cx="11421307" cy="788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latin typeface="+mj-lt"/>
              </a:rPr>
              <a:t>Thank you for your kind </a:t>
            </a:r>
            <a:r>
              <a:rPr lang="en-US" sz="3600" dirty="0" smtClean="0">
                <a:latin typeface="+mj-lt"/>
              </a:rPr>
              <a:t>attention!</a:t>
            </a:r>
            <a:endParaRPr lang="en-US" sz="3600" dirty="0">
              <a:latin typeface="+mj-lt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667F28E-90AD-004C-8CF6-35E1CEB47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0311" y="2259874"/>
            <a:ext cx="9349671" cy="442831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xmlns="" val="3841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 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41389</TotalTime>
  <Words>1497</Words>
  <Application>Microsoft Office PowerPoint</Application>
  <PresentationFormat>Custom</PresentationFormat>
  <Paragraphs>258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Tema di Office</vt:lpstr>
      <vt:lpstr>ENV training Part III  Data analysis techniques</vt:lpstr>
      <vt:lpstr>Outline of Part III</vt:lpstr>
      <vt:lpstr>Inspection of Time-Frequency images</vt:lpstr>
      <vt:lpstr>Inspection of Time-Frequency images</vt:lpstr>
      <vt:lpstr>Slide 5</vt:lpstr>
      <vt:lpstr>Inspection of Time-Frequency images</vt:lpstr>
      <vt:lpstr>Correlate on/off lines</vt:lpstr>
      <vt:lpstr>Elog 41624 “Forest of lines moving yesterday morning” (B.Swinkels)</vt:lpstr>
      <vt:lpstr>… follow up: source identified</vt:lpstr>
      <vt:lpstr>… but “brute force” works better</vt:lpstr>
      <vt:lpstr>Do yourself…. correlations</vt:lpstr>
      <vt:lpstr>Do yourself…. correlations</vt:lpstr>
      <vt:lpstr>BruCo: Brute force Coherence</vt:lpstr>
      <vt:lpstr> BruCo plot</vt:lpstr>
      <vt:lpstr> … follow up: locate the noise source</vt:lpstr>
      <vt:lpstr>Sniffing ….</vt:lpstr>
      <vt:lpstr>Lines</vt:lpstr>
      <vt:lpstr>Scattered light</vt:lpstr>
      <vt:lpstr>Slide 19</vt:lpstr>
      <vt:lpstr>Scattered light, some formulas</vt:lpstr>
      <vt:lpstr>Scattered light – ARCHES</vt:lpstr>
      <vt:lpstr>Scattered light – SHOULDERS</vt:lpstr>
      <vt:lpstr>Measure and project</vt:lpstr>
      <vt:lpstr>Scattered light - BUMPS</vt:lpstr>
      <vt:lpstr>Slide 25</vt:lpstr>
      <vt:lpstr>Scattered light hunting techniques</vt:lpstr>
      <vt:lpstr>Elog 45006: ESQZB - Beam Dump Test and IR Viewer/Card Inspection  (S.Chua et al)</vt:lpstr>
      <vt:lpstr>Slide 28</vt:lpstr>
      <vt:lpstr>Concluding …</vt:lpstr>
      <vt:lpstr>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rderosa</dc:creator>
  <cp:lastModifiedBy>Fiori</cp:lastModifiedBy>
  <cp:revision>588</cp:revision>
  <dcterms:created xsi:type="dcterms:W3CDTF">2018-04-13T05:10:21Z</dcterms:created>
  <dcterms:modified xsi:type="dcterms:W3CDTF">2019-09-27T08:49:31Z</dcterms:modified>
</cp:coreProperties>
</file>