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3" r:id="rId2"/>
    <p:sldId id="307" r:id="rId3"/>
    <p:sldId id="302" r:id="rId4"/>
    <p:sldId id="308" r:id="rId5"/>
    <p:sldId id="304" r:id="rId6"/>
    <p:sldId id="305" r:id="rId7"/>
    <p:sldId id="313" r:id="rId8"/>
    <p:sldId id="309" r:id="rId9"/>
    <p:sldId id="312" r:id="rId1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9999"/>
    <a:srgbClr val="0099FF"/>
    <a:srgbClr val="00CCFF"/>
    <a:srgbClr val="006600"/>
    <a:srgbClr val="0000CC"/>
    <a:srgbClr val="00CC99"/>
    <a:srgbClr val="339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17" autoAdjust="0"/>
    <p:restoredTop sz="94676" autoAdjust="0"/>
  </p:normalViewPr>
  <p:slideViewPr>
    <p:cSldViewPr snapToObjects="1">
      <p:cViewPr varScale="1">
        <p:scale>
          <a:sx n="94" d="100"/>
          <a:sy n="94" d="100"/>
        </p:scale>
        <p:origin x="-5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46" d="100"/>
          <a:sy n="46" d="100"/>
        </p:scale>
        <p:origin x="-1242" y="-7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Carlo Bradaschia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9225" y="0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31/10/2002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9225" y="8829675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52D6579E-4D3F-4B20-BC7F-F44885D61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Carlo Bradaschia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9225" y="0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31/10/2002</a:t>
            </a:r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25550" y="717550"/>
            <a:ext cx="4595813" cy="3446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9325" y="4451350"/>
            <a:ext cx="514667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9225" y="8829675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CCB04900-D969-4BE0-ADCF-D4528D555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Carlo Bradaschia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31/10/2002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B04900-D969-4BE0-ADCF-D4528D55556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2E186-A062-4886-A16B-7D67BE38E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7FED5-BD26-448F-8B0C-8194E0DA7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8AEA8-0C5A-46BB-9B0A-6F1EBF290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2EAC1-238F-4C95-8524-DE57FB22C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401E7-ECE9-49BC-93D0-1FAEA1ACE2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C7627-B2EC-488D-BEE8-FC96E87BAB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6DBC5-34CC-4F14-A6FC-5F8DF78BDE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5445C-D647-49B7-B0CB-42C383524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CB59F-121D-40C3-BD77-0AF68FAB97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8133E-546F-4216-83C8-B45D355E2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736F2-959C-424A-8459-0C595D50E4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983EC-9BD2-42A9-B3FA-C85FA205C0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3C1983EC-9BD2-42A9-B3FA-C85FA205C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ascatiscienza.it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08B10-008A-4EE9-A9C6-22C6DE1AF5B9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1143000" y="1890713"/>
            <a:ext cx="6929438" cy="400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sz="3600" b="1" dirty="0">
                <a:solidFill>
                  <a:srgbClr val="009999"/>
                </a:solidFill>
              </a:rPr>
              <a:t>Virgo/EGO Outreach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3600" b="1" dirty="0">
              <a:solidFill>
                <a:srgbClr val="009999"/>
              </a:solidFill>
            </a:endParaRP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sz="3600" b="1" dirty="0" smtClean="0">
                <a:solidFill>
                  <a:srgbClr val="009999"/>
                </a:solidFill>
              </a:rPr>
              <a:t>11/2011</a:t>
            </a:r>
            <a:r>
              <a:rPr lang="en-US" sz="2400" dirty="0" smtClean="0"/>
              <a:t> </a:t>
            </a:r>
            <a:endParaRPr lang="en-US" sz="2400" dirty="0"/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4010025" y="3209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2055" name="Picture 4" descr="logo_gran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47650"/>
            <a:ext cx="11239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46DBC5-34CC-4F14-A6FC-5F8DF78BDE2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143000" y="1196752"/>
            <a:ext cx="6929438" cy="52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b="1" dirty="0" smtClean="0">
                <a:solidFill>
                  <a:srgbClr val="009999"/>
                </a:solidFill>
              </a:rPr>
              <a:t>Outreach Group</a:t>
            </a:r>
            <a:endParaRPr lang="en-US" sz="2400" b="1" dirty="0">
              <a:solidFill>
                <a:srgbClr val="009999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Carlo </a:t>
            </a:r>
            <a:r>
              <a:rPr lang="en-US" sz="2000" dirty="0" err="1" smtClean="0"/>
              <a:t>Bradaschia</a:t>
            </a: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Elena </a:t>
            </a:r>
            <a:r>
              <a:rPr lang="en-US" sz="2000" dirty="0" err="1" smtClean="0"/>
              <a:t>Cuoco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Giuseppe Di </a:t>
            </a:r>
            <a:r>
              <a:rPr lang="en-US" sz="2000" dirty="0" err="1" smtClean="0"/>
              <a:t>Biase</a:t>
            </a: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err="1" smtClean="0"/>
              <a:t>Severine</a:t>
            </a:r>
            <a:r>
              <a:rPr lang="en-US" sz="2000" dirty="0" smtClean="0"/>
              <a:t> </a:t>
            </a:r>
            <a:r>
              <a:rPr lang="en-US" sz="2000" dirty="0" err="1" smtClean="0"/>
              <a:t>Perus</a:t>
            </a: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Gabriele </a:t>
            </a:r>
            <a:r>
              <a:rPr lang="en-US" sz="2000" dirty="0" err="1" smtClean="0"/>
              <a:t>Vajente</a:t>
            </a: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(Federico </a:t>
            </a:r>
            <a:r>
              <a:rPr lang="en-US" sz="2000" dirty="0" err="1" smtClean="0"/>
              <a:t>Ferrini</a:t>
            </a:r>
            <a:r>
              <a:rPr lang="en-US" sz="2000" dirty="0" smtClean="0"/>
              <a:t>)	</a:t>
            </a: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020655-8DBE-4015-A187-10EBF795D5D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3077" name="Picture 4" descr="logo_gran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" y="304800"/>
            <a:ext cx="11239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928688" y="1285875"/>
            <a:ext cx="7529512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009999"/>
                </a:solidFill>
              </a:rPr>
              <a:t>Site Visits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As usual since several years, every Saturday (Tuesday) morning 20-50 visitors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Guides:</a:t>
            </a:r>
            <a:endParaRPr lang="en-US" sz="2400" dirty="0"/>
          </a:p>
          <a:p>
            <a:r>
              <a:rPr lang="en-US" sz="2000" dirty="0" err="1" smtClean="0"/>
              <a:t>Barsuglia</a:t>
            </a:r>
            <a:r>
              <a:rPr lang="en-US" sz="2000" dirty="0" smtClean="0"/>
              <a:t>, </a:t>
            </a:r>
            <a:r>
              <a:rPr lang="en-US" sz="2000" dirty="0" err="1" smtClean="0"/>
              <a:t>Boschi</a:t>
            </a:r>
            <a:r>
              <a:rPr lang="en-US" sz="2000" dirty="0" smtClean="0"/>
              <a:t>, </a:t>
            </a:r>
            <a:r>
              <a:rPr lang="en-US" sz="2000" dirty="0" err="1" smtClean="0"/>
              <a:t>Bradaschia</a:t>
            </a:r>
            <a:r>
              <a:rPr lang="en-US" sz="2000" dirty="0" smtClean="0"/>
              <a:t>, </a:t>
            </a:r>
            <a:r>
              <a:rPr lang="en-US" sz="2000" dirty="0" err="1" smtClean="0"/>
              <a:t>Calloni</a:t>
            </a:r>
            <a:r>
              <a:rPr lang="en-US" sz="2000" dirty="0"/>
              <a:t>, </a:t>
            </a:r>
            <a:r>
              <a:rPr lang="en-US" sz="2000" dirty="0" err="1"/>
              <a:t>Carbognani</a:t>
            </a:r>
            <a:r>
              <a:rPr lang="en-US" sz="2000" dirty="0"/>
              <a:t>, </a:t>
            </a:r>
            <a:r>
              <a:rPr lang="en-US" sz="2000" dirty="0" err="1"/>
              <a:t>Cella</a:t>
            </a:r>
            <a:r>
              <a:rPr lang="en-US" sz="2000" dirty="0"/>
              <a:t>, </a:t>
            </a:r>
            <a:r>
              <a:rPr lang="en-US" sz="2000" dirty="0" err="1" smtClean="0"/>
              <a:t>Chiummo</a:t>
            </a:r>
            <a:r>
              <a:rPr lang="en-US" sz="2000" dirty="0" smtClean="0"/>
              <a:t>, </a:t>
            </a:r>
            <a:r>
              <a:rPr lang="en-US" sz="2000" dirty="0" err="1" smtClean="0"/>
              <a:t>Colacino</a:t>
            </a:r>
            <a:r>
              <a:rPr lang="en-US" sz="2000" dirty="0"/>
              <a:t>, </a:t>
            </a:r>
            <a:r>
              <a:rPr lang="en-US" sz="2000" dirty="0" err="1"/>
              <a:t>Cuoco</a:t>
            </a:r>
            <a:r>
              <a:rPr lang="en-US" sz="2000" dirty="0"/>
              <a:t>, </a:t>
            </a:r>
            <a:r>
              <a:rPr lang="en-US" sz="2000" dirty="0" err="1"/>
              <a:t>Dattilo</a:t>
            </a:r>
            <a:r>
              <a:rPr lang="en-US" sz="2000" dirty="0"/>
              <a:t>, </a:t>
            </a:r>
            <a:r>
              <a:rPr lang="en-US" sz="2000" dirty="0" err="1"/>
              <a:t>Ferrante</a:t>
            </a:r>
            <a:r>
              <a:rPr lang="en-US" sz="2000" dirty="0"/>
              <a:t>, </a:t>
            </a:r>
            <a:r>
              <a:rPr lang="en-US" sz="2000" dirty="0" err="1" smtClean="0"/>
              <a:t>Frasconi</a:t>
            </a:r>
            <a:r>
              <a:rPr lang="en-US" sz="2000" dirty="0" smtClean="0"/>
              <a:t>, </a:t>
            </a:r>
            <a:r>
              <a:rPr lang="en-US" sz="2000" dirty="0" err="1"/>
              <a:t>Mantovani</a:t>
            </a:r>
            <a:r>
              <a:rPr lang="en-US" sz="2000" dirty="0"/>
              <a:t>, </a:t>
            </a:r>
            <a:r>
              <a:rPr lang="en-US" sz="2000" dirty="0" err="1"/>
              <a:t>Paoletti</a:t>
            </a:r>
            <a:r>
              <a:rPr lang="en-US" sz="2000" dirty="0"/>
              <a:t>, </a:t>
            </a:r>
            <a:r>
              <a:rPr lang="en-US" sz="2000" dirty="0" err="1"/>
              <a:t>Passaquieti</a:t>
            </a:r>
            <a:r>
              <a:rPr lang="en-US" sz="2000" dirty="0"/>
              <a:t>, </a:t>
            </a:r>
            <a:r>
              <a:rPr lang="en-US" sz="2000" dirty="0" err="1"/>
              <a:t>Passuello</a:t>
            </a:r>
            <a:r>
              <a:rPr lang="en-US" sz="2000" dirty="0"/>
              <a:t>, </a:t>
            </a:r>
            <a:r>
              <a:rPr lang="en-US" sz="2000" dirty="0" err="1"/>
              <a:t>Perus</a:t>
            </a:r>
            <a:r>
              <a:rPr lang="en-US" sz="2000" dirty="0"/>
              <a:t>, </a:t>
            </a:r>
            <a:r>
              <a:rPr lang="en-US" sz="2000" dirty="0" err="1" smtClean="0"/>
              <a:t>Swinkels,Tonelli</a:t>
            </a:r>
            <a:r>
              <a:rPr lang="en-US" sz="2000" dirty="0"/>
              <a:t>, </a:t>
            </a:r>
            <a:r>
              <a:rPr lang="en-US" sz="2000" dirty="0" err="1"/>
              <a:t>Vajente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46DBC5-34CC-4F14-A6FC-5F8DF78BDE2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5076056" y="2420888"/>
            <a:ext cx="14321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3075" name="Picture 3" descr="Z:\VIRGO\Outreach\100$ITF\Settembre08 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-1086982"/>
            <a:ext cx="6242304" cy="4681728"/>
          </a:xfrm>
          <a:prstGeom prst="rect">
            <a:avLst/>
          </a:prstGeom>
          <a:noFill/>
        </p:spPr>
      </p:pic>
      <p:pic>
        <p:nvPicPr>
          <p:cNvPr id="3074" name="Picture 2" descr="Settembre08 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4788024" cy="3594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3752" y="2924944"/>
            <a:ext cx="7772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dirty="0" smtClean="0">
                <a:solidFill>
                  <a:srgbClr val="FF0000"/>
                </a:solidFill>
              </a:rPr>
              <a:t>TV   </a:t>
            </a:r>
          </a:p>
          <a:p>
            <a:endParaRPr lang="en-GB" sz="2000" dirty="0" smtClean="0"/>
          </a:p>
          <a:p>
            <a:r>
              <a:rPr lang="en-GB" sz="2000" dirty="0" smtClean="0"/>
              <a:t>We (Gabriele </a:t>
            </a:r>
            <a:r>
              <a:rPr lang="en-GB" sz="2000" dirty="0" err="1" smtClean="0"/>
              <a:t>Vajente</a:t>
            </a:r>
            <a:r>
              <a:rPr lang="en-GB" sz="2000" dirty="0" smtClean="0"/>
              <a:t> and C. B.) </a:t>
            </a:r>
            <a:r>
              <a:rPr lang="en-GB" sz="2000" dirty="0" smtClean="0"/>
              <a:t>have been invited </a:t>
            </a:r>
            <a:r>
              <a:rPr lang="en-GB" sz="2000" dirty="0" smtClean="0"/>
              <a:t>to talk about Virgo and to </a:t>
            </a:r>
            <a:r>
              <a:rPr lang="en-GB" sz="2000" dirty="0" smtClean="0"/>
              <a:t>perform the assembly of a 100 € interferometer at </a:t>
            </a:r>
            <a:r>
              <a:rPr lang="en-GB" sz="2000" dirty="0" err="1" smtClean="0"/>
              <a:t>GEOMagazine</a:t>
            </a:r>
            <a:r>
              <a:rPr lang="en-GB" sz="2000" dirty="0" smtClean="0"/>
              <a:t>, a popular afternoon science show of the </a:t>
            </a:r>
            <a:r>
              <a:rPr lang="en-GB" sz="2000" dirty="0" smtClean="0"/>
              <a:t>national TV chain  RAI3.</a:t>
            </a:r>
          </a:p>
          <a:p>
            <a:r>
              <a:rPr lang="en-GB" sz="2000" dirty="0" smtClean="0"/>
              <a:t>It </a:t>
            </a:r>
            <a:r>
              <a:rPr lang="en-GB" sz="2000" dirty="0" smtClean="0"/>
              <a:t>has been </a:t>
            </a:r>
            <a:r>
              <a:rPr lang="en-GB" sz="2000" dirty="0" err="1" smtClean="0"/>
              <a:t>succesfully</a:t>
            </a:r>
            <a:r>
              <a:rPr lang="en-GB" sz="2000" dirty="0" smtClean="0"/>
              <a:t> recorded </a:t>
            </a:r>
            <a:r>
              <a:rPr lang="en-GB" sz="2000" dirty="0" smtClean="0"/>
              <a:t>on October 28</a:t>
            </a:r>
            <a:r>
              <a:rPr lang="en-GB" sz="2000" dirty="0" smtClean="0"/>
              <a:t>.</a:t>
            </a:r>
          </a:p>
          <a:p>
            <a:r>
              <a:rPr lang="en-GB" sz="2000" dirty="0" smtClean="0"/>
              <a:t>The 13 minutes video will be broadcasted in a few weeks.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667E1-AD6E-4DE2-9816-0B5A83FDDB09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1714500" y="247650"/>
            <a:ext cx="69294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/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4010025" y="3209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6151" name="Picture 4" descr="logo_gran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47650"/>
            <a:ext cx="11239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TextBox 12"/>
          <p:cNvSpPr txBox="1">
            <a:spLocks noChangeArrowheads="1"/>
          </p:cNvSpPr>
          <p:nvPr/>
        </p:nvSpPr>
        <p:spPr bwMode="auto">
          <a:xfrm>
            <a:off x="3089275" y="257175"/>
            <a:ext cx="59642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800" b="1" dirty="0">
                <a:solidFill>
                  <a:srgbClr val="0099FF"/>
                </a:solidFill>
              </a:rPr>
              <a:t>European Researcher’s Night  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800" dirty="0" smtClean="0"/>
              <a:t>23 </a:t>
            </a:r>
            <a:r>
              <a:rPr lang="en-US" sz="2800" dirty="0" smtClean="0"/>
              <a:t>(and </a:t>
            </a:r>
            <a:r>
              <a:rPr lang="en-US" sz="2800" dirty="0" smtClean="0"/>
              <a:t>24) September2011</a:t>
            </a:r>
            <a:endParaRPr lang="en-US" sz="28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/>
              <a:t>		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</p:txBody>
      </p:sp>
      <p:sp>
        <p:nvSpPr>
          <p:cNvPr id="6153" name="TextBox 12"/>
          <p:cNvSpPr txBox="1">
            <a:spLocks noChangeArrowheads="1"/>
          </p:cNvSpPr>
          <p:nvPr/>
        </p:nvSpPr>
        <p:spPr bwMode="auto">
          <a:xfrm>
            <a:off x="2143125" y="2647950"/>
            <a:ext cx="691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endParaRPr lang="it-IT" sz="2000"/>
          </a:p>
        </p:txBody>
      </p:sp>
      <p:pic>
        <p:nvPicPr>
          <p:cNvPr id="6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8563" y="2843213"/>
            <a:ext cx="257968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588" y="1849438"/>
            <a:ext cx="1235075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50" y="571500"/>
            <a:ext cx="132238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553200" y="3714750"/>
            <a:ext cx="2214563" cy="3079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hlinkClick r:id="rId6"/>
              </a:rPr>
              <a:t>www.frascatiscienza.it</a:t>
            </a:r>
            <a:r>
              <a:rPr lang="en-US" dirty="0"/>
              <a:t> </a:t>
            </a:r>
          </a:p>
        </p:txBody>
      </p:sp>
      <p:sp>
        <p:nvSpPr>
          <p:cNvPr id="6158" name="TextBox 15"/>
          <p:cNvSpPr txBox="1">
            <a:spLocks noChangeArrowheads="1"/>
          </p:cNvSpPr>
          <p:nvPr/>
        </p:nvSpPr>
        <p:spPr bwMode="auto">
          <a:xfrm>
            <a:off x="2411760" y="2093913"/>
            <a:ext cx="644649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EGO/Virgo answered  </a:t>
            </a:r>
            <a:r>
              <a:rPr lang="en-US" sz="2400" dirty="0" smtClean="0">
                <a:solidFill>
                  <a:srgbClr val="C00000"/>
                </a:solidFill>
              </a:rPr>
              <a:t>successfully the </a:t>
            </a:r>
            <a:r>
              <a:rPr lang="en-US" sz="2400" dirty="0">
                <a:solidFill>
                  <a:srgbClr val="C00000"/>
                </a:solidFill>
              </a:rPr>
              <a:t>European call as partners of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obtaining a modest share of budget: </a:t>
            </a:r>
            <a:r>
              <a:rPr lang="en-US" sz="2400" dirty="0" smtClean="0">
                <a:solidFill>
                  <a:srgbClr val="C00000"/>
                </a:solidFill>
              </a:rPr>
              <a:t>2000</a:t>
            </a:r>
            <a:r>
              <a:rPr lang="en-US" sz="2400" dirty="0" smtClean="0">
                <a:solidFill>
                  <a:srgbClr val="C00000"/>
                </a:solidFill>
              </a:rPr>
              <a:t>€</a:t>
            </a:r>
          </a:p>
          <a:p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…….and a lot of visitors &gt; </a:t>
            </a:r>
            <a:r>
              <a:rPr lang="en-US" sz="2400" dirty="0" smtClean="0">
                <a:solidFill>
                  <a:srgbClr val="C00000"/>
                </a:solidFill>
              </a:rPr>
              <a:t>750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AAE5EC-D59E-4141-BE01-90B0BDA71C0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304800" y="4464050"/>
            <a:ext cx="45720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In </a:t>
            </a:r>
            <a:r>
              <a:rPr lang="en-US" sz="1400" dirty="0" err="1"/>
              <a:t>collaborazione</a:t>
            </a:r>
            <a:r>
              <a:rPr lang="en-US" sz="1400" dirty="0"/>
              <a:t> con:</a:t>
            </a:r>
          </a:p>
          <a:p>
            <a:r>
              <a:rPr lang="it-IT" sz="1400" dirty="0"/>
              <a:t>Comune di Cascina</a:t>
            </a:r>
          </a:p>
          <a:p>
            <a:r>
              <a:rPr lang="it-IT" sz="1400" dirty="0"/>
              <a:t>Comune di Pisa</a:t>
            </a:r>
          </a:p>
          <a:p>
            <a:r>
              <a:rPr lang="it-IT" sz="1400" dirty="0"/>
              <a:t>Astrofili Pisani Galileo Galilei</a:t>
            </a:r>
          </a:p>
          <a:p>
            <a:r>
              <a:rPr lang="it-IT" sz="1400" dirty="0"/>
              <a:t>Regione Toscana</a:t>
            </a:r>
          </a:p>
          <a:p>
            <a:r>
              <a:rPr lang="it-IT" sz="1400" dirty="0"/>
              <a:t>La Limonaia</a:t>
            </a:r>
          </a:p>
          <a:p>
            <a:r>
              <a:rPr lang="it-IT" sz="1400" dirty="0"/>
              <a:t>INFN e Dipartimento di </a:t>
            </a:r>
            <a:r>
              <a:rPr lang="it-IT" sz="1400" dirty="0" smtClean="0"/>
              <a:t>fisica</a:t>
            </a:r>
          </a:p>
          <a:p>
            <a:r>
              <a:rPr lang="it-IT" sz="1400" dirty="0" smtClean="0"/>
              <a:t>Fondazione CariPisa</a:t>
            </a:r>
            <a:endParaRPr lang="it-IT" sz="1400" dirty="0"/>
          </a:p>
          <a:p>
            <a:pPr algn="ctr"/>
            <a:endParaRPr lang="it-IT" dirty="0">
              <a:latin typeface="Calibri" pitchFamily="34" charset="0"/>
            </a:endParaRPr>
          </a:p>
        </p:txBody>
      </p:sp>
      <p:sp>
        <p:nvSpPr>
          <p:cNvPr id="7174" name="CasellaDiTesto 2"/>
          <p:cNvSpPr txBox="1">
            <a:spLocks noChangeArrowheads="1"/>
          </p:cNvSpPr>
          <p:nvPr/>
        </p:nvSpPr>
        <p:spPr bwMode="auto">
          <a:xfrm>
            <a:off x="685800" y="785813"/>
            <a:ext cx="3444875" cy="280076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i="1" dirty="0">
                <a:solidFill>
                  <a:srgbClr val="FF0000"/>
                </a:solidFill>
                <a:latin typeface="Calibri" pitchFamily="34" charset="0"/>
              </a:rPr>
              <a:t>To See</a:t>
            </a:r>
          </a:p>
          <a:p>
            <a:endParaRPr lang="it-IT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Virgo</a:t>
            </a:r>
            <a:r>
              <a:rPr lang="it-IT" sz="1800" dirty="0"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Tunnel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Control Room (taking data)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Interferometer (working model)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Superattenuator  </a:t>
            </a:r>
            <a:r>
              <a:rPr lang="it-IT" sz="1800" dirty="0" smtClean="0">
                <a:latin typeface="Calibri" pitchFamily="34" charset="0"/>
              </a:rPr>
              <a:t>1987</a:t>
            </a:r>
          </a:p>
          <a:p>
            <a:pPr>
              <a:buFont typeface="Arial" charset="0"/>
              <a:buChar char="•"/>
            </a:pPr>
            <a:r>
              <a:rPr lang="it-IT" sz="1800" dirty="0" smtClean="0">
                <a:latin typeface="Calibri" pitchFamily="34" charset="0"/>
              </a:rPr>
              <a:t>A real Payload</a:t>
            </a:r>
          </a:p>
          <a:p>
            <a:pPr algn="r"/>
            <a:r>
              <a:rPr lang="it-IT" sz="1800" dirty="0" smtClean="0">
                <a:solidFill>
                  <a:srgbClr val="FF0000"/>
                </a:solidFill>
                <a:latin typeface="Calibri" pitchFamily="34" charset="0"/>
              </a:rPr>
              <a:t>200 vistors</a:t>
            </a:r>
            <a:endParaRPr lang="it-IT" sz="1800" dirty="0">
              <a:solidFill>
                <a:srgbClr val="FF0000"/>
              </a:solidFill>
              <a:latin typeface="Calibri" pitchFamily="34" charset="0"/>
            </a:endParaRPr>
          </a:p>
          <a:p>
            <a:endParaRPr lang="it-IT" sz="1800" dirty="0">
              <a:latin typeface="Calibri" pitchFamily="34" charset="0"/>
            </a:endParaRPr>
          </a:p>
        </p:txBody>
      </p:sp>
      <p:sp>
        <p:nvSpPr>
          <p:cNvPr id="7175" name="CasellaDiTesto 2"/>
          <p:cNvSpPr txBox="1">
            <a:spLocks noChangeArrowheads="1"/>
          </p:cNvSpPr>
          <p:nvPr/>
        </p:nvSpPr>
        <p:spPr bwMode="auto">
          <a:xfrm>
            <a:off x="4457700" y="785813"/>
            <a:ext cx="4186238" cy="5201424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i="1" dirty="0">
                <a:solidFill>
                  <a:srgbClr val="FF0000"/>
                </a:solidFill>
                <a:latin typeface="Calibri" pitchFamily="34" charset="0"/>
              </a:rPr>
              <a:t>To Do</a:t>
            </a:r>
          </a:p>
          <a:p>
            <a:endParaRPr lang="it-IT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Virgo</a:t>
            </a:r>
            <a:r>
              <a:rPr lang="it-IT" sz="1800" dirty="0"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Build your </a:t>
            </a:r>
            <a:r>
              <a:rPr lang="it-IT" sz="1800" dirty="0" smtClean="0">
                <a:latin typeface="Calibri" pitchFamily="34" charset="0"/>
              </a:rPr>
              <a:t>interferometer</a:t>
            </a:r>
            <a:endParaRPr lang="it-IT" sz="1800" dirty="0">
              <a:latin typeface="Calibri" pitchFamily="34" charset="0"/>
            </a:endParaRPr>
          </a:p>
          <a:p>
            <a:endParaRPr lang="it-IT" sz="1800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Science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Meet the scientists (Science Cafe)</a:t>
            </a:r>
          </a:p>
          <a:p>
            <a:endParaRPr lang="it-IT" sz="1800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Astronomy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Observe the sky with the astronomers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Play Galileo (Galileoscopes by Phys.Dept</a:t>
            </a:r>
            <a:r>
              <a:rPr lang="it-IT" sz="1800" dirty="0" smtClean="0">
                <a:latin typeface="Calibri" pitchFamily="34" charset="0"/>
              </a:rPr>
              <a:t>.)</a:t>
            </a:r>
          </a:p>
          <a:p>
            <a:pPr algn="r"/>
            <a:r>
              <a:rPr lang="it-IT" sz="1800" dirty="0" smtClean="0">
                <a:solidFill>
                  <a:srgbClr val="FF0000"/>
                </a:solidFill>
                <a:latin typeface="Calibri" pitchFamily="34" charset="0"/>
              </a:rPr>
              <a:t>150 visitors</a:t>
            </a:r>
          </a:p>
          <a:p>
            <a:pPr algn="r"/>
            <a:endParaRPr lang="it-IT" sz="1800" dirty="0" smtClean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it-IT" sz="1800" u="sng" dirty="0" smtClean="0">
                <a:latin typeface="Calibri" pitchFamily="34" charset="0"/>
              </a:rPr>
              <a:t>Theatre</a:t>
            </a:r>
          </a:p>
          <a:p>
            <a:r>
              <a:rPr lang="it-IT" sz="1800" dirty="0" smtClean="0">
                <a:latin typeface="Calibri" pitchFamily="34" charset="0"/>
              </a:rPr>
              <a:t>Big Bang monologue by Lucilla Giagnoni</a:t>
            </a:r>
          </a:p>
          <a:p>
            <a:r>
              <a:rPr lang="it-IT" sz="1800" dirty="0" smtClean="0">
                <a:latin typeface="Calibri" pitchFamily="34" charset="0"/>
              </a:rPr>
              <a:t>Discussion on </a:t>
            </a:r>
          </a:p>
          <a:p>
            <a:r>
              <a:rPr lang="it-IT" sz="1800" dirty="0" smtClean="0">
                <a:latin typeface="Calibri" pitchFamily="34" charset="0"/>
              </a:rPr>
              <a:t>Science, art, philosophy, </a:t>
            </a:r>
            <a:r>
              <a:rPr lang="it-IT" sz="1800" dirty="0" smtClean="0">
                <a:latin typeface="Calibri" pitchFamily="34" charset="0"/>
              </a:rPr>
              <a:t>religion</a:t>
            </a:r>
          </a:p>
          <a:p>
            <a:pPr algn="r"/>
            <a:r>
              <a:rPr lang="it-IT" sz="1800" dirty="0" smtClean="0">
                <a:solidFill>
                  <a:srgbClr val="FF0000"/>
                </a:solidFill>
                <a:latin typeface="Calibri" pitchFamily="34" charset="0"/>
              </a:rPr>
              <a:t>400 participants</a:t>
            </a:r>
          </a:p>
          <a:p>
            <a:endParaRPr lang="it-IT" dirty="0">
              <a:latin typeface="Calibri" pitchFamily="34" charset="0"/>
            </a:endParaRPr>
          </a:p>
        </p:txBody>
      </p:sp>
      <p:sp>
        <p:nvSpPr>
          <p:cNvPr id="7176" name="TextBox 8"/>
          <p:cNvSpPr txBox="1">
            <a:spLocks noChangeArrowheads="1"/>
          </p:cNvSpPr>
          <p:nvPr/>
        </p:nvSpPr>
        <p:spPr bwMode="auto">
          <a:xfrm>
            <a:off x="428625" y="142875"/>
            <a:ext cx="8029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Night </a:t>
            </a:r>
            <a:r>
              <a:rPr lang="en-US" sz="2400" b="1" dirty="0" smtClean="0">
                <a:solidFill>
                  <a:srgbClr val="FF0000"/>
                </a:solidFill>
              </a:rPr>
              <a:t>2011 </a:t>
            </a:r>
            <a:r>
              <a:rPr lang="en-US" sz="2400" dirty="0" smtClean="0"/>
              <a:t>program </a:t>
            </a:r>
            <a:r>
              <a:rPr lang="en-US" dirty="0"/>
              <a:t>	</a:t>
            </a:r>
            <a:r>
              <a:rPr lang="en-US" sz="1600" dirty="0" smtClean="0"/>
              <a:t>(</a:t>
            </a:r>
            <a:r>
              <a:rPr lang="en-US" sz="1600" dirty="0" smtClean="0"/>
              <a:t>23 </a:t>
            </a:r>
            <a:r>
              <a:rPr lang="en-US" sz="1600" dirty="0" smtClean="0"/>
              <a:t>and </a:t>
            </a:r>
            <a:r>
              <a:rPr lang="en-US" sz="1600" dirty="0" smtClean="0"/>
              <a:t>24 </a:t>
            </a:r>
            <a:r>
              <a:rPr lang="en-US" sz="1600" dirty="0" smtClean="0"/>
              <a:t>September)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46DBC5-34CC-4F14-A6FC-5F8DF78BDE2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179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Z:\VIRGO\Outreach\Night2011\FotoBigBang\foto_big_bang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7968" y="-171400"/>
            <a:ext cx="5026032" cy="7507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46DBC5-34CC-4F14-A6FC-5F8DF78BDE2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2050" name="Picture 2" descr="X:\Virgo porte aperte 7 maggio 2011\IMG_22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522342"/>
            <a:ext cx="5004048" cy="3335658"/>
          </a:xfrm>
          <a:prstGeom prst="rect">
            <a:avLst/>
          </a:prstGeom>
          <a:noFill/>
        </p:spPr>
      </p:pic>
      <p:pic>
        <p:nvPicPr>
          <p:cNvPr id="2053" name="Picture 5" descr="X:\Virgo porte aperte 7 maggio 2011\IMG_22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6822" y="3522342"/>
            <a:ext cx="4737178" cy="3335658"/>
          </a:xfrm>
          <a:prstGeom prst="rect">
            <a:avLst/>
          </a:prstGeom>
          <a:noFill/>
        </p:spPr>
      </p:pic>
      <p:pic>
        <p:nvPicPr>
          <p:cNvPr id="2054" name="Picture 6" descr="X:\Virgo porte aperte 7 maggio 2011\IMG_21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0"/>
            <a:ext cx="5283513" cy="3522342"/>
          </a:xfrm>
          <a:prstGeom prst="rect">
            <a:avLst/>
          </a:prstGeom>
          <a:noFill/>
        </p:spPr>
      </p:pic>
      <p:pic>
        <p:nvPicPr>
          <p:cNvPr id="2052" name="Picture 4" descr="X:\Virgo porte aperte 7 maggio 2011\IMG_22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75961" y="0"/>
            <a:ext cx="5468039" cy="36450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4720C-D036-465A-86FF-E0B4C8C7FFE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101" name="TextBox 4"/>
          <p:cNvSpPr txBox="1">
            <a:spLocks noChangeArrowheads="1"/>
          </p:cNvSpPr>
          <p:nvPr/>
        </p:nvSpPr>
        <p:spPr bwMode="auto">
          <a:xfrm>
            <a:off x="285750" y="188640"/>
            <a:ext cx="8678738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8080"/>
                </a:solidFill>
              </a:rPr>
              <a:t>“</a:t>
            </a:r>
            <a:r>
              <a:rPr lang="en-US" sz="2800" dirty="0" err="1">
                <a:solidFill>
                  <a:srgbClr val="008080"/>
                </a:solidFill>
              </a:rPr>
              <a:t>Una</a:t>
            </a:r>
            <a:r>
              <a:rPr lang="en-US" sz="2800" dirty="0">
                <a:solidFill>
                  <a:srgbClr val="008080"/>
                </a:solidFill>
              </a:rPr>
              <a:t> </a:t>
            </a:r>
            <a:r>
              <a:rPr lang="en-US" sz="2800" dirty="0" err="1">
                <a:solidFill>
                  <a:srgbClr val="008080"/>
                </a:solidFill>
              </a:rPr>
              <a:t>Giornata</a:t>
            </a:r>
            <a:r>
              <a:rPr lang="en-US" sz="2800" dirty="0">
                <a:solidFill>
                  <a:srgbClr val="008080"/>
                </a:solidFill>
              </a:rPr>
              <a:t> </a:t>
            </a:r>
            <a:r>
              <a:rPr lang="en-US" sz="2800" dirty="0" err="1">
                <a:solidFill>
                  <a:srgbClr val="008080"/>
                </a:solidFill>
              </a:rPr>
              <a:t>da</a:t>
            </a:r>
            <a:r>
              <a:rPr lang="en-US" sz="2800" dirty="0">
                <a:solidFill>
                  <a:srgbClr val="008080"/>
                </a:solidFill>
              </a:rPr>
              <a:t> …… </a:t>
            </a:r>
            <a:r>
              <a:rPr lang="en-US" sz="2800" dirty="0" err="1">
                <a:solidFill>
                  <a:srgbClr val="008080"/>
                </a:solidFill>
              </a:rPr>
              <a:t>Ricercatore</a:t>
            </a:r>
            <a:r>
              <a:rPr lang="en-US" sz="2800" dirty="0">
                <a:solidFill>
                  <a:srgbClr val="008080"/>
                </a:solidFill>
              </a:rPr>
              <a:t>” </a:t>
            </a:r>
          </a:p>
          <a:p>
            <a:pPr algn="ctr"/>
            <a:r>
              <a:rPr lang="en-US" sz="2800" dirty="0">
                <a:solidFill>
                  <a:srgbClr val="008080"/>
                </a:solidFill>
              </a:rPr>
              <a:t>(A Researcher Day)</a:t>
            </a:r>
          </a:p>
          <a:p>
            <a:pPr algn="ctr"/>
            <a:r>
              <a:rPr lang="en-US" sz="2000" dirty="0" smtClean="0">
                <a:solidFill>
                  <a:srgbClr val="008080"/>
                </a:solidFill>
              </a:rPr>
              <a:t>3</a:t>
            </a:r>
            <a:r>
              <a:rPr lang="en-US" sz="2000" baseline="30000" dirty="0" smtClean="0">
                <a:solidFill>
                  <a:srgbClr val="008080"/>
                </a:solidFill>
              </a:rPr>
              <a:t>rd</a:t>
            </a:r>
            <a:r>
              <a:rPr lang="en-US" sz="2000" dirty="0" smtClean="0">
                <a:solidFill>
                  <a:srgbClr val="008080"/>
                </a:solidFill>
              </a:rPr>
              <a:t>   </a:t>
            </a:r>
            <a:r>
              <a:rPr lang="en-US" sz="2000" dirty="0">
                <a:solidFill>
                  <a:srgbClr val="008080"/>
                </a:solidFill>
              </a:rPr>
              <a:t>November </a:t>
            </a:r>
            <a:r>
              <a:rPr lang="en-US" sz="2000" dirty="0" smtClean="0">
                <a:solidFill>
                  <a:srgbClr val="008080"/>
                </a:solidFill>
              </a:rPr>
              <a:t>2011</a:t>
            </a:r>
            <a:endParaRPr lang="en-US" sz="2000" dirty="0">
              <a:solidFill>
                <a:srgbClr val="008080"/>
              </a:solidFill>
            </a:endParaRPr>
          </a:p>
          <a:p>
            <a:endParaRPr lang="en-US" sz="2000" dirty="0"/>
          </a:p>
          <a:p>
            <a:r>
              <a:rPr lang="en-US" sz="2000" dirty="0" smtClean="0"/>
              <a:t>40 </a:t>
            </a:r>
            <a:r>
              <a:rPr lang="en-US" sz="2000" dirty="0"/>
              <a:t>high school students from the surrounding Tuscany </a:t>
            </a:r>
            <a:r>
              <a:rPr lang="en-US" sz="2000" dirty="0" smtClean="0"/>
              <a:t>spent </a:t>
            </a:r>
            <a:r>
              <a:rPr lang="en-US" sz="2000" dirty="0"/>
              <a:t>a full day at EGO.</a:t>
            </a:r>
          </a:p>
          <a:p>
            <a:r>
              <a:rPr lang="en-US" sz="2000" dirty="0"/>
              <a:t>Divided in four groups, guided by </a:t>
            </a:r>
            <a:r>
              <a:rPr lang="en-US" sz="2000" dirty="0" smtClean="0"/>
              <a:t>two tutors </a:t>
            </a:r>
            <a:r>
              <a:rPr lang="en-US" sz="2000" dirty="0"/>
              <a:t>each, </a:t>
            </a:r>
            <a:r>
              <a:rPr lang="en-US" sz="2000" dirty="0" smtClean="0"/>
              <a:t>they performed </a:t>
            </a:r>
            <a:r>
              <a:rPr lang="en-US" sz="2000" dirty="0"/>
              <a:t>in turn simple experiments on subjects related to Virgo:</a:t>
            </a:r>
          </a:p>
          <a:p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Seismic and acoustic measurements</a:t>
            </a:r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Signal analysis (time domain and frequency domain)</a:t>
            </a:r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Comparison of a pendulum with an inverted pendulum</a:t>
            </a:r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Air refraction index changing with pressure (counting fringe drifting in a small interferometer).</a:t>
            </a:r>
          </a:p>
          <a:p>
            <a:endParaRPr lang="en-GB" sz="2000" dirty="0"/>
          </a:p>
          <a:p>
            <a:r>
              <a:rPr lang="en-GB" sz="2000" dirty="0" smtClean="0"/>
              <a:t>At the end the best team (according to a quiz contest) has been rewarded with a </a:t>
            </a:r>
            <a:r>
              <a:rPr lang="en-GB" sz="2000" dirty="0" err="1" smtClean="0"/>
              <a:t>Galileoscope</a:t>
            </a:r>
            <a:r>
              <a:rPr lang="en-GB" sz="2000" dirty="0" smtClean="0"/>
              <a:t>, a working copy of Galileo’s “</a:t>
            </a:r>
            <a:r>
              <a:rPr lang="en-GB" sz="2000" dirty="0" err="1" smtClean="0"/>
              <a:t>cannocchiale</a:t>
            </a:r>
            <a:r>
              <a:rPr lang="en-GB" sz="2000" dirty="0" smtClean="0"/>
              <a:t>”</a:t>
            </a:r>
          </a:p>
          <a:p>
            <a:endParaRPr lang="en-GB" sz="2000" dirty="0"/>
          </a:p>
          <a:p>
            <a:r>
              <a:rPr lang="en-GB" sz="1400" dirty="0" smtClean="0"/>
              <a:t>In the framework </a:t>
            </a:r>
            <a:r>
              <a:rPr lang="en-GB" sz="1400" dirty="0"/>
              <a:t>of the initiative “</a:t>
            </a:r>
            <a:r>
              <a:rPr lang="en-GB" sz="1400" dirty="0" err="1"/>
              <a:t>Pianeta</a:t>
            </a:r>
            <a:r>
              <a:rPr lang="en-GB" sz="1400" dirty="0"/>
              <a:t> Galileo” by </a:t>
            </a:r>
            <a:r>
              <a:rPr lang="en-GB" sz="1400" dirty="0" err="1"/>
              <a:t>Regione</a:t>
            </a:r>
            <a:r>
              <a:rPr lang="en-GB" sz="1400" dirty="0"/>
              <a:t> Toscana</a:t>
            </a:r>
            <a:endParaRPr lang="en-US" sz="1400" dirty="0"/>
          </a:p>
          <a:p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7666</TotalTime>
  <Words>442</Words>
  <Application>Microsoft Office PowerPoint</Application>
  <PresentationFormat>On-screen Show (4:3)</PresentationFormat>
  <Paragraphs>116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INFN - VIRGO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bradaschia</dc:creator>
  <cp:lastModifiedBy>bradaschia</cp:lastModifiedBy>
  <cp:revision>409</cp:revision>
  <cp:lastPrinted>2003-02-28T17:48:25Z</cp:lastPrinted>
  <dcterms:created xsi:type="dcterms:W3CDTF">2002-07-01T09:21:19Z</dcterms:created>
  <dcterms:modified xsi:type="dcterms:W3CDTF">2011-11-02T17:47:34Z</dcterms:modified>
</cp:coreProperties>
</file>