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2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57" r:id="rId14"/>
    <p:sldId id="258" r:id="rId15"/>
    <p:sldId id="259" r:id="rId16"/>
    <p:sldId id="264" r:id="rId17"/>
    <p:sldId id="266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5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16/07/2010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16/07/2010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necteur droit 18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E020-1C03-486C-BBA9-A40EF61D622B}" type="datetimeFigureOut">
              <a:rPr lang="fr-FR" smtClean="0"/>
              <a:pPr/>
              <a:t>16/07/2010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2"/>
                </a:solidFill>
              </a:rPr>
              <a:t>adVirgo</a:t>
            </a:r>
            <a:r>
              <a:rPr lang="en-US" dirty="0" smtClean="0">
                <a:solidFill>
                  <a:schemeClr val="tx2"/>
                </a:solidFill>
              </a:rPr>
              <a:t> specifications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Jean-</a:t>
            </a:r>
            <a:r>
              <a:rPr lang="en-US" sz="2400" dirty="0" err="1" smtClean="0">
                <a:solidFill>
                  <a:schemeClr val="tx2"/>
                </a:solidFill>
              </a:rPr>
              <a:t>francois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Hayau</a:t>
            </a:r>
            <a:r>
              <a:rPr lang="en-US" sz="2400" dirty="0" smtClean="0">
                <a:solidFill>
                  <a:schemeClr val="tx2"/>
                </a:solidFill>
              </a:rPr>
              <a:t>, Francois </a:t>
            </a:r>
            <a:r>
              <a:rPr lang="en-US" sz="2400" dirty="0" err="1" smtClean="0">
                <a:solidFill>
                  <a:schemeClr val="tx2"/>
                </a:solidFill>
              </a:rPr>
              <a:t>Bondu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80728"/>
            <a:ext cx="914400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323528" y="573325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Virgo Week 19-21</a:t>
            </a:r>
            <a:r>
              <a:rPr lang="en-US" baseline="30000" dirty="0" smtClean="0">
                <a:solidFill>
                  <a:schemeClr val="tx2"/>
                </a:solidFill>
              </a:rPr>
              <a:t>th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july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b="1" dirty="0" err="1" smtClean="0">
                <a:solidFill>
                  <a:schemeClr val="tx2"/>
                </a:solidFill>
              </a:rPr>
              <a:t>Requirement</a:t>
            </a:r>
            <a:r>
              <a:rPr lang="fr-FR" b="1" dirty="0" smtClean="0">
                <a:solidFill>
                  <a:schemeClr val="tx2"/>
                </a:solidFill>
              </a:rPr>
              <a:t> on </a:t>
            </a:r>
            <a:r>
              <a:rPr lang="fr-FR" b="1" dirty="0" smtClean="0">
                <a:solidFill>
                  <a:schemeClr val="tx2"/>
                </a:solidFill>
              </a:rPr>
              <a:t>modulation index noise</a:t>
            </a:r>
            <a:endParaRPr lang="fr-FR" b="1" dirty="0" smtClean="0">
              <a:solidFill>
                <a:schemeClr val="tx2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0" y="1412776"/>
            <a:ext cx="9144000" cy="4525963"/>
          </a:xfrm>
        </p:spPr>
        <p:txBody>
          <a:bodyPr/>
          <a:lstStyle/>
          <a:p>
            <a:r>
              <a:rPr lang="fr-FR" sz="2200" dirty="0" smtClean="0">
                <a:solidFill>
                  <a:schemeClr val="tx2">
                    <a:lumMod val="75000"/>
                  </a:schemeClr>
                </a:solidFill>
              </a:rPr>
              <a:t>0ptickle model 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fr-FR" sz="2000" dirty="0" smtClean="0"/>
              <a:t>fMod1 =  6270339.2 Hz, fMod2 = 81515709.5 Hz, fMod3 =  8360585.6  Hz ; </a:t>
            </a:r>
            <a:r>
              <a:rPr lang="fr-FR" sz="2000" dirty="0" err="1" smtClean="0"/>
              <a:t>Lcav</a:t>
            </a:r>
            <a:r>
              <a:rPr lang="fr-FR" sz="2000" dirty="0" smtClean="0"/>
              <a:t>  = 2999.9 m, </a:t>
            </a:r>
            <a:r>
              <a:rPr lang="fr-FR" sz="2000" dirty="0" err="1" smtClean="0"/>
              <a:t>Lprc</a:t>
            </a:r>
            <a:r>
              <a:rPr lang="fr-FR" sz="2000" dirty="0" smtClean="0"/>
              <a:t>  = 11.953m, Delta =  0.037m,  </a:t>
            </a:r>
            <a:r>
              <a:rPr lang="fr-FR" sz="2000" dirty="0" err="1" smtClean="0"/>
              <a:t>Lsrc</a:t>
            </a:r>
            <a:r>
              <a:rPr lang="fr-FR" sz="2000" dirty="0" smtClean="0"/>
              <a:t>= 11.033m,  </a:t>
            </a:r>
            <a:r>
              <a:rPr lang="fr-FR" sz="2000" dirty="0" err="1" smtClean="0"/>
              <a:t>Lprbs</a:t>
            </a:r>
            <a:r>
              <a:rPr lang="fr-FR" sz="2000" dirty="0" smtClean="0"/>
              <a:t>  = 5.980m.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of sideband on dark fringe is reduced by the OMC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Intensity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on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sideband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0" y="2869828"/>
            <a:ext cx="6954267" cy="359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6249392" y="3285108"/>
            <a:ext cx="2843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Without OMC intensity noise comes from sidebands ( mostly from f2) 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rot="5400000">
            <a:off x="5760926" y="4976378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096992" y="467446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Factor 491</a:t>
            </a:r>
            <a:endParaRPr lang="en-US" dirty="0"/>
          </a:p>
        </p:txBody>
      </p:sp>
      <p:cxnSp>
        <p:nvCxnSpPr>
          <p:cNvPr id="11" name="Connecteur droit avec flèche 10"/>
          <p:cNvCxnSpPr/>
          <p:nvPr/>
        </p:nvCxnSpPr>
        <p:spPr>
          <a:xfrm rot="10800000">
            <a:off x="2051720" y="5301208"/>
            <a:ext cx="72008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971600" y="4725144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 brings by carrier</a:t>
            </a:r>
            <a:endParaRPr lang="en-US" dirty="0"/>
          </a:p>
        </p:txBody>
      </p:sp>
      <p:cxnSp>
        <p:nvCxnSpPr>
          <p:cNvPr id="13" name="Connecteur droit avec flèche 12"/>
          <p:cNvCxnSpPr/>
          <p:nvPr/>
        </p:nvCxnSpPr>
        <p:spPr>
          <a:xfrm rot="16200000" flipV="1">
            <a:off x="4031940" y="4977172"/>
            <a:ext cx="936104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635896" y="400506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 brings by sidebands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Noise on modulation index = RIN on sideband.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RIN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requirement on sideband realized for various loss asymmetries (from -80ppm to 80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with a step of 20ppm) and finesse asymmetries ( from -1% to 1% with a step of 0.5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%).</a:t>
            </a: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200" dirty="0"/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-45720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Noise on modulation index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068960"/>
            <a:ext cx="608618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2564904"/>
            <a:ext cx="6405246" cy="330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5831632" y="3573016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 Noise floor of 2.2 10</a:t>
            </a:r>
            <a:r>
              <a:rPr lang="en-US" sz="2000" baseline="30000" dirty="0" smtClean="0">
                <a:solidFill>
                  <a:schemeClr val="tx2"/>
                </a:solidFill>
              </a:rPr>
              <a:t>-8</a:t>
            </a:r>
            <a:r>
              <a:rPr lang="en-US" sz="2000" dirty="0" smtClean="0">
                <a:solidFill>
                  <a:schemeClr val="tx2"/>
                </a:solidFill>
              </a:rPr>
              <a:t> Hz</a:t>
            </a:r>
            <a:r>
              <a:rPr lang="en-US" sz="2000" baseline="30000" dirty="0" smtClean="0">
                <a:solidFill>
                  <a:schemeClr val="tx2"/>
                </a:solidFill>
              </a:rPr>
              <a:t>-1/2</a:t>
            </a:r>
            <a:r>
              <a:rPr lang="en-US" sz="2000" dirty="0" smtClean="0">
                <a:solidFill>
                  <a:schemeClr val="tx2"/>
                </a:solidFill>
              </a:rPr>
              <a:t>.</a:t>
            </a:r>
          </a:p>
          <a:p>
            <a:endParaRPr lang="en-US" sz="2000" baseline="300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 Result depends on f2 value. </a:t>
            </a:r>
            <a:endParaRPr lang="en-US" sz="2000" baseline="30000" dirty="0" smtClean="0">
              <a:solidFill>
                <a:schemeClr val="tx2"/>
              </a:solidFill>
            </a:endParaRPr>
          </a:p>
          <a:p>
            <a:endParaRPr lang="en-US" sz="2000" baseline="30000" dirty="0">
              <a:solidFill>
                <a:schemeClr val="tx2"/>
              </a:solidFill>
            </a:endParaRPr>
          </a:p>
          <a:p>
            <a:endParaRPr lang="en-US" sz="2000" baseline="300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Lower RIN  on sideband is taken between the different files at each frequency =&gt; Hardest RIN requirement.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200" dirty="0"/>
          </a:p>
        </p:txBody>
      </p:sp>
      <p:sp>
        <p:nvSpPr>
          <p:cNvPr id="9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</a:t>
            </a:r>
            <a:r>
              <a:rPr lang="fr-FR" sz="3200" b="1" noProof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odulation</a:t>
            </a:r>
            <a:r>
              <a:rPr lang="fr-FR" sz="3200" b="1" noProof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index noise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</a:t>
            </a:r>
            <a:r>
              <a:rPr lang="fr-FR" dirty="0" smtClean="0">
                <a:solidFill>
                  <a:schemeClr val="tx2"/>
                </a:solidFill>
              </a:rPr>
              <a:t>modulation index noise</a:t>
            </a:r>
            <a:endParaRPr lang="fr-FR" dirty="0" smtClean="0">
              <a:solidFill>
                <a:schemeClr val="tx2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b="1" dirty="0" err="1" smtClean="0">
                <a:solidFill>
                  <a:schemeClr val="tx2"/>
                </a:solidFill>
              </a:rPr>
              <a:t>Frequency</a:t>
            </a:r>
            <a:r>
              <a:rPr lang="fr-FR" b="1" dirty="0" smtClean="0">
                <a:solidFill>
                  <a:schemeClr val="tx2"/>
                </a:solidFill>
              </a:rPr>
              <a:t> noise </a:t>
            </a:r>
            <a:r>
              <a:rPr lang="en-US" b="1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2"/>
                </a:solidFill>
              </a:rPr>
              <a:t>Frequency noise for various finesse asymmetries</a:t>
            </a: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r>
              <a:rPr lang="en-US" sz="2200" dirty="0" smtClean="0">
                <a:solidFill>
                  <a:schemeClr val="tx2"/>
                </a:solidFill>
              </a:rPr>
              <a:t>Frequency noise for various </a:t>
            </a:r>
            <a:r>
              <a:rPr lang="en-US" sz="2200" dirty="0" smtClean="0">
                <a:solidFill>
                  <a:schemeClr val="tx2"/>
                </a:solidFill>
              </a:rPr>
              <a:t>loss asymmetries</a:t>
            </a: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356472"/>
            <a:ext cx="4758183" cy="24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92734"/>
            <a:ext cx="4758183" cy="24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Frequency noise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requirement realized for various loss asymmetries (from -80ppm to 80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with a step of 20ppm) and finesse asymmetries ( from -1% to 1% with a step of 0.5%) : Lower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frequency noise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is taken between the different files at each frequency =&gt;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Hardest  frequency noise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requirement .</a:t>
            </a: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96084"/>
            <a:ext cx="6405246" cy="341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6155427" y="4335388"/>
          <a:ext cx="2937773" cy="359296"/>
        </p:xfrm>
        <a:graphic>
          <a:graphicData uri="http://schemas.openxmlformats.org/presentationml/2006/ole">
            <p:oleObj spid="_x0000_s24579" name="Équation" r:id="rId4" imgW="17650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</a:t>
            </a:r>
            <a:r>
              <a:rPr lang="fr-FR" dirty="0" smtClean="0">
                <a:solidFill>
                  <a:schemeClr val="tx2"/>
                </a:solidFill>
              </a:rPr>
              <a:t>modulation index noise</a:t>
            </a:r>
            <a:endParaRPr lang="fr-FR" dirty="0" smtClean="0">
              <a:solidFill>
                <a:schemeClr val="tx2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b="1" dirty="0" smtClean="0">
                <a:solidFill>
                  <a:schemeClr val="tx2"/>
                </a:solidFill>
              </a:rPr>
              <a:t>IMC </a:t>
            </a:r>
            <a:r>
              <a:rPr lang="fr-FR" b="1" dirty="0" err="1" smtClean="0">
                <a:solidFill>
                  <a:schemeClr val="tx2"/>
                </a:solidFill>
              </a:rPr>
              <a:t>length</a:t>
            </a:r>
            <a:r>
              <a:rPr lang="fr-FR" b="1" dirty="0" smtClean="0">
                <a:solidFill>
                  <a:schemeClr val="tx2"/>
                </a:solidFill>
              </a:rPr>
              <a:t> noise </a:t>
            </a:r>
            <a:r>
              <a:rPr lang="en-US" b="1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solidFill>
                  <a:schemeClr val="tx2"/>
                </a:solidFill>
              </a:rPr>
              <a:t>Need of an etalon?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The length noise on the IMC is simulated by a small motion of the output mirror</a:t>
            </a:r>
            <a:r>
              <a:rPr lang="en-US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The motion of the IMC leads to frequency </a:t>
            </a:r>
            <a:r>
              <a:rPr lang="en-US" sz="2400" dirty="0" smtClean="0">
                <a:solidFill>
                  <a:schemeClr val="tx2"/>
                </a:solidFill>
              </a:rPr>
              <a:t>noise.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IMC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length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68960"/>
            <a:ext cx="6405246" cy="341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IMC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length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noise </a:t>
            </a:r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requirement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52340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Hardest requirement on IMC length noise.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827584" y="5949280"/>
          <a:ext cx="3149600" cy="358775"/>
        </p:xfrm>
        <a:graphic>
          <a:graphicData uri="http://schemas.openxmlformats.org/presentationml/2006/ole">
            <p:oleObj spid="_x0000_s26627" name="Équation" r:id="rId4" imgW="18921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Requirement</a:t>
            </a:r>
            <a:r>
              <a:rPr lang="fr-FR" dirty="0" smtClean="0">
                <a:solidFill>
                  <a:schemeClr val="tx2"/>
                </a:solidFill>
              </a:rPr>
              <a:t> on </a:t>
            </a:r>
            <a:r>
              <a:rPr lang="fr-FR" dirty="0" smtClean="0">
                <a:solidFill>
                  <a:schemeClr val="tx2"/>
                </a:solidFill>
              </a:rPr>
              <a:t>modulation index noise</a:t>
            </a:r>
            <a:endParaRPr lang="fr-FR" dirty="0" smtClean="0">
              <a:solidFill>
                <a:schemeClr val="tx2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dirty="0" err="1" smtClean="0">
                <a:solidFill>
                  <a:schemeClr val="tx2"/>
                </a:solidFill>
              </a:rPr>
              <a:t>Frequency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>
                <a:solidFill>
                  <a:schemeClr val="tx2"/>
                </a:solidFill>
              </a:rPr>
              <a:t>IMC </a:t>
            </a:r>
            <a:r>
              <a:rPr lang="fr-FR" dirty="0" err="1" smtClean="0">
                <a:solidFill>
                  <a:schemeClr val="tx2"/>
                </a:solidFill>
              </a:rPr>
              <a:t>length</a:t>
            </a:r>
            <a:r>
              <a:rPr lang="fr-FR" dirty="0" smtClean="0">
                <a:solidFill>
                  <a:schemeClr val="tx2"/>
                </a:solidFill>
              </a:rPr>
              <a:t> noise </a:t>
            </a:r>
            <a:r>
              <a:rPr lang="en-US" dirty="0" smtClean="0">
                <a:solidFill>
                  <a:schemeClr val="tx2"/>
                </a:solidFill>
              </a:rPr>
              <a:t>requirement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smtClean="0">
                <a:solidFill>
                  <a:schemeClr val="tx2"/>
                </a:solidFill>
              </a:rPr>
              <a:t>Need of an etalon?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 noise from shot noise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48" name="Picture 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103" y="3104999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9" name="Picture 3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103" y="3103679"/>
            <a:ext cx="7320281" cy="37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85" name="Groupe 384"/>
          <p:cNvGrpSpPr/>
          <p:nvPr/>
        </p:nvGrpSpPr>
        <p:grpSpPr>
          <a:xfrm>
            <a:off x="710643" y="3099440"/>
            <a:ext cx="8664237" cy="3780385"/>
            <a:chOff x="710643" y="3099440"/>
            <a:chExt cx="8664237" cy="3780385"/>
          </a:xfrm>
          <a:solidFill>
            <a:schemeClr val="bg1"/>
          </a:solidFill>
        </p:grpSpPr>
        <p:pic>
          <p:nvPicPr>
            <p:cNvPr id="1351" name="Picture 32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0643" y="3099440"/>
              <a:ext cx="7320281" cy="37803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34" name="Groupe 333"/>
            <p:cNvGrpSpPr/>
            <p:nvPr/>
          </p:nvGrpSpPr>
          <p:grpSpPr>
            <a:xfrm>
              <a:off x="7164288" y="4305870"/>
              <a:ext cx="2210592" cy="1146146"/>
              <a:chOff x="7164288" y="4305870"/>
              <a:chExt cx="2210592" cy="1146146"/>
            </a:xfrm>
            <a:grpFill/>
          </p:grpSpPr>
          <p:cxnSp>
            <p:nvCxnSpPr>
              <p:cNvPr id="13" name="Connecteur droit avec flèche 12"/>
              <p:cNvCxnSpPr/>
              <p:nvPr/>
            </p:nvCxnSpPr>
            <p:spPr>
              <a:xfrm rot="5400000">
                <a:off x="7074312" y="4929992"/>
                <a:ext cx="612000" cy="432048"/>
              </a:xfrm>
              <a:prstGeom prst="straightConnector1">
                <a:avLst/>
              </a:prstGeom>
              <a:grpFill/>
              <a:ln>
                <a:solidFill>
                  <a:schemeClr val="tx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7539184" y="4305870"/>
                <a:ext cx="1835696" cy="92333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2"/>
                    </a:solidFill>
                  </a:rPr>
                  <a:t>Frequency noise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induced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by shot noise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383" name="Espace réservé du contenu 382"/>
          <p:cNvSpPr>
            <a:spLocks noGrp="1"/>
          </p:cNvSpPr>
          <p:nvPr>
            <p:ph idx="1"/>
          </p:nvPr>
        </p:nvSpPr>
        <p:spPr>
          <a:xfrm>
            <a:off x="457200" y="1320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Shot noise from POBS (B5) is reintroduced as frequency noise by SSFS.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Frequency noise is coupled to h through arms asymmetries: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Finesse asymmetry </a:t>
            </a:r>
            <a:r>
              <a:rPr lang="en-US" sz="2000" dirty="0" err="1" smtClean="0">
                <a:solidFill>
                  <a:schemeClr val="tx2"/>
                </a:solidFill>
              </a:rPr>
              <a:t>dF</a:t>
            </a:r>
            <a:r>
              <a:rPr lang="en-US" sz="2000" dirty="0" smtClean="0">
                <a:solidFill>
                  <a:schemeClr val="tx2"/>
                </a:solidFill>
              </a:rPr>
              <a:t>/F, loss asymmetry </a:t>
            </a:r>
            <a:r>
              <a:rPr lang="en-US" sz="2000" dirty="0" err="1" smtClean="0">
                <a:solidFill>
                  <a:schemeClr val="tx2"/>
                </a:solidFill>
              </a:rPr>
              <a:t>dL</a:t>
            </a:r>
            <a:endParaRPr lang="en-US" sz="2000" dirty="0" smtClean="0">
              <a:solidFill>
                <a:schemeClr val="tx2"/>
              </a:solidFill>
            </a:endParaRP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Various effect in function of arms </a:t>
            </a:r>
            <a:r>
              <a:rPr lang="en-US" sz="2000" dirty="0" smtClean="0">
                <a:solidFill>
                  <a:schemeClr val="tx2"/>
                </a:solidFill>
              </a:rPr>
              <a:t>asymmetries: need of an etalon?</a:t>
            </a:r>
            <a:endParaRPr lang="en-US" sz="2000" dirty="0" smtClean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710643" y="3099440"/>
            <a:ext cx="8664237" cy="3780385"/>
            <a:chOff x="710643" y="3099440"/>
            <a:chExt cx="8664237" cy="3780385"/>
          </a:xfrm>
          <a:solidFill>
            <a:schemeClr val="bg1"/>
          </a:solidFill>
        </p:grpSpPr>
        <p:pic>
          <p:nvPicPr>
            <p:cNvPr id="9" name="Picture 32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0643" y="3099440"/>
              <a:ext cx="7320281" cy="37803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" name="Groupe 333"/>
            <p:cNvGrpSpPr/>
            <p:nvPr/>
          </p:nvGrpSpPr>
          <p:grpSpPr>
            <a:xfrm>
              <a:off x="7164288" y="4305870"/>
              <a:ext cx="2210592" cy="1200329"/>
              <a:chOff x="7164288" y="4305870"/>
              <a:chExt cx="2210592" cy="1200329"/>
            </a:xfrm>
            <a:grpFill/>
          </p:grpSpPr>
          <p:cxnSp>
            <p:nvCxnSpPr>
              <p:cNvPr id="11" name="Connecteur droit avec flèche 10"/>
              <p:cNvCxnSpPr/>
              <p:nvPr/>
            </p:nvCxnSpPr>
            <p:spPr>
              <a:xfrm rot="5400000">
                <a:off x="7074312" y="4929992"/>
                <a:ext cx="612000" cy="432048"/>
              </a:xfrm>
              <a:prstGeom prst="straightConnector1">
                <a:avLst/>
              </a:prstGeom>
              <a:grpFill/>
              <a:ln>
                <a:solidFill>
                  <a:schemeClr val="tx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/>
              <p:cNvSpPr txBox="1"/>
              <p:nvPr/>
            </p:nvSpPr>
            <p:spPr>
              <a:xfrm>
                <a:off x="7539184" y="4305870"/>
                <a:ext cx="1835696" cy="120032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2"/>
                    </a:solidFill>
                  </a:rPr>
                  <a:t>Frequency noise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induced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by shot noise on dark fringe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Frequency noise from shot noise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38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Objective</a:t>
            </a:r>
            <a:r>
              <a:rPr lang="en-US" sz="2400" dirty="0" smtClean="0">
                <a:solidFill>
                  <a:schemeClr val="tx2"/>
                </a:solidFill>
              </a:rPr>
              <a:t>:  Evaluate effect of various finesse and loss asymmetries on frequency noise from shot noise on dark fringe. 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=&gt; definition of a margin</a:t>
            </a:r>
            <a:r>
              <a:rPr lang="en-US" sz="2400" dirty="0" smtClean="0">
                <a:solidFill>
                  <a:schemeClr val="tx2"/>
                </a:solidFill>
              </a:rPr>
              <a:t>:</a:t>
            </a:r>
          </a:p>
          <a:p>
            <a:pPr lvl="1"/>
            <a:endParaRPr lang="en-US" sz="1600" dirty="0" smtClean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4139952" y="2276872"/>
          <a:ext cx="4305226" cy="1105396"/>
        </p:xfrm>
        <a:graphic>
          <a:graphicData uri="http://schemas.openxmlformats.org/presentationml/2006/ole">
            <p:oleObj spid="_x0000_s2051" name="Équation" r:id="rId4" imgW="1879560" imgH="48240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5652120" y="539442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δν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220072" y="4581128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/>
              <a:t>h</a:t>
            </a:r>
            <a:r>
              <a:rPr lang="fr-FR" sz="1400" b="1" dirty="0" err="1" smtClean="0"/>
              <a:t>sens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3"/>
          </p:nvPr>
        </p:nvSpPr>
        <p:spPr>
          <a:xfrm>
            <a:off x="395536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Margin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249268" y="1129060"/>
          <a:ext cx="2844824" cy="731137"/>
        </p:xfrm>
        <a:graphic>
          <a:graphicData uri="http://schemas.openxmlformats.org/presentationml/2006/ole">
            <p:oleObj spid="_x0000_s3074" name="Équation" r:id="rId3" imgW="1879560" imgH="482400" progId="Equation.3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23528" y="582596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  Margin lower than 1. Optimistic result (MSRC configuration).</a:t>
            </a:r>
          </a:p>
          <a:p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 Asymmetries can be  compensated by each other.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8235316" cy="438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323528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Hardest RIN on sideband: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Noise floor of 2.2 10</a:t>
            </a:r>
            <a:r>
              <a:rPr lang="en-US" sz="2000" baseline="30000" dirty="0" smtClean="0">
                <a:solidFill>
                  <a:schemeClr val="tx2"/>
                </a:solidFill>
              </a:rPr>
              <a:t>-8</a:t>
            </a:r>
            <a:r>
              <a:rPr lang="en-US" sz="2000" dirty="0" smtClean="0">
                <a:solidFill>
                  <a:schemeClr val="tx2"/>
                </a:solidFill>
              </a:rPr>
              <a:t> Hz</a:t>
            </a:r>
            <a:r>
              <a:rPr lang="en-US" sz="2000" baseline="30000" dirty="0" smtClean="0">
                <a:solidFill>
                  <a:schemeClr val="tx2"/>
                </a:solidFill>
              </a:rPr>
              <a:t>-1/2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This requirement depends on OMC and f2.</a:t>
            </a:r>
          </a:p>
          <a:p>
            <a:pPr lvl="1"/>
            <a:endParaRPr lang="en-US" sz="2000" dirty="0" smtClean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Frequency noise from shot noise : 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Effect of loss asymmetries can be compensated by an appropriate finesse asymmetry ( Possible use of an etalon).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Perspective: update result for new </a:t>
            </a:r>
            <a:r>
              <a:rPr lang="en-US" sz="2400" dirty="0" err="1" smtClean="0">
                <a:solidFill>
                  <a:schemeClr val="tx2"/>
                </a:solidFill>
              </a:rPr>
              <a:t>adVirgo</a:t>
            </a:r>
            <a:r>
              <a:rPr lang="en-US" sz="2400" dirty="0" smtClean="0">
                <a:solidFill>
                  <a:schemeClr val="tx2"/>
                </a:solidFill>
              </a:rPr>
              <a:t> configuration.</a:t>
            </a: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Margin for Virgo</a:t>
            </a:r>
            <a:endParaRPr kumimoji="0" lang="en-US" sz="32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503288" cy="399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7889</TotalTime>
  <Words>543</Words>
  <Application>Microsoft Office PowerPoint</Application>
  <PresentationFormat>Affichage à l'écran (4:3)</PresentationFormat>
  <Paragraphs>88</Paragraphs>
  <Slides>17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Thème Office</vt:lpstr>
      <vt:lpstr>Équation</vt:lpstr>
      <vt:lpstr>Microsoft Éditeur d'équations 3.0</vt:lpstr>
      <vt:lpstr>adVirgo specifications</vt:lpstr>
      <vt:lpstr>Outline</vt:lpstr>
      <vt:lpstr>Diapositive 3</vt:lpstr>
      <vt:lpstr>Diapositive 4</vt:lpstr>
      <vt:lpstr>Diapositive 5</vt:lpstr>
      <vt:lpstr>Outline</vt:lpstr>
      <vt:lpstr>Diapositive 7</vt:lpstr>
      <vt:lpstr>Diapositive 8</vt:lpstr>
      <vt:lpstr>Outline</vt:lpstr>
      <vt:lpstr>Diapositive 10</vt:lpstr>
      <vt:lpstr>Diapositive 11</vt:lpstr>
      <vt:lpstr>Outline</vt:lpstr>
      <vt:lpstr>Diapositive 13</vt:lpstr>
      <vt:lpstr>Diapositive 14</vt:lpstr>
      <vt:lpstr>Diapositive 15</vt:lpstr>
      <vt:lpstr>Diapositive 16</vt:lpstr>
      <vt:lpstr>Diapositive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</dc:title>
  <dc:creator>Photonique</dc:creator>
  <cp:lastModifiedBy>Photonique</cp:lastModifiedBy>
  <cp:revision>9</cp:revision>
  <dcterms:created xsi:type="dcterms:W3CDTF">2010-07-07T13:59:06Z</dcterms:created>
  <dcterms:modified xsi:type="dcterms:W3CDTF">2010-07-16T14:09:23Z</dcterms:modified>
</cp:coreProperties>
</file>