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6" r:id="rId2"/>
    <p:sldId id="276" r:id="rId3"/>
    <p:sldId id="283" r:id="rId4"/>
    <p:sldId id="282" r:id="rId5"/>
    <p:sldId id="275" r:id="rId6"/>
    <p:sldId id="270" r:id="rId7"/>
    <p:sldId id="274" r:id="rId8"/>
    <p:sldId id="256" r:id="rId9"/>
    <p:sldId id="285" r:id="rId10"/>
    <p:sldId id="273" r:id="rId11"/>
    <p:sldId id="277" r:id="rId12"/>
    <p:sldId id="278" r:id="rId13"/>
    <p:sldId id="279" r:id="rId14"/>
    <p:sldId id="272" r:id="rId15"/>
    <p:sldId id="284" r:id="rId16"/>
    <p:sldId id="286" r:id="rId17"/>
    <p:sldId id="281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260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20A94-340B-4F73-B822-A4F50EEC9527}" type="datetimeFigureOut">
              <a:rPr lang="de-DE" smtClean="0"/>
              <a:t>02.10.2014</a:t>
            </a:fld>
            <a:endParaRPr lang="de-D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BCE48E-0DE0-46F0-BE0B-248692357502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3506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2703E-01F7-4082-BE33-D17EE1E96513}" type="datetime1">
              <a:rPr lang="fr-FR" smtClean="0"/>
              <a:t>02/10/2014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1131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3FE4-5863-41E4-8647-73FFA3BDAE39}" type="datetime1">
              <a:rPr lang="fr-FR" smtClean="0"/>
              <a:t>02/10/2014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5907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67D9-3F18-43AC-BD9D-68CD8C8A19F9}" type="datetime1">
              <a:rPr lang="fr-FR" smtClean="0"/>
              <a:t>02/10/2014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934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F76C3-E789-4B0E-A274-ECE2E7960B50}" type="datetime1">
              <a:rPr lang="fr-FR" smtClean="0"/>
              <a:t>02/10/2014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997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9703-B25E-4100-ABFF-DB7ECDEDEBC4}" type="datetime1">
              <a:rPr lang="fr-FR" smtClean="0"/>
              <a:t>02/10/2014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203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9252E-3318-4EEB-9A26-4922EC63D75D}" type="datetime1">
              <a:rPr lang="fr-FR" smtClean="0"/>
              <a:t>02/10/2014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9796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4010C-5C72-49D9-A69A-59F7CBFA504F}" type="datetime1">
              <a:rPr lang="fr-FR" smtClean="0"/>
              <a:t>02/10/2014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231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5B23-6A9E-4789-81C3-0337B41F0EBC}" type="datetime1">
              <a:rPr lang="fr-FR" smtClean="0"/>
              <a:t>02/10/2014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1734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E6BB8-348E-417C-8E4F-09B25C148447}" type="datetime1">
              <a:rPr lang="fr-FR" smtClean="0"/>
              <a:t>02/10/2014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0920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5546A-7D69-4B77-9C7C-8ADF530E9767}" type="datetime1">
              <a:rPr lang="fr-FR" smtClean="0"/>
              <a:t>02/10/2014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2815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345FE-A1A4-4660-98EF-C6DA9080761C}" type="datetime1">
              <a:rPr lang="fr-FR" smtClean="0"/>
              <a:t>02/10/2014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039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1383E-4914-4C5D-9BD7-F4035157E2BE}" type="datetime1">
              <a:rPr lang="fr-FR" smtClean="0"/>
              <a:t>02/10/2014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D. Verkindt   Detchar meeting  26 sept 2014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1144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27584" y="1556792"/>
            <a:ext cx="756084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Some news about some monitoring tools</a:t>
            </a:r>
          </a:p>
          <a:p>
            <a:pPr algn="ctr"/>
            <a:endParaRPr lang="en-US" sz="3200" b="1" dirty="0" smtClean="0"/>
          </a:p>
          <a:p>
            <a:pPr algn="ctr"/>
            <a:r>
              <a:rPr lang="en-US" sz="1600" dirty="0" smtClean="0"/>
              <a:t>D. </a:t>
            </a:r>
            <a:r>
              <a:rPr lang="en-US" sz="1600" dirty="0" err="1" smtClean="0"/>
              <a:t>Verkindt</a:t>
            </a:r>
            <a:endParaRPr lang="en-US" sz="1600" dirty="0" smtClean="0"/>
          </a:p>
          <a:p>
            <a:pPr algn="ctr"/>
            <a:endParaRPr lang="en-US" sz="1600" dirty="0" smtClean="0"/>
          </a:p>
          <a:p>
            <a:pPr algn="ctr"/>
            <a:r>
              <a:rPr lang="en-US" sz="1600" dirty="0" smtClean="0"/>
              <a:t>Virgo </a:t>
            </a:r>
            <a:r>
              <a:rPr lang="en-US" sz="1600" dirty="0" err="1" smtClean="0"/>
              <a:t>detchar</a:t>
            </a:r>
            <a:r>
              <a:rPr lang="en-US" sz="1600" dirty="0" smtClean="0"/>
              <a:t> meeting  26 sept 2014</a:t>
            </a:r>
          </a:p>
          <a:p>
            <a:pPr algn="ctr"/>
            <a:endParaRPr lang="en-US" sz="1600" dirty="0"/>
          </a:p>
          <a:p>
            <a:pPr algn="ctr"/>
            <a:endParaRPr lang="en-US" sz="1600" dirty="0" smtClean="0"/>
          </a:p>
          <a:p>
            <a:pPr algn="ctr"/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Channel Database  (for information)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Detector Monitoring System (for information)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 smtClean="0"/>
              <a:t>dataDisplay</a:t>
            </a:r>
            <a:r>
              <a:rPr lang="en-US" sz="1600" dirty="0" smtClean="0"/>
              <a:t> (for discussion)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 smtClean="0"/>
              <a:t>MonitoringWeb</a:t>
            </a:r>
            <a:r>
              <a:rPr lang="en-US" sz="1600" dirty="0" smtClean="0"/>
              <a:t> (for discussion)</a:t>
            </a:r>
          </a:p>
          <a:p>
            <a:pPr algn="ctr"/>
            <a:endParaRPr lang="en-US" sz="3200" dirty="0"/>
          </a:p>
        </p:txBody>
      </p:sp>
      <p:sp>
        <p:nvSpPr>
          <p:cNvPr id="2" name="Rectangle 1"/>
          <p:cNvSpPr/>
          <p:nvPr/>
        </p:nvSpPr>
        <p:spPr>
          <a:xfrm>
            <a:off x="7864883" y="327139"/>
            <a:ext cx="10470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/>
              <a:t>VIR-0443A-14</a:t>
            </a:r>
            <a:endParaRPr lang="de-DE" sz="1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62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95736" y="260648"/>
            <a:ext cx="4248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Channels Database</a:t>
            </a:r>
          </a:p>
          <a:p>
            <a:pPr algn="ctr"/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7" t="14998" r="22325" b="24954"/>
          <a:stretch/>
        </p:blipFill>
        <p:spPr bwMode="auto">
          <a:xfrm>
            <a:off x="395536" y="999312"/>
            <a:ext cx="8352928" cy="5418116"/>
          </a:xfrm>
          <a:prstGeom prst="rect">
            <a:avLst/>
          </a:prstGeom>
          <a:noFill/>
          <a:ln w="952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2555776" y="2420888"/>
            <a:ext cx="2808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 smtClean="0"/>
              <a:t>Current</a:t>
            </a:r>
            <a:r>
              <a:rPr lang="de-DE" sz="1200" dirty="0" smtClean="0"/>
              <a:t> </a:t>
            </a:r>
            <a:r>
              <a:rPr lang="de-DE" sz="1200" dirty="0" err="1" smtClean="0"/>
              <a:t>available</a:t>
            </a:r>
            <a:r>
              <a:rPr lang="de-DE" sz="1200" dirty="0" smtClean="0"/>
              <a:t> </a:t>
            </a:r>
            <a:r>
              <a:rPr lang="de-DE" sz="1200" dirty="0" err="1" smtClean="0"/>
              <a:t>channels</a:t>
            </a:r>
            <a:r>
              <a:rPr lang="de-DE" sz="1200" dirty="0" smtClean="0"/>
              <a:t> : 1986</a:t>
            </a:r>
            <a:endParaRPr lang="de-DE" sz="1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341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95736" y="260648"/>
            <a:ext cx="4248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Channels Database</a:t>
            </a:r>
          </a:p>
          <a:p>
            <a:pPr algn="ctr"/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2" r="37653" b="18370"/>
          <a:stretch/>
        </p:blipFill>
        <p:spPr bwMode="auto">
          <a:xfrm>
            <a:off x="251520" y="936607"/>
            <a:ext cx="8551563" cy="5516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3078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95736" y="260648"/>
            <a:ext cx="4248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Channels Database</a:t>
            </a:r>
          </a:p>
          <a:p>
            <a:pPr algn="ctr"/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599051" y="1052736"/>
            <a:ext cx="813690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We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start</a:t>
            </a:r>
            <a:r>
              <a:rPr lang="fr-FR" sz="1600" dirty="0" smtClean="0">
                <a:sym typeface="Wingdings" panose="05000000000000000000" pitchFamily="2" charset="2"/>
              </a:rPr>
              <a:t> a new </a:t>
            </a:r>
            <a:r>
              <a:rPr lang="fr-FR" sz="1600" dirty="0" err="1" smtClean="0">
                <a:sym typeface="Wingdings" panose="05000000000000000000" pitchFamily="2" charset="2"/>
              </a:rPr>
              <a:t>development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Keep</a:t>
            </a:r>
            <a:r>
              <a:rPr lang="fr-FR" sz="1600" dirty="0" smtClean="0">
                <a:sym typeface="Wingdings" panose="05000000000000000000" pitchFamily="2" charset="2"/>
              </a:rPr>
              <a:t> in the </a:t>
            </a:r>
            <a:r>
              <a:rPr lang="fr-FR" sz="1600" dirty="0" err="1" smtClean="0">
                <a:sym typeface="Wingdings" panose="05000000000000000000" pitchFamily="2" charset="2"/>
              </a:rPr>
              <a:t>requirements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some</a:t>
            </a:r>
            <a:r>
              <a:rPr lang="fr-FR" sz="1600" dirty="0" smtClean="0">
                <a:sym typeface="Wingdings" panose="05000000000000000000" pitchFamily="2" charset="2"/>
              </a:rPr>
              <a:t> of the </a:t>
            </a:r>
            <a:r>
              <a:rPr lang="fr-FR" sz="1600" dirty="0" err="1" smtClean="0">
                <a:sym typeface="Wingdings" panose="05000000000000000000" pitchFamily="2" charset="2"/>
              </a:rPr>
              <a:t>previous</a:t>
            </a:r>
            <a:r>
              <a:rPr lang="fr-FR" sz="1600" dirty="0" smtClean="0">
                <a:sym typeface="Wingdings" panose="05000000000000000000" pitchFamily="2" charset="2"/>
              </a:rPr>
              <a:t> structure and </a:t>
            </a:r>
            <a:r>
              <a:rPr lang="fr-FR" sz="1600" dirty="0" err="1" smtClean="0">
                <a:sym typeface="Wingdings" panose="05000000000000000000" pitchFamily="2" charset="2"/>
              </a:rPr>
              <a:t>features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Have a look at the CIS </a:t>
            </a:r>
            <a:r>
              <a:rPr lang="fr-FR" sz="1600" dirty="0" err="1" smtClean="0">
                <a:sym typeface="Wingdings" panose="05000000000000000000" pitchFamily="2" charset="2"/>
              </a:rPr>
              <a:t>developed</a:t>
            </a:r>
            <a:r>
              <a:rPr lang="fr-FR" sz="1600" dirty="0" smtClean="0">
                <a:sym typeface="Wingdings" panose="05000000000000000000" pitchFamily="2" charset="2"/>
              </a:rPr>
              <a:t> in LIGO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/>
              <a:t>Step</a:t>
            </a:r>
            <a:r>
              <a:rPr lang="fr-FR" sz="1600" dirty="0" smtClean="0"/>
              <a:t> 1: Write a document </a:t>
            </a:r>
            <a:r>
              <a:rPr lang="fr-FR" sz="1600" dirty="0" err="1" smtClean="0"/>
              <a:t>describing</a:t>
            </a:r>
            <a:r>
              <a:rPr lang="fr-FR" sz="1600" dirty="0" smtClean="0"/>
              <a:t> the </a:t>
            </a:r>
            <a:r>
              <a:rPr lang="fr-FR" sz="1600" dirty="0" err="1" smtClean="0"/>
              <a:t>database</a:t>
            </a:r>
            <a:r>
              <a:rPr lang="fr-FR" sz="1600" dirty="0" smtClean="0"/>
              <a:t> structure, the </a:t>
            </a:r>
            <a:r>
              <a:rPr lang="fr-FR" sz="1600" dirty="0" err="1" smtClean="0"/>
              <a:t>access</a:t>
            </a:r>
            <a:r>
              <a:rPr lang="fr-FR" sz="1600" dirty="0" smtClean="0"/>
              <a:t> </a:t>
            </a:r>
            <a:r>
              <a:rPr lang="fr-FR" sz="1600" dirty="0" err="1" smtClean="0"/>
              <a:t>tools</a:t>
            </a:r>
            <a:r>
              <a:rPr lang="fr-FR" sz="1600" dirty="0" smtClean="0"/>
              <a:t>, the links </a:t>
            </a:r>
            <a:r>
              <a:rPr lang="fr-FR" sz="1600" dirty="0" err="1" smtClean="0"/>
              <a:t>with</a:t>
            </a:r>
            <a:r>
              <a:rPr lang="fr-FR" sz="1600" dirty="0" smtClean="0"/>
              <a:t> hardware </a:t>
            </a:r>
            <a:r>
              <a:rPr lang="fr-FR" sz="1600" dirty="0" err="1" smtClean="0"/>
              <a:t>database</a:t>
            </a:r>
            <a:r>
              <a:rPr lang="fr-FR" sz="1600" dirty="0" smtClean="0"/>
              <a:t>, the </a:t>
            </a:r>
            <a:r>
              <a:rPr lang="fr-FR" sz="1600" dirty="0" err="1" smtClean="0"/>
              <a:t>organization</a:t>
            </a:r>
            <a:r>
              <a:rPr lang="fr-FR" sz="1600" dirty="0" smtClean="0"/>
              <a:t> of </a:t>
            </a:r>
            <a:r>
              <a:rPr lang="fr-FR" sz="1600" dirty="0" err="1" smtClean="0"/>
              <a:t>channels</a:t>
            </a:r>
            <a:r>
              <a:rPr lang="fr-FR" sz="1600" dirty="0" smtClean="0"/>
              <a:t> insertion  (first </a:t>
            </a:r>
            <a:r>
              <a:rPr lang="fr-FR" sz="1600" dirty="0" err="1" smtClean="0"/>
              <a:t>draft</a:t>
            </a:r>
            <a:r>
              <a:rPr lang="fr-FR" sz="1600" dirty="0" smtClean="0"/>
              <a:t> </a:t>
            </a:r>
            <a:r>
              <a:rPr lang="fr-FR" sz="1600" dirty="0" err="1" smtClean="0"/>
              <a:t>already</a:t>
            </a:r>
            <a:r>
              <a:rPr lang="fr-FR" sz="1600" dirty="0" smtClean="0"/>
              <a:t> </a:t>
            </a:r>
            <a:r>
              <a:rPr lang="fr-FR" sz="1600" dirty="0" err="1" smtClean="0"/>
              <a:t>done</a:t>
            </a:r>
            <a:r>
              <a:rPr lang="fr-FR" sz="1600" dirty="0" smtClean="0"/>
              <a:t>)</a:t>
            </a: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Step</a:t>
            </a:r>
            <a:r>
              <a:rPr lang="fr-FR" sz="1600" dirty="0" smtClean="0">
                <a:sym typeface="Wingdings" panose="05000000000000000000" pitchFamily="2" charset="2"/>
              </a:rPr>
              <a:t> 2: Do a </a:t>
            </a:r>
            <a:r>
              <a:rPr lang="fr-FR" sz="1600" dirty="0" err="1" smtClean="0">
                <a:sym typeface="Wingdings" panose="05000000000000000000" pitchFamily="2" charset="2"/>
              </a:rPr>
              <a:t>pre-review</a:t>
            </a:r>
            <a:r>
              <a:rPr lang="fr-FR" sz="1600" dirty="0" smtClean="0">
                <a:sym typeface="Wingdings" panose="05000000000000000000" pitchFamily="2" charset="2"/>
              </a:rPr>
              <a:t> of </a:t>
            </a:r>
            <a:r>
              <a:rPr lang="fr-FR" sz="1600" dirty="0" err="1" smtClean="0">
                <a:sym typeface="Wingdings" panose="05000000000000000000" pitchFamily="2" charset="2"/>
              </a:rPr>
              <a:t>channel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names</a:t>
            </a:r>
            <a:r>
              <a:rPr lang="fr-FR" sz="1600" dirty="0" smtClean="0">
                <a:sym typeface="Wingdings" panose="05000000000000000000" pitchFamily="2" charset="2"/>
              </a:rPr>
              <a:t> and have a </a:t>
            </a:r>
            <a:r>
              <a:rPr lang="fr-FR" sz="1600" dirty="0" err="1" smtClean="0">
                <a:sym typeface="Wingdings" panose="05000000000000000000" pitchFamily="2" charset="2"/>
              </a:rPr>
              <a:t>channels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database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ready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/>
              <a:t>Step</a:t>
            </a:r>
            <a:r>
              <a:rPr lang="fr-FR" sz="1600" dirty="0" smtClean="0"/>
              <a:t> 3: Insert </a:t>
            </a:r>
            <a:r>
              <a:rPr lang="fr-FR" sz="1600" dirty="0" err="1" smtClean="0"/>
              <a:t>channels</a:t>
            </a:r>
            <a:r>
              <a:rPr lang="fr-FR" sz="1600" dirty="0" smtClean="0"/>
              <a:t> in the </a:t>
            </a:r>
            <a:r>
              <a:rPr lang="fr-FR" sz="1600" dirty="0" err="1" smtClean="0"/>
              <a:t>database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Step</a:t>
            </a:r>
            <a:r>
              <a:rPr lang="fr-FR" sz="1600" dirty="0" smtClean="0">
                <a:sym typeface="Wingdings" panose="05000000000000000000" pitchFamily="2" charset="2"/>
              </a:rPr>
              <a:t> 4: Do a </a:t>
            </a:r>
            <a:r>
              <a:rPr lang="fr-FR" sz="1600" dirty="0" err="1" smtClean="0">
                <a:sym typeface="Wingdings" panose="05000000000000000000" pitchFamily="2" charset="2"/>
              </a:rPr>
              <a:t>review</a:t>
            </a:r>
            <a:r>
              <a:rPr lang="fr-FR" sz="1600" dirty="0" smtClean="0">
                <a:sym typeface="Wingdings" panose="05000000000000000000" pitchFamily="2" charset="2"/>
              </a:rPr>
              <a:t> of the </a:t>
            </a:r>
            <a:r>
              <a:rPr lang="fr-FR" sz="1600" dirty="0" err="1" smtClean="0">
                <a:sym typeface="Wingdings" panose="05000000000000000000" pitchFamily="2" charset="2"/>
              </a:rPr>
              <a:t>channels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inserted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Step</a:t>
            </a:r>
            <a:r>
              <a:rPr lang="fr-FR" sz="1600" dirty="0" smtClean="0">
                <a:sym typeface="Wingdings" panose="05000000000000000000" pitchFamily="2" charset="2"/>
              </a:rPr>
              <a:t> 5: Have an </a:t>
            </a:r>
            <a:r>
              <a:rPr lang="fr-FR" sz="1600" dirty="0" err="1" smtClean="0">
                <a:sym typeface="Wingdings" panose="05000000000000000000" pitchFamily="2" charset="2"/>
              </a:rPr>
              <a:t>automatic</a:t>
            </a:r>
            <a:r>
              <a:rPr lang="fr-FR" sz="1600" dirty="0" smtClean="0">
                <a:sym typeface="Wingdings" panose="05000000000000000000" pitchFamily="2" charset="2"/>
              </a:rPr>
              <a:t> and </a:t>
            </a:r>
            <a:r>
              <a:rPr lang="fr-FR" sz="1600" dirty="0" err="1" smtClean="0">
                <a:sym typeface="Wingdings" panose="05000000000000000000" pitchFamily="2" charset="2"/>
              </a:rPr>
              <a:t>periodic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reading</a:t>
            </a:r>
            <a:r>
              <a:rPr lang="fr-FR" sz="1600" dirty="0" smtClean="0">
                <a:sym typeface="Wingdings" panose="05000000000000000000" pitchFamily="2" charset="2"/>
              </a:rPr>
              <a:t> of </a:t>
            </a:r>
            <a:r>
              <a:rPr lang="fr-FR" sz="1600" dirty="0" err="1" smtClean="0">
                <a:sym typeface="Wingdings" panose="05000000000000000000" pitchFamily="2" charset="2"/>
              </a:rPr>
              <a:t>raw</a:t>
            </a:r>
            <a:r>
              <a:rPr lang="fr-FR" sz="1600" dirty="0" smtClean="0">
                <a:sym typeface="Wingdings" panose="05000000000000000000" pitchFamily="2" charset="2"/>
              </a:rPr>
              <a:t> data and trend data and insert </a:t>
            </a:r>
            <a:r>
              <a:rPr lang="fr-FR" sz="1600" dirty="0" err="1" smtClean="0">
                <a:sym typeface="Wingdings" panose="05000000000000000000" pitchFamily="2" charset="2"/>
              </a:rPr>
              <a:t>automatically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most</a:t>
            </a:r>
            <a:r>
              <a:rPr lang="fr-FR" sz="1600" dirty="0" smtClean="0">
                <a:sym typeface="Wingdings" panose="05000000000000000000" pitchFamily="2" charset="2"/>
              </a:rPr>
              <a:t> of the information.</a:t>
            </a: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Timeline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is</a:t>
            </a:r>
            <a:r>
              <a:rPr lang="fr-FR" sz="1600" dirty="0" smtClean="0">
                <a:sym typeface="Wingdings" panose="05000000000000000000" pitchFamily="2" charset="2"/>
              </a:rPr>
              <a:t>: </a:t>
            </a:r>
            <a:r>
              <a:rPr lang="fr-FR" sz="1600" dirty="0" err="1" smtClean="0">
                <a:sym typeface="Wingdings" panose="05000000000000000000" pitchFamily="2" charset="2"/>
              </a:rPr>
              <a:t>step</a:t>
            </a:r>
            <a:r>
              <a:rPr lang="fr-FR" sz="1600" dirty="0" smtClean="0">
                <a:sym typeface="Wingdings" panose="05000000000000000000" pitchFamily="2" charset="2"/>
              </a:rPr>
              <a:t> 1 in </a:t>
            </a:r>
            <a:r>
              <a:rPr lang="fr-FR" sz="1600" dirty="0" err="1" smtClean="0">
                <a:sym typeface="Wingdings" panose="05000000000000000000" pitchFamily="2" charset="2"/>
              </a:rPr>
              <a:t>october</a:t>
            </a:r>
            <a:r>
              <a:rPr lang="fr-FR" sz="1600" dirty="0" smtClean="0">
                <a:sym typeface="Wingdings" panose="05000000000000000000" pitchFamily="2" charset="2"/>
              </a:rPr>
              <a:t> 2014, </a:t>
            </a:r>
            <a:r>
              <a:rPr lang="fr-FR" sz="1600" dirty="0" err="1" smtClean="0">
                <a:sym typeface="Wingdings" panose="05000000000000000000" pitchFamily="2" charset="2"/>
              </a:rPr>
              <a:t>step</a:t>
            </a:r>
            <a:r>
              <a:rPr lang="fr-FR" sz="1600" dirty="0" smtClean="0">
                <a:sym typeface="Wingdings" panose="05000000000000000000" pitchFamily="2" charset="2"/>
              </a:rPr>
              <a:t> 2,3,4,5 </a:t>
            </a:r>
            <a:r>
              <a:rPr lang="fr-FR" sz="1600" dirty="0" err="1" smtClean="0">
                <a:sym typeface="Wingdings" panose="05000000000000000000" pitchFamily="2" charset="2"/>
              </a:rPr>
              <a:t>before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february</a:t>
            </a:r>
            <a:r>
              <a:rPr lang="fr-FR" sz="1600" dirty="0" smtClean="0">
                <a:sym typeface="Wingdings" panose="05000000000000000000" pitchFamily="2" charset="2"/>
              </a:rPr>
              <a:t> 2015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Gary’s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priority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until</a:t>
            </a:r>
            <a:r>
              <a:rPr lang="fr-FR" sz="1600" dirty="0" smtClean="0">
                <a:sym typeface="Wingdings" panose="05000000000000000000" pitchFamily="2" charset="2"/>
              </a:rPr>
              <a:t> ER6 </a:t>
            </a:r>
            <a:r>
              <a:rPr lang="fr-FR" sz="1600" dirty="0" err="1" smtClean="0">
                <a:sym typeface="Wingdings" panose="05000000000000000000" pitchFamily="2" charset="2"/>
              </a:rPr>
              <a:t>is</a:t>
            </a:r>
            <a:r>
              <a:rPr lang="fr-FR" sz="1600" dirty="0" smtClean="0">
                <a:sym typeface="Wingdings" panose="05000000000000000000" pitchFamily="2" charset="2"/>
              </a:rPr>
              <a:t> DQSEGDB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129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95736" y="188640"/>
            <a:ext cx="42484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Detector Monitoring System (DMS)</a:t>
            </a:r>
          </a:p>
          <a:p>
            <a:pPr algn="ctr"/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3723" r="12394" b="20429"/>
          <a:stretch/>
        </p:blipFill>
        <p:spPr bwMode="auto">
          <a:xfrm>
            <a:off x="179512" y="1628800"/>
            <a:ext cx="8822748" cy="3960440"/>
          </a:xfrm>
          <a:prstGeom prst="rect">
            <a:avLst/>
          </a:prstGeom>
          <a:noFill/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507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95736" y="188640"/>
            <a:ext cx="42484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Detector Monitoring System (DMS)</a:t>
            </a:r>
          </a:p>
          <a:p>
            <a:pPr algn="ctr"/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599051" y="1052736"/>
            <a:ext cx="81369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Current</a:t>
            </a:r>
            <a:r>
              <a:rPr lang="fr-FR" sz="1600" dirty="0" smtClean="0">
                <a:sym typeface="Wingdings" panose="05000000000000000000" pitchFamily="2" charset="2"/>
              </a:rPr>
              <a:t> DMS </a:t>
            </a:r>
            <a:r>
              <a:rPr lang="fr-FR" sz="1600" dirty="0" err="1" smtClean="0">
                <a:sym typeface="Wingdings" panose="05000000000000000000" pitchFamily="2" charset="2"/>
              </a:rPr>
              <a:t>is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based</a:t>
            </a:r>
            <a:r>
              <a:rPr lang="fr-FR" sz="1600" dirty="0" smtClean="0">
                <a:sym typeface="Wingdings" panose="05000000000000000000" pitchFamily="2" charset="2"/>
              </a:rPr>
              <a:t> 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a set of </a:t>
            </a:r>
            <a:r>
              <a:rPr lang="fr-FR" sz="1600" dirty="0" err="1" smtClean="0">
                <a:sym typeface="Wingdings" panose="05000000000000000000" pitchFamily="2" charset="2"/>
              </a:rPr>
              <a:t>Moni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processes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producing</a:t>
            </a:r>
            <a:r>
              <a:rPr lang="fr-FR" sz="1600" dirty="0" smtClean="0">
                <a:sym typeface="Wingdings" panose="05000000000000000000" pitchFamily="2" charset="2"/>
              </a:rPr>
              <a:t> flags  sent to trend data and to XML files (but flags </a:t>
            </a:r>
            <a:r>
              <a:rPr lang="fr-FR" sz="1600" dirty="0" err="1" smtClean="0">
                <a:sym typeface="Wingdings" panose="05000000000000000000" pitchFamily="2" charset="2"/>
              </a:rPr>
              <a:t>contain</a:t>
            </a:r>
            <a:r>
              <a:rPr lang="fr-FR" sz="1600" dirty="0" smtClean="0">
                <a:sym typeface="Wingdings" panose="05000000000000000000" pitchFamily="2" charset="2"/>
              </a:rPr>
              <a:t> information in </a:t>
            </a:r>
            <a:r>
              <a:rPr lang="fr-FR" sz="1600" dirty="0" err="1" smtClean="0">
                <a:sym typeface="Wingdings" panose="05000000000000000000" pitchFamily="2" charset="2"/>
              </a:rPr>
              <a:t>their</a:t>
            </a:r>
            <a:r>
              <a:rPr lang="fr-FR" sz="1600" dirty="0" smtClean="0">
                <a:sym typeface="Wingdings" panose="05000000000000000000" pitchFamily="2" charset="2"/>
              </a:rPr>
              <a:t> bits and are </a:t>
            </a:r>
            <a:r>
              <a:rPr lang="fr-FR" sz="1600" dirty="0" err="1" smtClean="0">
                <a:sym typeface="Wingdings" panose="05000000000000000000" pitchFamily="2" charset="2"/>
              </a:rPr>
              <a:t>difficult</a:t>
            </a:r>
            <a:r>
              <a:rPr lang="fr-FR" sz="1600" dirty="0" smtClean="0">
                <a:sym typeface="Wingdings" panose="05000000000000000000" pitchFamily="2" charset="2"/>
              </a:rPr>
              <a:t> to </a:t>
            </a:r>
            <a:r>
              <a:rPr lang="fr-FR" sz="1600" dirty="0" err="1" smtClean="0">
                <a:sym typeface="Wingdings" panose="05000000000000000000" pitchFamily="2" charset="2"/>
              </a:rPr>
              <a:t>interpret</a:t>
            </a:r>
            <a:r>
              <a:rPr lang="fr-FR" sz="1600" dirty="0" smtClean="0">
                <a:sym typeface="Wingdings" panose="05000000000000000000" pitchFamily="2" charset="2"/>
              </a:rPr>
              <a:t> for data </a:t>
            </a:r>
            <a:r>
              <a:rPr lang="fr-FR" sz="1600" dirty="0" err="1" smtClean="0">
                <a:sym typeface="Wingdings" panose="05000000000000000000" pitchFamily="2" charset="2"/>
              </a:rPr>
              <a:t>analysis</a:t>
            </a:r>
            <a:r>
              <a:rPr lang="fr-FR" sz="1600" dirty="0" smtClean="0">
                <a:sym typeface="Wingdings" panose="05000000000000000000" pitchFamily="2" charset="2"/>
              </a:rPr>
              <a:t> use)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sym typeface="Wingdings" panose="05000000000000000000" pitchFamily="2" charset="2"/>
              </a:rPr>
              <a:t>p</a:t>
            </a:r>
            <a:r>
              <a:rPr lang="fr-FR" sz="1600" dirty="0" err="1" smtClean="0">
                <a:sym typeface="Wingdings" panose="05000000000000000000" pitchFamily="2" charset="2"/>
              </a:rPr>
              <a:t>hp</a:t>
            </a:r>
            <a:r>
              <a:rPr lang="fr-FR" sz="1600" dirty="0" smtClean="0">
                <a:sym typeface="Wingdings" panose="05000000000000000000" pitchFamily="2" charset="2"/>
              </a:rPr>
              <a:t> scripts </a:t>
            </a:r>
            <a:r>
              <a:rPr lang="fr-FR" sz="1600" dirty="0" err="1" smtClean="0">
                <a:sym typeface="Wingdings" panose="05000000000000000000" pitchFamily="2" charset="2"/>
              </a:rPr>
              <a:t>reading</a:t>
            </a:r>
            <a:r>
              <a:rPr lang="fr-FR" sz="1600" dirty="0" smtClean="0">
                <a:sym typeface="Wingdings" panose="05000000000000000000" pitchFamily="2" charset="2"/>
              </a:rPr>
              <a:t> the XML files and </a:t>
            </a:r>
            <a:r>
              <a:rPr lang="fr-FR" sz="1600" dirty="0" err="1" smtClean="0">
                <a:sym typeface="Wingdings" panose="05000000000000000000" pitchFamily="2" charset="2"/>
              </a:rPr>
              <a:t>producing</a:t>
            </a:r>
            <a:r>
              <a:rPr lang="fr-FR" sz="1600" dirty="0" smtClean="0">
                <a:sym typeface="Wingdings" panose="05000000000000000000" pitchFamily="2" charset="2"/>
              </a:rPr>
              <a:t> the DMS web page </a:t>
            </a:r>
            <a:r>
              <a:rPr lang="fr-FR" sz="1600" dirty="0" err="1" smtClean="0">
                <a:sym typeface="Wingdings" panose="05000000000000000000" pitchFamily="2" charset="2"/>
              </a:rPr>
              <a:t>with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some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interesting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features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like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alarms</a:t>
            </a:r>
            <a:r>
              <a:rPr lang="fr-FR" sz="1600" dirty="0" smtClean="0">
                <a:sym typeface="Wingdings" panose="05000000000000000000" pitchFamily="2" charset="2"/>
              </a:rPr>
              <a:t> and plots of </a:t>
            </a:r>
            <a:r>
              <a:rPr lang="fr-FR" sz="1600" dirty="0" err="1" smtClean="0">
                <a:sym typeface="Wingdings" panose="05000000000000000000" pitchFamily="2" charset="2"/>
              </a:rPr>
              <a:t>recent</a:t>
            </a:r>
            <a:r>
              <a:rPr lang="fr-FR" sz="1600" dirty="0" smtClean="0">
                <a:sym typeface="Wingdings" panose="05000000000000000000" pitchFamily="2" charset="2"/>
              </a:rPr>
              <a:t> data (but use </a:t>
            </a:r>
            <a:r>
              <a:rPr lang="fr-FR" sz="1600" dirty="0" err="1" smtClean="0">
                <a:sym typeface="Wingdings" panose="05000000000000000000" pitchFamily="2" charset="2"/>
              </a:rPr>
              <a:t>its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own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database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instead</a:t>
            </a:r>
            <a:r>
              <a:rPr lang="fr-FR" sz="1600" dirty="0" smtClean="0">
                <a:sym typeface="Wingdings" panose="05000000000000000000" pitchFamily="2" charset="2"/>
              </a:rPr>
              <a:t> of </a:t>
            </a:r>
            <a:r>
              <a:rPr lang="fr-FR" sz="1600" dirty="0" err="1" smtClean="0">
                <a:sym typeface="Wingdings" panose="05000000000000000000" pitchFamily="2" charset="2"/>
              </a:rPr>
              <a:t>using</a:t>
            </a:r>
            <a:r>
              <a:rPr lang="fr-FR" sz="1600" dirty="0" smtClean="0">
                <a:sym typeface="Wingdings" panose="05000000000000000000" pitchFamily="2" charset="2"/>
              </a:rPr>
              <a:t> the frame </a:t>
            </a:r>
            <a:r>
              <a:rPr lang="fr-FR" sz="1600" dirty="0" err="1" smtClean="0">
                <a:sym typeface="Wingdings" panose="05000000000000000000" pitchFamily="2" charset="2"/>
              </a:rPr>
              <a:t>formatted</a:t>
            </a:r>
            <a:r>
              <a:rPr lang="fr-FR" sz="1600" dirty="0" smtClean="0">
                <a:sym typeface="Wingdings" panose="05000000000000000000" pitchFamily="2" charset="2"/>
              </a:rPr>
              <a:t> data)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A document </a:t>
            </a:r>
            <a:r>
              <a:rPr lang="fr-FR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will</a:t>
            </a: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be</a:t>
            </a: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written</a:t>
            </a: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describing</a:t>
            </a: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the XML format </a:t>
            </a:r>
            <a:r>
              <a:rPr lang="fr-FR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used</a:t>
            </a: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by </a:t>
            </a:r>
            <a:r>
              <a:rPr lang="fr-FR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any</a:t>
            </a: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process</a:t>
            </a: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which</a:t>
            </a: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wants</a:t>
            </a: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to </a:t>
            </a:r>
            <a:r>
              <a:rPr lang="fr-FR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see</a:t>
            </a: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its</a:t>
            </a: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information </a:t>
            </a:r>
            <a:r>
              <a:rPr lang="fr-FR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included</a:t>
            </a: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into</a:t>
            </a: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the DMS web page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sym typeface="Wingdings" panose="05000000000000000000" pitchFamily="2" charset="2"/>
              </a:rPr>
              <a:t>Moni</a:t>
            </a:r>
            <a:r>
              <a:rPr lang="fr-FR" sz="1600" dirty="0">
                <a:sym typeface="Wingdings" panose="05000000000000000000" pitchFamily="2" charset="2"/>
              </a:rPr>
              <a:t> </a:t>
            </a:r>
            <a:r>
              <a:rPr lang="fr-FR" sz="1600" dirty="0" err="1">
                <a:sym typeface="Wingdings" panose="05000000000000000000" pitchFamily="2" charset="2"/>
              </a:rPr>
              <a:t>processes</a:t>
            </a:r>
            <a:r>
              <a:rPr lang="fr-FR" sz="1600" dirty="0">
                <a:sym typeface="Wingdings" panose="05000000000000000000" pitchFamily="2" charset="2"/>
              </a:rPr>
              <a:t> </a:t>
            </a:r>
            <a:r>
              <a:rPr lang="fr-FR" sz="1600" dirty="0" err="1">
                <a:sym typeface="Wingdings" panose="05000000000000000000" pitchFamily="2" charset="2"/>
              </a:rPr>
              <a:t>will</a:t>
            </a:r>
            <a:r>
              <a:rPr lang="fr-FR" sz="1600" dirty="0">
                <a:sym typeface="Wingdings" panose="05000000000000000000" pitchFamily="2" charset="2"/>
              </a:rPr>
              <a:t> </a:t>
            </a:r>
            <a:r>
              <a:rPr lang="fr-FR" sz="1600" dirty="0" err="1">
                <a:sym typeface="Wingdings" panose="05000000000000000000" pitchFamily="2" charset="2"/>
              </a:rPr>
              <a:t>produce</a:t>
            </a:r>
            <a:r>
              <a:rPr lang="fr-FR" sz="1600" dirty="0">
                <a:sym typeface="Wingdings" panose="05000000000000000000" pitchFamily="2" charset="2"/>
              </a:rPr>
              <a:t> </a:t>
            </a:r>
            <a:r>
              <a:rPr lang="fr-FR" sz="1600" dirty="0" err="1">
                <a:sym typeface="Wingdings" panose="05000000000000000000" pitchFamily="2" charset="2"/>
              </a:rPr>
              <a:t>only</a:t>
            </a:r>
            <a:r>
              <a:rPr lang="fr-FR" sz="1600" dirty="0">
                <a:sym typeface="Wingdings" panose="05000000000000000000" pitchFamily="2" charset="2"/>
              </a:rPr>
              <a:t> 0/1 flags (no bits </a:t>
            </a:r>
            <a:r>
              <a:rPr lang="fr-FR" sz="1600" dirty="0" err="1">
                <a:sym typeface="Wingdings" panose="05000000000000000000" pitchFamily="2" charset="2"/>
              </a:rPr>
              <a:t>coding</a:t>
            </a:r>
            <a:r>
              <a:rPr lang="fr-FR" sz="1600" dirty="0">
                <a:sym typeface="Wingdings" panose="05000000000000000000" pitchFamily="2" charset="2"/>
              </a:rPr>
              <a:t>) to </a:t>
            </a:r>
            <a:r>
              <a:rPr lang="fr-FR" sz="1600" dirty="0" err="1">
                <a:sym typeface="Wingdings" panose="05000000000000000000" pitchFamily="2" charset="2"/>
              </a:rPr>
              <a:t>be</a:t>
            </a:r>
            <a:r>
              <a:rPr lang="fr-FR" sz="1600" dirty="0">
                <a:sym typeface="Wingdings" panose="05000000000000000000" pitchFamily="2" charset="2"/>
              </a:rPr>
              <a:t> </a:t>
            </a:r>
            <a:r>
              <a:rPr lang="fr-FR" sz="1600" dirty="0" err="1">
                <a:sym typeface="Wingdings" panose="05000000000000000000" pitchFamily="2" charset="2"/>
              </a:rPr>
              <a:t>used</a:t>
            </a:r>
            <a:r>
              <a:rPr lang="fr-FR" sz="1600" dirty="0">
                <a:sym typeface="Wingdings" panose="05000000000000000000" pitchFamily="2" charset="2"/>
              </a:rPr>
              <a:t> </a:t>
            </a:r>
            <a:r>
              <a:rPr lang="fr-FR" sz="1600" dirty="0" err="1">
                <a:sym typeface="Wingdings" panose="05000000000000000000" pitchFamily="2" charset="2"/>
              </a:rPr>
              <a:t>also</a:t>
            </a:r>
            <a:r>
              <a:rPr lang="fr-FR" sz="1600" dirty="0">
                <a:sym typeface="Wingdings" panose="05000000000000000000" pitchFamily="2" charset="2"/>
              </a:rPr>
              <a:t> by data </a:t>
            </a:r>
            <a:r>
              <a:rPr lang="fr-FR" sz="1600" dirty="0" err="1">
                <a:sym typeface="Wingdings" panose="05000000000000000000" pitchFamily="2" charset="2"/>
              </a:rPr>
              <a:t>analysis</a:t>
            </a: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ym typeface="Wingdings" panose="05000000000000000000" pitchFamily="2" charset="2"/>
              </a:rPr>
              <a:t>Will </a:t>
            </a:r>
            <a:r>
              <a:rPr lang="fr-FR" sz="1600" dirty="0" err="1">
                <a:sym typeface="Wingdings" panose="05000000000000000000" pitchFamily="2" charset="2"/>
              </a:rPr>
              <a:t>include</a:t>
            </a:r>
            <a:r>
              <a:rPr lang="fr-FR" sz="1600" dirty="0">
                <a:sym typeface="Wingdings" panose="05000000000000000000" pitchFamily="2" charset="2"/>
              </a:rPr>
              <a:t> </a:t>
            </a:r>
            <a:r>
              <a:rPr lang="fr-FR" sz="1600" dirty="0" err="1">
                <a:sym typeface="Wingdings" panose="05000000000000000000" pitchFamily="2" charset="2"/>
              </a:rPr>
              <a:t>VirgoCAM</a:t>
            </a:r>
            <a:r>
              <a:rPr lang="fr-FR" sz="1600" dirty="0">
                <a:sym typeface="Wingdings" panose="05000000000000000000" pitchFamily="2" charset="2"/>
              </a:rPr>
              <a:t> </a:t>
            </a:r>
            <a:r>
              <a:rPr lang="fr-FR" sz="1600" dirty="0" smtClean="0">
                <a:sym typeface="Wingdings" panose="05000000000000000000" pitchFamily="2" charset="2"/>
              </a:rPr>
              <a:t>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VPM </a:t>
            </a:r>
            <a:r>
              <a:rPr lang="fr-FR" sz="1600" dirty="0" err="1" smtClean="0">
                <a:sym typeface="Wingdings" panose="05000000000000000000" pitchFamily="2" charset="2"/>
              </a:rPr>
              <a:t>will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provide</a:t>
            </a:r>
            <a:r>
              <a:rPr lang="fr-FR" sz="1600" dirty="0" smtClean="0">
                <a:sym typeface="Wingdings" panose="05000000000000000000" pitchFamily="2" charset="2"/>
              </a:rPr>
              <a:t> a XML page </a:t>
            </a:r>
            <a:r>
              <a:rPr lang="fr-FR" sz="1600" dirty="0" err="1" smtClean="0">
                <a:sym typeface="Wingdings" panose="05000000000000000000" pitchFamily="2" charset="2"/>
              </a:rPr>
              <a:t>containing</a:t>
            </a:r>
            <a:r>
              <a:rPr lang="fr-FR" sz="1600" dirty="0" smtClean="0">
                <a:sym typeface="Wingdings" panose="05000000000000000000" pitchFamily="2" charset="2"/>
              </a:rPr>
              <a:t> the </a:t>
            </a:r>
            <a:r>
              <a:rPr lang="fr-FR" sz="1600" dirty="0" err="1" smtClean="0">
                <a:sym typeface="Wingdings" panose="05000000000000000000" pitchFamily="2" charset="2"/>
              </a:rPr>
              <a:t>status</a:t>
            </a:r>
            <a:r>
              <a:rPr lang="fr-FR" sz="1600" dirty="0" smtClean="0">
                <a:sym typeface="Wingdings" panose="05000000000000000000" pitchFamily="2" charset="2"/>
              </a:rPr>
              <a:t> of all the </a:t>
            </a:r>
            <a:r>
              <a:rPr lang="fr-FR" sz="1600" dirty="0" err="1" smtClean="0">
                <a:sym typeface="Wingdings" panose="05000000000000000000" pitchFamily="2" charset="2"/>
              </a:rPr>
              <a:t>processes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it</a:t>
            </a:r>
            <a:r>
              <a:rPr lang="fr-FR" sz="1600" dirty="0" smtClean="0">
                <a:sym typeface="Wingdings" panose="05000000000000000000" pitchFamily="2" charset="2"/>
              </a:rPr>
              <a:t> monitors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We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will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investigate</a:t>
            </a:r>
            <a:r>
              <a:rPr lang="fr-FR" sz="1600" dirty="0" smtClean="0">
                <a:sym typeface="Wingdings" panose="05000000000000000000" pitchFamily="2" charset="2"/>
              </a:rPr>
              <a:t> on the </a:t>
            </a:r>
            <a:r>
              <a:rPr lang="fr-FR" sz="1600" dirty="0" err="1" smtClean="0">
                <a:sym typeface="Wingdings" panose="05000000000000000000" pitchFamily="2" charset="2"/>
              </a:rPr>
              <a:t>possibility</a:t>
            </a:r>
            <a:r>
              <a:rPr lang="fr-FR" sz="1600" dirty="0" smtClean="0">
                <a:sym typeface="Wingdings" panose="05000000000000000000" pitchFamily="2" charset="2"/>
              </a:rPr>
              <a:t> to </a:t>
            </a:r>
            <a:r>
              <a:rPr lang="fr-FR" sz="1600" dirty="0" err="1" smtClean="0">
                <a:sym typeface="Wingdings" panose="05000000000000000000" pitchFamily="2" charset="2"/>
              </a:rPr>
              <a:t>read</a:t>
            </a:r>
            <a:r>
              <a:rPr lang="fr-FR" sz="1600" dirty="0" smtClean="0">
                <a:sym typeface="Wingdings" panose="05000000000000000000" pitchFamily="2" charset="2"/>
              </a:rPr>
              <a:t> trend data frames </a:t>
            </a:r>
            <a:r>
              <a:rPr lang="fr-FR" sz="1600" dirty="0" err="1" smtClean="0">
                <a:sym typeface="Wingdings" panose="05000000000000000000" pitchFamily="2" charset="2"/>
              </a:rPr>
              <a:t>with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php</a:t>
            </a:r>
            <a:r>
              <a:rPr lang="fr-FR" sz="1600" dirty="0" smtClean="0">
                <a:sym typeface="Wingdings" panose="05000000000000000000" pitchFamily="2" charset="2"/>
              </a:rPr>
              <a:t> script.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Main </a:t>
            </a:r>
            <a:r>
              <a:rPr lang="fr-FR" sz="1600" dirty="0" err="1" smtClean="0">
                <a:sym typeface="Wingdings" panose="05000000000000000000" pitchFamily="2" charset="2"/>
              </a:rPr>
              <a:t>workers</a:t>
            </a:r>
            <a:r>
              <a:rPr lang="fr-FR" sz="1600" dirty="0" smtClean="0">
                <a:sym typeface="Wingdings" panose="05000000000000000000" pitchFamily="2" charset="2"/>
              </a:rPr>
              <a:t>: F. Berni and D. </a:t>
            </a:r>
            <a:r>
              <a:rPr lang="fr-FR" sz="1600" dirty="0" err="1" smtClean="0">
                <a:sym typeface="Wingdings" panose="05000000000000000000" pitchFamily="2" charset="2"/>
              </a:rPr>
              <a:t>Verkindt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Discussions </a:t>
            </a:r>
            <a:r>
              <a:rPr lang="fr-FR" sz="1600" dirty="0" err="1" smtClean="0">
                <a:sym typeface="Wingdings" panose="05000000000000000000" pitchFamily="2" charset="2"/>
              </a:rPr>
              <a:t>with</a:t>
            </a:r>
            <a:r>
              <a:rPr lang="fr-FR" sz="1600" dirty="0" smtClean="0">
                <a:sym typeface="Wingdings" panose="05000000000000000000" pitchFamily="2" charset="2"/>
              </a:rPr>
              <a:t>: B. </a:t>
            </a:r>
            <a:r>
              <a:rPr lang="fr-FR" sz="1600" dirty="0" err="1" smtClean="0">
                <a:sym typeface="Wingdings" panose="05000000000000000000" pitchFamily="2" charset="2"/>
              </a:rPr>
              <a:t>Swinkels</a:t>
            </a:r>
            <a:r>
              <a:rPr lang="fr-FR" sz="1600" dirty="0" smtClean="0">
                <a:sym typeface="Wingdings" panose="05000000000000000000" pitchFamily="2" charset="2"/>
              </a:rPr>
              <a:t> and V. </a:t>
            </a:r>
            <a:r>
              <a:rPr lang="fr-FR" sz="1600" dirty="0" err="1" smtClean="0">
                <a:sym typeface="Wingdings" panose="05000000000000000000" pitchFamily="2" charset="2"/>
              </a:rPr>
              <a:t>Dattilo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No </a:t>
            </a:r>
            <a:r>
              <a:rPr lang="fr-FR" sz="1600" dirty="0" err="1" smtClean="0">
                <a:sym typeface="Wingdings" panose="05000000000000000000" pitchFamily="2" charset="2"/>
              </a:rPr>
              <a:t>timeline</a:t>
            </a:r>
            <a:r>
              <a:rPr lang="fr-FR" sz="1600" dirty="0" smtClean="0">
                <a:sym typeface="Wingdings" panose="05000000000000000000" pitchFamily="2" charset="2"/>
              </a:rPr>
              <a:t> for </a:t>
            </a:r>
            <a:r>
              <a:rPr lang="fr-FR" sz="1600" dirty="0" err="1" smtClean="0">
                <a:sym typeface="Wingdings" panose="05000000000000000000" pitchFamily="2" charset="2"/>
              </a:rPr>
              <a:t>now</a:t>
            </a:r>
            <a:r>
              <a:rPr lang="fr-FR" sz="1600" dirty="0" smtClean="0">
                <a:sym typeface="Wingdings" panose="05000000000000000000" pitchFamily="2" charset="2"/>
              </a:rPr>
              <a:t>  (</a:t>
            </a:r>
            <a:r>
              <a:rPr lang="fr-FR" sz="1600" dirty="0" err="1" smtClean="0">
                <a:sym typeface="Wingdings" panose="05000000000000000000" pitchFamily="2" charset="2"/>
              </a:rPr>
              <a:t>level</a:t>
            </a:r>
            <a:r>
              <a:rPr lang="fr-FR" sz="1600" dirty="0" smtClean="0">
                <a:sym typeface="Wingdings" panose="05000000000000000000" pitchFamily="2" charset="2"/>
              </a:rPr>
              <a:t> of </a:t>
            </a:r>
            <a:r>
              <a:rPr lang="fr-FR" sz="1600" dirty="0" err="1" smtClean="0">
                <a:sym typeface="Wingdings" panose="05000000000000000000" pitchFamily="2" charset="2"/>
              </a:rPr>
              <a:t>priority</a:t>
            </a:r>
            <a:r>
              <a:rPr lang="fr-FR" sz="1600" dirty="0" smtClean="0">
                <a:sym typeface="Wingdings" panose="05000000000000000000" pitchFamily="2" charset="2"/>
              </a:rPr>
              <a:t> of </a:t>
            </a:r>
            <a:r>
              <a:rPr lang="fr-FR" sz="1600" dirty="0" err="1" smtClean="0">
                <a:sym typeface="Wingdings" panose="05000000000000000000" pitchFamily="2" charset="2"/>
              </a:rPr>
              <a:t>this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work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is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yet</a:t>
            </a:r>
            <a:r>
              <a:rPr lang="fr-FR" sz="1600" dirty="0" smtClean="0">
                <a:sym typeface="Wingdings" panose="05000000000000000000" pitchFamily="2" charset="2"/>
              </a:rPr>
              <a:t> TBD)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5616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95736" y="26064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dataDisplay</a:t>
            </a:r>
            <a:r>
              <a:rPr lang="en-US" sz="2400" b="1" dirty="0" smtClean="0"/>
              <a:t> upgrade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4" t="2498" r="20135" b="6497"/>
          <a:stretch/>
        </p:blipFill>
        <p:spPr bwMode="auto">
          <a:xfrm>
            <a:off x="1115616" y="980728"/>
            <a:ext cx="6713635" cy="55870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812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99051" y="1052736"/>
            <a:ext cx="813690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A new version (v10r1) </a:t>
            </a:r>
            <a:r>
              <a:rPr lang="fr-FR" sz="1600" dirty="0" err="1" smtClean="0">
                <a:sym typeface="Wingdings" panose="05000000000000000000" pitchFamily="2" charset="2"/>
              </a:rPr>
              <a:t>that</a:t>
            </a:r>
            <a:r>
              <a:rPr lang="fr-FR" sz="1600" dirty="0" smtClean="0">
                <a:sym typeface="Wingdings" panose="05000000000000000000" pitchFamily="2" charset="2"/>
              </a:rPr>
              <a:t> uses ROOT v5r34p5 </a:t>
            </a:r>
            <a:r>
              <a:rPr lang="fr-FR" sz="1600" dirty="0" err="1" smtClean="0">
                <a:sym typeface="Wingdings" panose="05000000000000000000" pitchFamily="2" charset="2"/>
              </a:rPr>
              <a:t>is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working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under</a:t>
            </a:r>
            <a:r>
              <a:rPr lang="fr-FR" sz="1600" dirty="0" smtClean="0">
                <a:sym typeface="Wingdings" panose="05000000000000000000" pitchFamily="2" charset="2"/>
              </a:rPr>
              <a:t> SL6 64 bits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This new version has for </a:t>
            </a:r>
            <a:r>
              <a:rPr lang="fr-FR" sz="1600" dirty="0" err="1" smtClean="0">
                <a:sym typeface="Wingdings" panose="05000000000000000000" pitchFamily="2" charset="2"/>
              </a:rPr>
              <a:t>now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only</a:t>
            </a:r>
            <a:r>
              <a:rPr lang="fr-FR" sz="1600" dirty="0" smtClean="0">
                <a:sym typeface="Wingdings" panose="05000000000000000000" pitchFamily="2" charset="2"/>
              </a:rPr>
              <a:t> FFT plots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/>
              <a:t>Several</a:t>
            </a:r>
            <a:r>
              <a:rPr lang="fr-FR" sz="1600" dirty="0"/>
              <a:t> </a:t>
            </a:r>
            <a:r>
              <a:rPr lang="fr-FR" sz="1600" dirty="0" err="1"/>
              <a:t>internal</a:t>
            </a:r>
            <a:r>
              <a:rPr lang="fr-FR" sz="1600" dirty="0"/>
              <a:t> changes made (use of </a:t>
            </a:r>
            <a:r>
              <a:rPr lang="fr-FR" sz="1600" dirty="0" err="1"/>
              <a:t>Xform</a:t>
            </a:r>
            <a:r>
              <a:rPr lang="fr-FR" sz="1600" dirty="0"/>
              <a:t>, </a:t>
            </a:r>
            <a:r>
              <a:rPr lang="fr-FR" sz="1600" dirty="0" err="1"/>
              <a:t>channels</a:t>
            </a:r>
            <a:r>
              <a:rPr lang="fr-FR" sz="1600" dirty="0"/>
              <a:t> management, use of </a:t>
            </a:r>
            <a:r>
              <a:rPr lang="fr-FR" sz="1600" dirty="0" err="1"/>
              <a:t>Frv</a:t>
            </a:r>
            <a:r>
              <a:rPr lang="fr-FR" sz="1600" dirty="0"/>
              <a:t>, central </a:t>
            </a:r>
            <a:r>
              <a:rPr lang="fr-FR" sz="1600" dirty="0" err="1"/>
              <a:t>engine</a:t>
            </a:r>
            <a:r>
              <a:rPr lang="fr-FR" sz="1600" dirty="0"/>
              <a:t> no more </a:t>
            </a:r>
            <a:r>
              <a:rPr lang="fr-FR" sz="1600" dirty="0" err="1"/>
              <a:t>based</a:t>
            </a:r>
            <a:r>
              <a:rPr lang="fr-FR" sz="1600" dirty="0"/>
              <a:t> on Siesta and on frame format…)</a:t>
            </a: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For </a:t>
            </a:r>
            <a:r>
              <a:rPr lang="fr-FR" sz="1600" dirty="0" err="1" smtClean="0">
                <a:sym typeface="Wingdings" panose="05000000000000000000" pitchFamily="2" charset="2"/>
              </a:rPr>
              <a:t>now</a:t>
            </a:r>
            <a:r>
              <a:rPr lang="fr-FR" sz="1600" dirty="0" smtClean="0">
                <a:sym typeface="Wingdings" panose="05000000000000000000" pitchFamily="2" charset="2"/>
              </a:rPr>
              <a:t>, no </a:t>
            </a:r>
            <a:r>
              <a:rPr lang="fr-FR" sz="1600" dirty="0" err="1" smtClean="0">
                <a:sym typeface="Wingdings" panose="05000000000000000000" pitchFamily="2" charset="2"/>
              </a:rPr>
              <a:t>beautiful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text</a:t>
            </a:r>
            <a:r>
              <a:rPr lang="fr-FR" sz="1600" dirty="0" smtClean="0">
                <a:sym typeface="Wingdings" panose="05000000000000000000" pitchFamily="2" charset="2"/>
              </a:rPr>
              <a:t>, no </a:t>
            </a:r>
            <a:r>
              <a:rPr lang="fr-FR" sz="1600" dirty="0" err="1" smtClean="0">
                <a:sym typeface="Wingdings" panose="05000000000000000000" pitchFamily="2" charset="2"/>
              </a:rPr>
              <a:t>detection</a:t>
            </a:r>
            <a:r>
              <a:rPr lang="fr-FR" sz="1600" dirty="0" smtClean="0">
                <a:sym typeface="Wingdings" panose="05000000000000000000" pitchFamily="2" charset="2"/>
              </a:rPr>
              <a:t> of </a:t>
            </a:r>
            <a:r>
              <a:rPr lang="fr-FR" sz="1600" dirty="0" err="1" smtClean="0">
                <a:sym typeface="Wingdings" panose="05000000000000000000" pitchFamily="2" charset="2"/>
              </a:rPr>
              <a:t>missing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channels</a:t>
            </a:r>
            <a:r>
              <a:rPr lang="fr-FR" sz="1600" dirty="0" smtClean="0">
                <a:sym typeface="Wingdings" panose="05000000000000000000" pitchFamily="2" charset="2"/>
              </a:rPr>
              <a:t>, no </a:t>
            </a:r>
            <a:r>
              <a:rPr lang="fr-FR" sz="1600" dirty="0" err="1" smtClean="0">
                <a:sym typeface="Wingdings" panose="05000000000000000000" pitchFamily="2" charset="2"/>
              </a:rPr>
              <a:t>operations</a:t>
            </a:r>
            <a:r>
              <a:rPr lang="fr-FR" sz="1600" dirty="0" smtClean="0">
                <a:sym typeface="Wingdings" panose="05000000000000000000" pitchFamily="2" charset="2"/>
              </a:rPr>
              <a:t> on </a:t>
            </a:r>
            <a:r>
              <a:rPr lang="fr-FR" sz="1600" dirty="0" err="1" smtClean="0">
                <a:sym typeface="Wingdings" panose="05000000000000000000" pitchFamily="2" charset="2"/>
              </a:rPr>
              <a:t>channels</a:t>
            </a:r>
            <a:r>
              <a:rPr lang="fr-FR" sz="1600" dirty="0" smtClean="0">
                <a:sym typeface="Wingdings" panose="05000000000000000000" pitchFamily="2" charset="2"/>
              </a:rPr>
              <a:t>, no superposition of plots…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New </a:t>
            </a:r>
            <a:r>
              <a:rPr lang="fr-FR" sz="1600" dirty="0" err="1" smtClean="0"/>
              <a:t>features</a:t>
            </a:r>
            <a:r>
              <a:rPr lang="fr-FR" sz="1600" dirty="0" smtClean="0"/>
              <a:t> (</a:t>
            </a:r>
            <a:r>
              <a:rPr lang="fr-FR" sz="1600" dirty="0" err="1" smtClean="0"/>
              <a:t>like</a:t>
            </a:r>
            <a:r>
              <a:rPr lang="fr-FR" sz="1600" dirty="0" smtClean="0"/>
              <a:t> </a:t>
            </a:r>
            <a:r>
              <a:rPr lang="fr-FR" sz="1600" dirty="0" err="1" smtClean="0"/>
              <a:t>computing</a:t>
            </a:r>
            <a:r>
              <a:rPr lang="fr-FR" sz="1600" dirty="0" smtClean="0"/>
              <a:t> </a:t>
            </a:r>
            <a:r>
              <a:rPr lang="fr-FR" sz="1600" dirty="0" err="1" smtClean="0"/>
              <a:t>brms</a:t>
            </a:r>
            <a:r>
              <a:rPr lang="fr-FR" sz="1600" dirty="0" smtClean="0"/>
              <a:t> values or </a:t>
            </a:r>
            <a:r>
              <a:rPr lang="fr-FR" sz="1600" dirty="0" err="1" smtClean="0"/>
              <a:t>doing</a:t>
            </a:r>
            <a:r>
              <a:rPr lang="fr-FR" sz="1600" dirty="0" smtClean="0"/>
              <a:t> </a:t>
            </a:r>
            <a:r>
              <a:rPr lang="fr-FR" sz="1600" dirty="0" err="1" smtClean="0"/>
              <a:t>glitchgrams</a:t>
            </a:r>
            <a:r>
              <a:rPr lang="fr-FR" sz="1600" dirty="0" smtClean="0"/>
              <a:t> or </a:t>
            </a:r>
            <a:r>
              <a:rPr lang="fr-FR" sz="1600" dirty="0" err="1" smtClean="0"/>
              <a:t>getting</a:t>
            </a:r>
            <a:r>
              <a:rPr lang="fr-FR" sz="1600" dirty="0" smtClean="0"/>
              <a:t> information </a:t>
            </a:r>
            <a:r>
              <a:rPr lang="fr-FR" sz="1600" dirty="0" err="1" smtClean="0"/>
              <a:t>from</a:t>
            </a:r>
            <a:r>
              <a:rPr lang="fr-FR" sz="1600" dirty="0" smtClean="0"/>
              <a:t> </a:t>
            </a:r>
            <a:r>
              <a:rPr lang="fr-FR" sz="1600" dirty="0" err="1" smtClean="0"/>
              <a:t>channel</a:t>
            </a:r>
            <a:r>
              <a:rPr lang="fr-FR" sz="1600" dirty="0" smtClean="0"/>
              <a:t> DB) </a:t>
            </a:r>
            <a:r>
              <a:rPr lang="fr-FR" sz="1600" dirty="0" err="1" smtClean="0"/>
              <a:t>will</a:t>
            </a:r>
            <a:r>
              <a:rPr lang="fr-FR" sz="1600" dirty="0" smtClean="0"/>
              <a:t> </a:t>
            </a:r>
            <a:r>
              <a:rPr lang="fr-FR" sz="1600" dirty="0" err="1" smtClean="0"/>
              <a:t>be</a:t>
            </a:r>
            <a:r>
              <a:rPr lang="fr-FR" sz="1600" dirty="0" smtClean="0"/>
              <a:t> </a:t>
            </a:r>
            <a:r>
              <a:rPr lang="fr-FR" sz="1600" dirty="0" err="1" smtClean="0"/>
              <a:t>added</a:t>
            </a:r>
            <a:r>
              <a:rPr lang="fr-FR" sz="1600" dirty="0" smtClean="0"/>
              <a:t> </a:t>
            </a:r>
            <a:r>
              <a:rPr lang="fr-FR" sz="1600" dirty="0" err="1" smtClean="0"/>
              <a:t>only</a:t>
            </a:r>
            <a:r>
              <a:rPr lang="fr-FR" sz="1600" dirty="0" smtClean="0"/>
              <a:t> once </a:t>
            </a:r>
            <a:r>
              <a:rPr lang="fr-FR" sz="1600" dirty="0" err="1" smtClean="0"/>
              <a:t>old</a:t>
            </a:r>
            <a:r>
              <a:rPr lang="fr-FR" sz="1600" dirty="0" smtClean="0"/>
              <a:t> </a:t>
            </a:r>
            <a:r>
              <a:rPr lang="fr-FR" sz="1600" dirty="0" err="1" smtClean="0"/>
              <a:t>features</a:t>
            </a:r>
            <a:r>
              <a:rPr lang="fr-FR" sz="1600" dirty="0" smtClean="0"/>
              <a:t> are back.</a:t>
            </a:r>
          </a:p>
          <a:p>
            <a:endParaRPr lang="fr-FR" sz="1600" dirty="0">
              <a:sym typeface="Wingdings" panose="05000000000000000000" pitchFamily="2" charset="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195736" y="26064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dataDisplay</a:t>
            </a:r>
            <a:r>
              <a:rPr lang="en-US" sz="2400" b="1" dirty="0" smtClean="0"/>
              <a:t> upgrade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8376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99051" y="908720"/>
            <a:ext cx="81369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Remark1: </a:t>
            </a:r>
            <a:r>
              <a:rPr lang="fr-FR" sz="1600" dirty="0" err="1" smtClean="0">
                <a:sym typeface="Wingdings" panose="05000000000000000000" pitchFamily="2" charset="2"/>
              </a:rPr>
              <a:t>previous</a:t>
            </a:r>
            <a:r>
              <a:rPr lang="fr-FR" sz="1600" dirty="0" smtClean="0">
                <a:sym typeface="Wingdings" panose="05000000000000000000" pitchFamily="2" charset="2"/>
              </a:rPr>
              <a:t> version v9r12p13 </a:t>
            </a:r>
            <a:r>
              <a:rPr lang="fr-FR" sz="1600" dirty="0" err="1" smtClean="0">
                <a:sym typeface="Wingdings" panose="05000000000000000000" pitchFamily="2" charset="2"/>
              </a:rPr>
              <a:t>using</a:t>
            </a:r>
            <a:r>
              <a:rPr lang="fr-FR" sz="1600" dirty="0" smtClean="0">
                <a:sym typeface="Wingdings" panose="05000000000000000000" pitchFamily="2" charset="2"/>
              </a:rPr>
              <a:t> ROOT v5r34p5 compiles </a:t>
            </a:r>
            <a:r>
              <a:rPr lang="fr-FR" sz="1600" dirty="0" err="1" smtClean="0">
                <a:sym typeface="Wingdings" panose="05000000000000000000" pitchFamily="2" charset="2"/>
              </a:rPr>
              <a:t>under</a:t>
            </a:r>
            <a:r>
              <a:rPr lang="fr-FR" sz="1600" dirty="0" smtClean="0">
                <a:sym typeface="Wingdings" panose="05000000000000000000" pitchFamily="2" charset="2"/>
              </a:rPr>
              <a:t> SL6 and </a:t>
            </a:r>
            <a:r>
              <a:rPr lang="fr-FR" sz="1600" dirty="0" err="1" smtClean="0">
                <a:sym typeface="Wingdings" panose="05000000000000000000" pitchFamily="2" charset="2"/>
              </a:rPr>
              <a:t>runs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correctly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when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doing</a:t>
            </a:r>
            <a:r>
              <a:rPr lang="fr-FR" sz="1600" dirty="0" smtClean="0">
                <a:sym typeface="Wingdings" panose="05000000000000000000" pitchFamily="2" charset="2"/>
              </a:rPr>
              <a:t> plot 1D, but crashes for plots FFT or TIME, </a:t>
            </a:r>
            <a:r>
              <a:rPr lang="fr-FR" sz="1600" dirty="0" err="1" smtClean="0">
                <a:sym typeface="Wingdings" panose="05000000000000000000" pitchFamily="2" charset="2"/>
              </a:rPr>
              <a:t>when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function</a:t>
            </a:r>
            <a:r>
              <a:rPr lang="fr-FR" sz="1600" dirty="0" smtClean="0">
                <a:sym typeface="Wingdings" panose="05000000000000000000" pitchFamily="2" charset="2"/>
              </a:rPr>
              <a:t> Paint() </a:t>
            </a:r>
            <a:r>
              <a:rPr lang="fr-FR" sz="1600" dirty="0" err="1" smtClean="0">
                <a:sym typeface="Wingdings" panose="05000000000000000000" pitchFamily="2" charset="2"/>
              </a:rPr>
              <a:t>is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called</a:t>
            </a:r>
            <a:r>
              <a:rPr lang="fr-FR" sz="1600" dirty="0" smtClean="0">
                <a:sym typeface="Wingdings" panose="05000000000000000000" pitchFamily="2" charset="2"/>
              </a:rPr>
              <a:t>. </a:t>
            </a:r>
            <a:r>
              <a:rPr lang="fr-FR" sz="1600" dirty="0" err="1" smtClean="0">
                <a:sym typeface="Wingdings" panose="05000000000000000000" pitchFamily="2" charset="2"/>
              </a:rPr>
              <a:t>Origin</a:t>
            </a:r>
            <a:r>
              <a:rPr lang="fr-FR" sz="1600" dirty="0" smtClean="0">
                <a:sym typeface="Wingdings" panose="05000000000000000000" pitchFamily="2" charset="2"/>
              </a:rPr>
              <a:t> of the </a:t>
            </a:r>
            <a:r>
              <a:rPr lang="fr-FR" sz="1600" dirty="0" err="1" smtClean="0">
                <a:sym typeface="Wingdings" panose="05000000000000000000" pitchFamily="2" charset="2"/>
              </a:rPr>
              <a:t>problem</a:t>
            </a:r>
            <a:r>
              <a:rPr lang="fr-FR" sz="1600" dirty="0" smtClean="0">
                <a:sym typeface="Wingdings" panose="05000000000000000000" pitchFamily="2" charset="2"/>
              </a:rPr>
              <a:t> not </a:t>
            </a:r>
            <a:r>
              <a:rPr lang="fr-FR" sz="1600" dirty="0" err="1" smtClean="0">
                <a:sym typeface="Wingdings" panose="05000000000000000000" pitchFamily="2" charset="2"/>
              </a:rPr>
              <a:t>found</a:t>
            </a:r>
            <a:r>
              <a:rPr lang="fr-FR" sz="1600" dirty="0" smtClean="0">
                <a:sym typeface="Wingdings" panose="05000000000000000000" pitchFamily="2" charset="2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Remark2: </a:t>
            </a:r>
            <a:r>
              <a:rPr lang="fr-FR" sz="1600" dirty="0" err="1" smtClean="0">
                <a:sym typeface="Wingdings" panose="05000000000000000000" pitchFamily="2" charset="2"/>
              </a:rPr>
              <a:t>previous</a:t>
            </a:r>
            <a:r>
              <a:rPr lang="fr-FR" sz="1600" dirty="0" smtClean="0">
                <a:sym typeface="Wingdings" panose="05000000000000000000" pitchFamily="2" charset="2"/>
              </a:rPr>
              <a:t> version v9r12p13 </a:t>
            </a:r>
            <a:r>
              <a:rPr lang="fr-FR" sz="1600" dirty="0" err="1" smtClean="0">
                <a:sym typeface="Wingdings" panose="05000000000000000000" pitchFamily="2" charset="2"/>
              </a:rPr>
              <a:t>runs</a:t>
            </a:r>
            <a:r>
              <a:rPr lang="fr-FR" sz="1600" dirty="0" smtClean="0">
                <a:sym typeface="Wingdings" panose="05000000000000000000" pitchFamily="2" charset="2"/>
              </a:rPr>
              <a:t> fine </a:t>
            </a:r>
            <a:r>
              <a:rPr lang="fr-FR" sz="1600" dirty="0" err="1" smtClean="0">
                <a:sym typeface="Wingdings" panose="05000000000000000000" pitchFamily="2" charset="2"/>
              </a:rPr>
              <a:t>under</a:t>
            </a:r>
            <a:r>
              <a:rPr lang="fr-FR" sz="1600" dirty="0" smtClean="0">
                <a:sym typeface="Wingdings" panose="05000000000000000000" pitchFamily="2" charset="2"/>
              </a:rPr>
              <a:t> SL6 </a:t>
            </a:r>
            <a:r>
              <a:rPr lang="fr-FR" sz="1600" dirty="0" err="1" smtClean="0">
                <a:sym typeface="Wingdings" panose="05000000000000000000" pitchFamily="2" charset="2"/>
              </a:rPr>
              <a:t>when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using</a:t>
            </a:r>
            <a:r>
              <a:rPr lang="fr-FR" sz="1600" dirty="0" smtClean="0">
                <a:sym typeface="Wingdings" panose="05000000000000000000" pitchFamily="2" charset="2"/>
              </a:rPr>
              <a:t> ROOT v5r26p0</a:t>
            </a: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New version v10r1 and </a:t>
            </a:r>
            <a:r>
              <a:rPr lang="fr-FR" sz="1600" dirty="0" err="1" smtClean="0">
                <a:sym typeface="Wingdings" panose="05000000000000000000" pitchFamily="2" charset="2"/>
              </a:rPr>
              <a:t>old</a:t>
            </a:r>
            <a:r>
              <a:rPr lang="fr-FR" sz="1600" dirty="0" smtClean="0">
                <a:sym typeface="Wingdings" panose="05000000000000000000" pitchFamily="2" charset="2"/>
              </a:rPr>
              <a:t> version v9r12p13 to </a:t>
            </a:r>
            <a:r>
              <a:rPr lang="fr-FR" sz="1600" dirty="0" err="1" smtClean="0">
                <a:sym typeface="Wingdings" panose="05000000000000000000" pitchFamily="2" charset="2"/>
              </a:rPr>
              <a:t>be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tested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with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latest</a:t>
            </a:r>
            <a:r>
              <a:rPr lang="fr-FR" sz="1600" dirty="0" smtClean="0">
                <a:sym typeface="Wingdings" panose="05000000000000000000" pitchFamily="2" charset="2"/>
              </a:rPr>
              <a:t> version of ROOT (v5r34p5 </a:t>
            </a:r>
            <a:r>
              <a:rPr lang="fr-FR" sz="1600" dirty="0" err="1" smtClean="0">
                <a:sym typeface="Wingdings" panose="05000000000000000000" pitchFamily="2" charset="2"/>
              </a:rPr>
              <a:t>is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quite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old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now</a:t>
            </a:r>
            <a:r>
              <a:rPr lang="fr-FR" sz="1600" dirty="0" smtClean="0">
                <a:sym typeface="Wingdings" panose="05000000000000000000" pitchFamily="2" charset="2"/>
              </a:rPr>
              <a:t>) </a:t>
            </a:r>
            <a:r>
              <a:rPr lang="fr-FR" sz="1600" dirty="0" err="1" smtClean="0">
                <a:sym typeface="Wingdings" panose="05000000000000000000" pitchFamily="2" charset="2"/>
              </a:rPr>
              <a:t>under</a:t>
            </a:r>
            <a:r>
              <a:rPr lang="fr-FR" sz="1600" dirty="0" smtClean="0">
                <a:sym typeface="Wingdings" panose="05000000000000000000" pitchFamily="2" charset="2"/>
              </a:rPr>
              <a:t> SL6 and SL5. This </a:t>
            </a:r>
            <a:r>
              <a:rPr lang="fr-FR" sz="1600" dirty="0" err="1" smtClean="0">
                <a:sym typeface="Wingdings" panose="05000000000000000000" pitchFamily="2" charset="2"/>
              </a:rPr>
              <a:t>may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provide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hints</a:t>
            </a:r>
            <a:r>
              <a:rPr lang="fr-FR" sz="1600" dirty="0" smtClean="0">
                <a:sym typeface="Wingdings" panose="05000000000000000000" pitchFamily="2" charset="2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A </a:t>
            </a:r>
            <a:r>
              <a:rPr lang="fr-FR" sz="1600" dirty="0" err="1" smtClean="0">
                <a:sym typeface="Wingdings" panose="05000000000000000000" pitchFamily="2" charset="2"/>
              </a:rPr>
              <a:t>review</a:t>
            </a:r>
            <a:r>
              <a:rPr lang="fr-FR" sz="1600" dirty="0" smtClean="0">
                <a:sym typeface="Wingdings" panose="05000000000000000000" pitchFamily="2" charset="2"/>
              </a:rPr>
              <a:t> of </a:t>
            </a:r>
            <a:r>
              <a:rPr lang="fr-FR" sz="1600" dirty="0" err="1" smtClean="0">
                <a:sym typeface="Wingdings" panose="05000000000000000000" pitchFamily="2" charset="2"/>
              </a:rPr>
              <a:t>dataDisplay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current</a:t>
            </a:r>
            <a:r>
              <a:rPr lang="fr-FR" sz="1600" dirty="0" smtClean="0">
                <a:sym typeface="Wingdings" panose="05000000000000000000" pitchFamily="2" charset="2"/>
              </a:rPr>
              <a:t> state and of the </a:t>
            </a:r>
            <a:r>
              <a:rPr lang="fr-FR" sz="1600" dirty="0" err="1" smtClean="0">
                <a:sym typeface="Wingdings" panose="05000000000000000000" pitchFamily="2" charset="2"/>
              </a:rPr>
              <a:t>features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requested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will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be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welcome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Aim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is</a:t>
            </a:r>
            <a:r>
              <a:rPr lang="fr-FR" sz="1600" dirty="0" smtClean="0">
                <a:sym typeface="Wingdings" panose="05000000000000000000" pitchFamily="2" charset="2"/>
              </a:rPr>
              <a:t> to release Dy v10r1 </a:t>
            </a:r>
            <a:r>
              <a:rPr lang="fr-FR" sz="1600" dirty="0" err="1" smtClean="0">
                <a:sym typeface="Wingdings" panose="05000000000000000000" pitchFamily="2" charset="2"/>
              </a:rPr>
              <a:t>within</a:t>
            </a:r>
            <a:r>
              <a:rPr lang="fr-FR" sz="1600" dirty="0" smtClean="0">
                <a:sym typeface="Wingdings" panose="05000000000000000000" pitchFamily="2" charset="2"/>
              </a:rPr>
              <a:t> one </a:t>
            </a:r>
            <a:r>
              <a:rPr lang="fr-FR" sz="1600" dirty="0" err="1" smtClean="0">
                <a:sym typeface="Wingdings" panose="05000000000000000000" pitchFamily="2" charset="2"/>
              </a:rPr>
              <a:t>month</a:t>
            </a:r>
            <a:r>
              <a:rPr lang="fr-FR" sz="1600" dirty="0" smtClean="0">
                <a:sym typeface="Wingdings" panose="05000000000000000000" pitchFamily="2" charset="2"/>
              </a:rPr>
              <a:t/>
            </a:r>
            <a:br>
              <a:rPr lang="fr-FR" sz="1600" dirty="0" smtClean="0">
                <a:sym typeface="Wingdings" panose="05000000000000000000" pitchFamily="2" charset="2"/>
              </a:rPr>
            </a:br>
            <a:r>
              <a:rPr lang="fr-FR" sz="1600" dirty="0" smtClean="0">
                <a:sym typeface="Wingdings" panose="05000000000000000000" pitchFamily="2" charset="2"/>
              </a:rPr>
              <a:t>(but not </a:t>
            </a:r>
            <a:r>
              <a:rPr lang="fr-FR" sz="1600" dirty="0" err="1" smtClean="0">
                <a:sym typeface="Wingdings" panose="05000000000000000000" pitchFamily="2" charset="2"/>
              </a:rPr>
              <a:t>yet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with</a:t>
            </a:r>
            <a:r>
              <a:rPr lang="fr-FR" sz="1600" dirty="0" smtClean="0">
                <a:sym typeface="Wingdings" panose="05000000000000000000" pitchFamily="2" charset="2"/>
              </a:rPr>
              <a:t> all the </a:t>
            </a:r>
            <a:r>
              <a:rPr lang="fr-FR" sz="1600" dirty="0" err="1" smtClean="0">
                <a:sym typeface="Wingdings" panose="05000000000000000000" pitchFamily="2" charset="2"/>
              </a:rPr>
              <a:t>features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that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were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available</a:t>
            </a:r>
            <a:r>
              <a:rPr lang="fr-FR" sz="1600" dirty="0" smtClean="0">
                <a:sym typeface="Wingdings" panose="05000000000000000000" pitchFamily="2" charset="2"/>
              </a:rPr>
              <a:t> in </a:t>
            </a:r>
            <a:r>
              <a:rPr lang="fr-FR" sz="1600" dirty="0" err="1" smtClean="0">
                <a:sym typeface="Wingdings" panose="05000000000000000000" pitchFamily="2" charset="2"/>
              </a:rPr>
              <a:t>previous</a:t>
            </a:r>
            <a:r>
              <a:rPr lang="fr-FR" sz="1600" dirty="0" smtClean="0">
                <a:sym typeface="Wingdings" panose="05000000000000000000" pitchFamily="2" charset="2"/>
              </a:rPr>
              <a:t> version)</a:t>
            </a:r>
            <a:endParaRPr lang="fr-FR" sz="1600" dirty="0">
              <a:sym typeface="Wingdings" panose="05000000000000000000" pitchFamily="2" charset="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195736" y="26064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dataDisplay</a:t>
            </a:r>
            <a:r>
              <a:rPr lang="en-US" sz="2400" b="1" dirty="0" smtClean="0"/>
              <a:t> upgrade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2888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211693" y="260648"/>
            <a:ext cx="4248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MonitoringWeb</a:t>
            </a:r>
            <a:endParaRPr lang="en-US" sz="2400" b="1" dirty="0" smtClean="0"/>
          </a:p>
          <a:p>
            <a:pPr algn="ctr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3"/>
          <a:stretch/>
        </p:blipFill>
        <p:spPr bwMode="auto">
          <a:xfrm>
            <a:off x="174657" y="1012693"/>
            <a:ext cx="8789831" cy="4526461"/>
          </a:xfrm>
          <a:prstGeom prst="rect">
            <a:avLst/>
          </a:prstGeom>
          <a:noFill/>
          <a:ln w="952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8317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211693" y="260648"/>
            <a:ext cx="4248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MonitoringWeb</a:t>
            </a:r>
            <a:r>
              <a:rPr lang="en-US" sz="2400" b="1" dirty="0" smtClean="0"/>
              <a:t> main engine</a:t>
            </a:r>
          </a:p>
          <a:p>
            <a:pPr algn="ctr"/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4927470" y="923590"/>
            <a:ext cx="39968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Each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subsystem</a:t>
            </a:r>
            <a:r>
              <a:rPr lang="fr-FR" sz="1600" dirty="0" smtClean="0">
                <a:sym typeface="Wingdings" panose="05000000000000000000" pitchFamily="2" charset="2"/>
              </a:rPr>
              <a:t> directory </a:t>
            </a:r>
            <a:r>
              <a:rPr lang="fr-FR" sz="1600" dirty="0" err="1" smtClean="0">
                <a:sym typeface="Wingdings" panose="05000000000000000000" pitchFamily="2" charset="2"/>
              </a:rPr>
              <a:t>contains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A </a:t>
            </a:r>
            <a:r>
              <a:rPr lang="fr-FR" sz="1600" dirty="0" err="1" smtClean="0">
                <a:sym typeface="Wingdings" panose="05000000000000000000" pitchFamily="2" charset="2"/>
              </a:rPr>
              <a:t>bash</a:t>
            </a:r>
            <a:r>
              <a:rPr lang="fr-FR" sz="1600" dirty="0" smtClean="0">
                <a:sym typeface="Wingdings" panose="05000000000000000000" pitchFamily="2" charset="2"/>
              </a:rPr>
              <a:t> script  (injection.sh)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An html page  (</a:t>
            </a:r>
            <a:r>
              <a:rPr lang="fr-FR" sz="1600" dirty="0" err="1" smtClean="0">
                <a:sym typeface="Wingdings" panose="05000000000000000000" pitchFamily="2" charset="2"/>
              </a:rPr>
              <a:t>index_monitoring,html</a:t>
            </a:r>
            <a:r>
              <a:rPr lang="fr-FR" sz="1600" dirty="0" smtClean="0">
                <a:sym typeface="Wingdings" panose="05000000000000000000" pitchFamily="2" charset="2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A plots directory (plots/)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A </a:t>
            </a:r>
            <a:r>
              <a:rPr lang="fr-FR" sz="1600" dirty="0" err="1" smtClean="0">
                <a:sym typeface="Wingdings" panose="05000000000000000000" pitchFamily="2" charset="2"/>
              </a:rPr>
              <a:t>logfiles</a:t>
            </a:r>
            <a:r>
              <a:rPr lang="fr-FR" sz="1600" dirty="0" smtClean="0">
                <a:sym typeface="Wingdings" panose="05000000000000000000" pitchFamily="2" charset="2"/>
              </a:rPr>
              <a:t> directory (logs/)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A </a:t>
            </a:r>
            <a:r>
              <a:rPr lang="fr-FR" sz="1600" dirty="0" err="1" smtClean="0">
                <a:sym typeface="Wingdings" panose="05000000000000000000" pitchFamily="2" charset="2"/>
              </a:rPr>
              <a:t>calendar</a:t>
            </a:r>
            <a:r>
              <a:rPr lang="fr-FR" sz="1600" dirty="0" smtClean="0">
                <a:sym typeface="Wingdings" panose="05000000000000000000" pitchFamily="2" charset="2"/>
              </a:rPr>
              <a:t>  (calendar.html)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An archive directory (archive/)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51520" y="2753614"/>
            <a:ext cx="237626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/</a:t>
            </a:r>
            <a:r>
              <a:rPr lang="de-DE" dirty="0" err="1" smtClean="0"/>
              <a:t>opt</a:t>
            </a:r>
            <a:r>
              <a:rPr lang="de-DE" dirty="0" smtClean="0"/>
              <a:t>/</a:t>
            </a:r>
            <a:r>
              <a:rPr lang="de-DE" dirty="0" err="1" smtClean="0"/>
              <a:t>MonitoringWeb</a:t>
            </a:r>
            <a:endParaRPr lang="de-DE" dirty="0"/>
          </a:p>
        </p:txBody>
      </p:sp>
      <p:sp>
        <p:nvSpPr>
          <p:cNvPr id="6" name="ZoneTexte 5"/>
          <p:cNvSpPr txBox="1"/>
          <p:nvPr/>
        </p:nvSpPr>
        <p:spPr>
          <a:xfrm>
            <a:off x="3063646" y="2568948"/>
            <a:ext cx="171980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err="1" smtClean="0"/>
              <a:t>Injection</a:t>
            </a:r>
            <a:endParaRPr lang="de-DE" dirty="0"/>
          </a:p>
        </p:txBody>
      </p:sp>
      <p:sp>
        <p:nvSpPr>
          <p:cNvPr id="7" name="ZoneTexte 6"/>
          <p:cNvSpPr txBox="1"/>
          <p:nvPr/>
        </p:nvSpPr>
        <p:spPr>
          <a:xfrm>
            <a:off x="3063646" y="2031816"/>
            <a:ext cx="147197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err="1" smtClean="0"/>
              <a:t>Spectro</a:t>
            </a:r>
            <a:endParaRPr lang="de-DE" dirty="0"/>
          </a:p>
        </p:txBody>
      </p:sp>
      <p:sp>
        <p:nvSpPr>
          <p:cNvPr id="8" name="ZoneTexte 7"/>
          <p:cNvSpPr txBox="1"/>
          <p:nvPr/>
        </p:nvSpPr>
        <p:spPr>
          <a:xfrm>
            <a:off x="3063646" y="1494684"/>
            <a:ext cx="147197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General</a:t>
            </a:r>
            <a:endParaRPr lang="de-DE" dirty="0"/>
          </a:p>
        </p:txBody>
      </p:sp>
      <p:sp>
        <p:nvSpPr>
          <p:cNvPr id="9" name="ZoneTexte 8"/>
          <p:cNvSpPr txBox="1"/>
          <p:nvPr/>
        </p:nvSpPr>
        <p:spPr>
          <a:xfrm>
            <a:off x="3063646" y="5663536"/>
            <a:ext cx="18638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Bursts</a:t>
            </a:r>
            <a:endParaRPr lang="de-DE" dirty="0"/>
          </a:p>
        </p:txBody>
      </p:sp>
      <p:sp>
        <p:nvSpPr>
          <p:cNvPr id="10" name="ZoneTexte 9"/>
          <p:cNvSpPr txBox="1"/>
          <p:nvPr/>
        </p:nvSpPr>
        <p:spPr>
          <a:xfrm>
            <a:off x="3063646" y="5159480"/>
            <a:ext cx="18638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err="1" smtClean="0"/>
              <a:t>Inspirals</a:t>
            </a:r>
            <a:endParaRPr lang="de-DE" dirty="0"/>
          </a:p>
        </p:txBody>
      </p:sp>
      <p:sp>
        <p:nvSpPr>
          <p:cNvPr id="11" name="ZoneTexte 10"/>
          <p:cNvSpPr txBox="1"/>
          <p:nvPr/>
        </p:nvSpPr>
        <p:spPr>
          <a:xfrm>
            <a:off x="3063646" y="3076779"/>
            <a:ext cx="171980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Environment</a:t>
            </a:r>
            <a:endParaRPr lang="de-DE" dirty="0"/>
          </a:p>
        </p:txBody>
      </p:sp>
      <p:sp>
        <p:nvSpPr>
          <p:cNvPr id="12" name="ZoneTexte 11"/>
          <p:cNvSpPr txBox="1"/>
          <p:nvPr/>
        </p:nvSpPr>
        <p:spPr>
          <a:xfrm>
            <a:off x="3063646" y="3575304"/>
            <a:ext cx="211166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Infrastructure</a:t>
            </a:r>
            <a:endParaRPr lang="de-DE" dirty="0"/>
          </a:p>
        </p:txBody>
      </p:sp>
      <p:sp>
        <p:nvSpPr>
          <p:cNvPr id="13" name="ZoneTexte 12"/>
          <p:cNvSpPr txBox="1"/>
          <p:nvPr/>
        </p:nvSpPr>
        <p:spPr>
          <a:xfrm>
            <a:off x="3063646" y="4109099"/>
            <a:ext cx="211166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err="1" smtClean="0"/>
              <a:t>NoiseBudget</a:t>
            </a:r>
            <a:endParaRPr lang="de-DE" dirty="0"/>
          </a:p>
        </p:txBody>
      </p:sp>
      <p:sp>
        <p:nvSpPr>
          <p:cNvPr id="14" name="ZoneTexte 13"/>
          <p:cNvSpPr txBox="1"/>
          <p:nvPr/>
        </p:nvSpPr>
        <p:spPr>
          <a:xfrm>
            <a:off x="3063646" y="4667576"/>
            <a:ext cx="211166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DAQ</a:t>
            </a:r>
            <a:endParaRPr lang="de-DE" dirty="0"/>
          </a:p>
        </p:txBody>
      </p:sp>
      <p:sp>
        <p:nvSpPr>
          <p:cNvPr id="51" name="ZoneTexte 50"/>
          <p:cNvSpPr txBox="1"/>
          <p:nvPr/>
        </p:nvSpPr>
        <p:spPr>
          <a:xfrm>
            <a:off x="3063646" y="6193967"/>
            <a:ext cx="18638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Etc…</a:t>
            </a:r>
            <a:endParaRPr lang="de-DE" dirty="0"/>
          </a:p>
        </p:txBody>
      </p:sp>
      <p:sp>
        <p:nvSpPr>
          <p:cNvPr id="55" name="ZoneTexte 54"/>
          <p:cNvSpPr txBox="1"/>
          <p:nvPr/>
        </p:nvSpPr>
        <p:spPr>
          <a:xfrm>
            <a:off x="3063646" y="1045370"/>
            <a:ext cx="1471972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err="1" smtClean="0"/>
              <a:t>Utils</a:t>
            </a:r>
            <a:endParaRPr lang="de-DE" dirty="0"/>
          </a:p>
        </p:txBody>
      </p:sp>
      <p:sp>
        <p:nvSpPr>
          <p:cNvPr id="56" name="ZoneTexte 55"/>
          <p:cNvSpPr txBox="1"/>
          <p:nvPr/>
        </p:nvSpPr>
        <p:spPr>
          <a:xfrm>
            <a:off x="5508104" y="3076779"/>
            <a:ext cx="129614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err="1"/>
              <a:t>a</a:t>
            </a:r>
            <a:r>
              <a:rPr lang="de-DE" dirty="0" err="1" smtClean="0"/>
              <a:t>rchive</a:t>
            </a:r>
            <a:r>
              <a:rPr lang="de-DE" dirty="0" smtClean="0"/>
              <a:t>/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7236296" y="3076779"/>
            <a:ext cx="1577073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dirty="0" smtClean="0"/>
          </a:p>
          <a:p>
            <a:pPr algn="ctr"/>
            <a:r>
              <a:rPr lang="de-DE" dirty="0" smtClean="0"/>
              <a:t>2014/09/21</a:t>
            </a:r>
          </a:p>
          <a:p>
            <a:pPr algn="ctr"/>
            <a:r>
              <a:rPr lang="de-DE" dirty="0" err="1"/>
              <a:t>l</a:t>
            </a:r>
            <a:r>
              <a:rPr lang="de-DE" dirty="0" err="1" smtClean="0"/>
              <a:t>asthour</a:t>
            </a:r>
            <a:endParaRPr lang="de-DE" dirty="0" smtClean="0"/>
          </a:p>
          <a:p>
            <a:pPr algn="ctr"/>
            <a:r>
              <a:rPr lang="de-DE" dirty="0" err="1" smtClean="0"/>
              <a:t>lastday</a:t>
            </a:r>
            <a:endParaRPr lang="de-DE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11</a:t>
            </a:fld>
            <a:endParaRPr lang="fr-FR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954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211693" y="260648"/>
            <a:ext cx="4248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MonitoringWeb</a:t>
            </a:r>
            <a:r>
              <a:rPr lang="en-US" sz="2400" b="1" dirty="0" smtClean="0"/>
              <a:t> main engine</a:t>
            </a:r>
          </a:p>
          <a:p>
            <a:pPr algn="ctr"/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467544" y="908720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ym typeface="Wingdings" panose="05000000000000000000" pitchFamily="2" charset="2"/>
              </a:rPr>
              <a:t>Some</a:t>
            </a:r>
            <a:r>
              <a:rPr lang="fr-FR" sz="1600" dirty="0" smtClean="0">
                <a:sym typeface="Wingdings" panose="05000000000000000000" pitchFamily="2" charset="2"/>
              </a:rPr>
              <a:t> of </a:t>
            </a:r>
            <a:r>
              <a:rPr lang="fr-FR" sz="1600" dirty="0" err="1" smtClean="0">
                <a:sym typeface="Wingdings" panose="05000000000000000000" pitchFamily="2" charset="2"/>
              </a:rPr>
              <a:t>MonitoringWeb</a:t>
            </a:r>
            <a:r>
              <a:rPr lang="fr-FR" sz="1600" dirty="0" smtClean="0">
                <a:sym typeface="Wingdings" panose="05000000000000000000" pitchFamily="2" charset="2"/>
              </a:rPr>
              <a:t> pages have </a:t>
            </a:r>
            <a:r>
              <a:rPr lang="fr-FR" sz="1600" dirty="0" err="1" smtClean="0">
                <a:sym typeface="Wingdings" panose="05000000000000000000" pitchFamily="2" charset="2"/>
              </a:rPr>
              <a:t>specific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features</a:t>
            </a:r>
            <a:r>
              <a:rPr lang="fr-FR" sz="1600" dirty="0" smtClean="0">
                <a:sym typeface="Wingdings" panose="05000000000000000000" pitchFamily="2" charset="2"/>
              </a:rPr>
              <a:t> or plots or tables (no use of the </a:t>
            </a:r>
            <a:r>
              <a:rPr lang="fr-FR" sz="1600" dirty="0" err="1" smtClean="0">
                <a:sym typeface="Wingdings" panose="05000000000000000000" pitchFamily="2" charset="2"/>
              </a:rPr>
              <a:t>trendcommon.C</a:t>
            </a:r>
            <a:r>
              <a:rPr lang="fr-FR" sz="1600" dirty="0" smtClean="0">
                <a:sym typeface="Wingdings" panose="05000000000000000000" pitchFamily="2" charset="2"/>
              </a:rPr>
              <a:t>, </a:t>
            </a:r>
            <a:r>
              <a:rPr lang="fr-FR" sz="1600" dirty="0" err="1" smtClean="0">
                <a:sym typeface="Wingdings" panose="05000000000000000000" pitchFamily="2" charset="2"/>
              </a:rPr>
              <a:t>specific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organization</a:t>
            </a:r>
            <a:r>
              <a:rPr lang="fr-FR" sz="1600" dirty="0" smtClean="0">
                <a:sym typeface="Wingdings" panose="05000000000000000000" pitchFamily="2" charset="2"/>
              </a:rPr>
              <a:t> of the archive…). This </a:t>
            </a:r>
            <a:r>
              <a:rPr lang="fr-FR" sz="1600" dirty="0" err="1" smtClean="0">
                <a:sym typeface="Wingdings" panose="05000000000000000000" pitchFamily="2" charset="2"/>
              </a:rPr>
              <a:t>makes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difficult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any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standardization</a:t>
            </a:r>
            <a:r>
              <a:rPr lang="fr-FR" sz="1600" dirty="0" smtClean="0">
                <a:sym typeface="Wingdings" panose="05000000000000000000" pitchFamily="2" charset="2"/>
              </a:rPr>
              <a:t> of the </a:t>
            </a:r>
            <a:r>
              <a:rPr lang="fr-FR" sz="1600" dirty="0" err="1" smtClean="0">
                <a:sym typeface="Wingdings" panose="05000000000000000000" pitchFamily="2" charset="2"/>
              </a:rPr>
              <a:t>MonitoringWeb</a:t>
            </a:r>
            <a:r>
              <a:rPr lang="fr-FR" sz="1600" dirty="0" smtClean="0">
                <a:sym typeface="Wingdings" panose="05000000000000000000" pitchFamily="2" charset="2"/>
              </a:rPr>
              <a:t> pages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403648" y="3608650"/>
            <a:ext cx="171980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DQ</a:t>
            </a:r>
            <a:endParaRPr lang="de-DE" dirty="0"/>
          </a:p>
        </p:txBody>
      </p:sp>
      <p:sp>
        <p:nvSpPr>
          <p:cNvPr id="7" name="ZoneTexte 6"/>
          <p:cNvSpPr txBox="1"/>
          <p:nvPr/>
        </p:nvSpPr>
        <p:spPr>
          <a:xfrm>
            <a:off x="1403648" y="2816562"/>
            <a:ext cx="147197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err="1" smtClean="0"/>
              <a:t>NoiseBudget</a:t>
            </a:r>
            <a:endParaRPr lang="de-DE" dirty="0"/>
          </a:p>
        </p:txBody>
      </p:sp>
      <p:sp>
        <p:nvSpPr>
          <p:cNvPr id="8" name="ZoneTexte 7"/>
          <p:cNvSpPr txBox="1"/>
          <p:nvPr/>
        </p:nvSpPr>
        <p:spPr>
          <a:xfrm>
            <a:off x="1403648" y="2168490"/>
            <a:ext cx="147197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err="1" smtClean="0"/>
              <a:t>Spectro</a:t>
            </a:r>
            <a:endParaRPr lang="de-DE" dirty="0"/>
          </a:p>
        </p:txBody>
      </p:sp>
      <p:sp>
        <p:nvSpPr>
          <p:cNvPr id="11" name="ZoneTexte 10"/>
          <p:cNvSpPr txBox="1"/>
          <p:nvPr/>
        </p:nvSpPr>
        <p:spPr>
          <a:xfrm>
            <a:off x="1403648" y="4309226"/>
            <a:ext cx="171980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err="1" smtClean="0"/>
              <a:t>Inspirals</a:t>
            </a:r>
            <a:endParaRPr lang="de-DE" dirty="0"/>
          </a:p>
        </p:txBody>
      </p:sp>
      <p:sp>
        <p:nvSpPr>
          <p:cNvPr id="12" name="ZoneTexte 11"/>
          <p:cNvSpPr txBox="1"/>
          <p:nvPr/>
        </p:nvSpPr>
        <p:spPr>
          <a:xfrm>
            <a:off x="1403648" y="5102234"/>
            <a:ext cx="211166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Bursts</a:t>
            </a:r>
            <a:endParaRPr lang="de-DE" dirty="0"/>
          </a:p>
        </p:txBody>
      </p:sp>
      <p:sp>
        <p:nvSpPr>
          <p:cNvPr id="25" name="ZoneTexte 24"/>
          <p:cNvSpPr txBox="1"/>
          <p:nvPr/>
        </p:nvSpPr>
        <p:spPr>
          <a:xfrm>
            <a:off x="3707904" y="2820176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a</a:t>
            </a:r>
            <a:r>
              <a:rPr lang="de-DE" dirty="0" err="1" smtClean="0"/>
              <a:t>rchive</a:t>
            </a:r>
            <a:r>
              <a:rPr lang="de-DE" dirty="0" smtClean="0"/>
              <a:t> </a:t>
            </a:r>
            <a:r>
              <a:rPr lang="de-DE" dirty="0" err="1" smtClean="0"/>
              <a:t>every</a:t>
            </a:r>
            <a:r>
              <a:rPr lang="de-DE" dirty="0" smtClean="0"/>
              <a:t> 5 </a:t>
            </a:r>
            <a:r>
              <a:rPr lang="de-DE" dirty="0" err="1" smtClean="0"/>
              <a:t>mn</a:t>
            </a:r>
            <a:r>
              <a:rPr lang="de-DE" dirty="0" smtClean="0"/>
              <a:t>, </a:t>
            </a:r>
            <a:r>
              <a:rPr lang="de-DE" dirty="0" err="1" smtClean="0"/>
              <a:t>specific</a:t>
            </a:r>
            <a:r>
              <a:rPr lang="de-DE" dirty="0" smtClean="0"/>
              <a:t> ROOT </a:t>
            </a:r>
            <a:r>
              <a:rPr lang="de-DE" dirty="0" err="1" smtClean="0"/>
              <a:t>macros</a:t>
            </a:r>
            <a:endParaRPr lang="de-DE" dirty="0"/>
          </a:p>
        </p:txBody>
      </p:sp>
      <p:sp>
        <p:nvSpPr>
          <p:cNvPr id="31" name="ZoneTexte 30"/>
          <p:cNvSpPr txBox="1"/>
          <p:nvPr/>
        </p:nvSpPr>
        <p:spPr>
          <a:xfrm>
            <a:off x="1403648" y="5768890"/>
            <a:ext cx="211166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err="1" smtClean="0"/>
              <a:t>Reconstruction</a:t>
            </a:r>
            <a:endParaRPr lang="de-DE" dirty="0"/>
          </a:p>
        </p:txBody>
      </p:sp>
      <p:sp>
        <p:nvSpPr>
          <p:cNvPr id="32" name="ZoneTexte 31"/>
          <p:cNvSpPr txBox="1"/>
          <p:nvPr/>
        </p:nvSpPr>
        <p:spPr>
          <a:xfrm>
            <a:off x="3715999" y="2029990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a</a:t>
            </a:r>
            <a:r>
              <a:rPr lang="de-DE" dirty="0" err="1" smtClean="0"/>
              <a:t>rchive</a:t>
            </a:r>
            <a:r>
              <a:rPr lang="de-DE" dirty="0" smtClean="0"/>
              <a:t> </a:t>
            </a:r>
            <a:r>
              <a:rPr lang="de-DE" dirty="0" err="1" smtClean="0"/>
              <a:t>specific</a:t>
            </a:r>
            <a:r>
              <a:rPr lang="de-DE" dirty="0" smtClean="0"/>
              <a:t> web </a:t>
            </a:r>
            <a:r>
              <a:rPr lang="de-DE" dirty="0" err="1" smtClean="0"/>
              <a:t>pages</a:t>
            </a:r>
            <a:r>
              <a:rPr lang="de-DE" dirty="0" smtClean="0"/>
              <a:t>, </a:t>
            </a:r>
            <a:r>
              <a:rPr lang="de-DE" dirty="0" err="1" smtClean="0"/>
              <a:t>use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 </a:t>
            </a:r>
            <a:r>
              <a:rPr lang="de-DE" dirty="0" err="1" smtClean="0"/>
              <a:t>config</a:t>
            </a:r>
            <a:r>
              <a:rPr lang="de-DE" dirty="0" smtClean="0"/>
              <a:t>, </a:t>
            </a:r>
            <a:r>
              <a:rPr lang="de-DE" dirty="0" err="1" smtClean="0"/>
              <a:t>auto</a:t>
            </a:r>
            <a:r>
              <a:rPr lang="de-DE" dirty="0" smtClean="0"/>
              <a:t> </a:t>
            </a:r>
            <a:r>
              <a:rPr lang="de-DE" dirty="0" err="1" smtClean="0"/>
              <a:t>rebuild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html</a:t>
            </a:r>
            <a:r>
              <a:rPr lang="de-DE" dirty="0" smtClean="0"/>
              <a:t> web </a:t>
            </a:r>
            <a:r>
              <a:rPr lang="de-DE" dirty="0" err="1" smtClean="0"/>
              <a:t>pages</a:t>
            </a:r>
            <a:endParaRPr lang="de-DE" dirty="0"/>
          </a:p>
        </p:txBody>
      </p:sp>
      <p:sp>
        <p:nvSpPr>
          <p:cNvPr id="34" name="ZoneTexte 33"/>
          <p:cNvSpPr txBox="1"/>
          <p:nvPr/>
        </p:nvSpPr>
        <p:spPr>
          <a:xfrm>
            <a:off x="3707904" y="3608650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r</a:t>
            </a:r>
            <a:r>
              <a:rPr lang="de-DE" dirty="0" err="1" smtClean="0"/>
              <a:t>efresh</a:t>
            </a:r>
            <a:r>
              <a:rPr lang="de-DE" dirty="0" smtClean="0"/>
              <a:t> </a:t>
            </a:r>
            <a:r>
              <a:rPr lang="de-DE" dirty="0" err="1" smtClean="0"/>
              <a:t>every</a:t>
            </a:r>
            <a:r>
              <a:rPr lang="de-DE" dirty="0" smtClean="0"/>
              <a:t> 4 </a:t>
            </a:r>
            <a:r>
              <a:rPr lang="de-DE" dirty="0" err="1" smtClean="0"/>
              <a:t>mn</a:t>
            </a:r>
            <a:r>
              <a:rPr lang="de-DE" dirty="0" smtClean="0"/>
              <a:t>, </a:t>
            </a:r>
            <a:r>
              <a:rPr lang="de-DE" dirty="0" err="1" smtClean="0"/>
              <a:t>redo</a:t>
            </a:r>
            <a:r>
              <a:rPr lang="de-DE" dirty="0" smtClean="0"/>
              <a:t> </a:t>
            </a:r>
            <a:r>
              <a:rPr lang="de-DE" dirty="0" err="1" smtClean="0"/>
              <a:t>html</a:t>
            </a:r>
            <a:r>
              <a:rPr lang="de-DE" dirty="0" smtClean="0"/>
              <a:t> web </a:t>
            </a:r>
            <a:r>
              <a:rPr lang="de-DE" dirty="0" err="1" smtClean="0"/>
              <a:t>page</a:t>
            </a:r>
            <a:endParaRPr lang="de-DE" dirty="0"/>
          </a:p>
        </p:txBody>
      </p:sp>
      <p:sp>
        <p:nvSpPr>
          <p:cNvPr id="35" name="ZoneTexte 34"/>
          <p:cNvSpPr txBox="1"/>
          <p:nvPr/>
        </p:nvSpPr>
        <p:spPr>
          <a:xfrm>
            <a:off x="3707904" y="4309226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specific</a:t>
            </a:r>
            <a:r>
              <a:rPr lang="de-DE" dirty="0" smtClean="0"/>
              <a:t> ROOT </a:t>
            </a:r>
            <a:r>
              <a:rPr lang="de-DE" dirty="0" err="1" smtClean="0"/>
              <a:t>macros</a:t>
            </a:r>
            <a:endParaRPr lang="de-DE" dirty="0"/>
          </a:p>
        </p:txBody>
      </p:sp>
      <p:sp>
        <p:nvSpPr>
          <p:cNvPr id="37" name="ZoneTexte 36"/>
          <p:cNvSpPr txBox="1"/>
          <p:nvPr/>
        </p:nvSpPr>
        <p:spPr>
          <a:xfrm>
            <a:off x="3707904" y="5102234"/>
            <a:ext cx="4613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o</a:t>
            </a:r>
            <a:r>
              <a:rPr lang="de-DE" dirty="0" err="1" smtClean="0"/>
              <a:t>nly</a:t>
            </a:r>
            <a:r>
              <a:rPr lang="de-DE" dirty="0" smtClean="0"/>
              <a:t> update </a:t>
            </a:r>
            <a:r>
              <a:rPr lang="de-DE" dirty="0" err="1" smtClean="0"/>
              <a:t>calendar</a:t>
            </a:r>
            <a:r>
              <a:rPr lang="de-DE" dirty="0" smtClean="0"/>
              <a:t>, </a:t>
            </a:r>
            <a:r>
              <a:rPr lang="de-DE" dirty="0" err="1" smtClean="0"/>
              <a:t>use</a:t>
            </a:r>
            <a:r>
              <a:rPr lang="de-DE" dirty="0" smtClean="0"/>
              <a:t> </a:t>
            </a:r>
            <a:r>
              <a:rPr lang="de-DE" dirty="0" err="1" smtClean="0"/>
              <a:t>Omicron</a:t>
            </a:r>
            <a:r>
              <a:rPr lang="de-DE" dirty="0" smtClean="0"/>
              <a:t> web </a:t>
            </a:r>
            <a:r>
              <a:rPr lang="de-DE" dirty="0" err="1" smtClean="0"/>
              <a:t>pages</a:t>
            </a:r>
            <a:endParaRPr lang="de-DE" dirty="0"/>
          </a:p>
        </p:txBody>
      </p:sp>
      <p:sp>
        <p:nvSpPr>
          <p:cNvPr id="38" name="ZoneTexte 37"/>
          <p:cNvSpPr txBox="1"/>
          <p:nvPr/>
        </p:nvSpPr>
        <p:spPr>
          <a:xfrm>
            <a:off x="3707904" y="5763874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specific</a:t>
            </a:r>
            <a:r>
              <a:rPr lang="de-DE" dirty="0" smtClean="0"/>
              <a:t> ROOT </a:t>
            </a:r>
            <a:r>
              <a:rPr lang="de-DE" dirty="0" err="1" smtClean="0"/>
              <a:t>macros</a:t>
            </a:r>
            <a:endParaRPr lang="de-DE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3865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211693" y="260648"/>
            <a:ext cx="4248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MonitoringWeb</a:t>
            </a:r>
            <a:r>
              <a:rPr lang="en-US" sz="2400" b="1" dirty="0" smtClean="0"/>
              <a:t> main engine</a:t>
            </a:r>
          </a:p>
          <a:p>
            <a:pPr algn="ctr"/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>
            <a:off x="489874" y="3320328"/>
            <a:ext cx="122413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err="1" smtClean="0"/>
              <a:t>MdTrend</a:t>
            </a:r>
            <a:endParaRPr lang="de-DE" dirty="0"/>
          </a:p>
        </p:txBody>
      </p:sp>
      <p:sp>
        <p:nvSpPr>
          <p:cNvPr id="6" name="ZoneTexte 5"/>
          <p:cNvSpPr txBox="1"/>
          <p:nvPr/>
        </p:nvSpPr>
        <p:spPr>
          <a:xfrm>
            <a:off x="3115934" y="3853986"/>
            <a:ext cx="171980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e</a:t>
            </a:r>
            <a:r>
              <a:rPr lang="de-DE" dirty="0" smtClean="0"/>
              <a:t>nvironment.sh</a:t>
            </a:r>
            <a:endParaRPr lang="de-DE" dirty="0"/>
          </a:p>
        </p:txBody>
      </p:sp>
      <p:sp>
        <p:nvSpPr>
          <p:cNvPr id="7" name="ZoneTexte 6"/>
          <p:cNvSpPr txBox="1"/>
          <p:nvPr/>
        </p:nvSpPr>
        <p:spPr>
          <a:xfrm>
            <a:off x="3115934" y="3121574"/>
            <a:ext cx="147197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i</a:t>
            </a:r>
            <a:r>
              <a:rPr lang="de-DE" dirty="0" smtClean="0"/>
              <a:t>njection.sh</a:t>
            </a:r>
            <a:endParaRPr lang="de-DE" dirty="0"/>
          </a:p>
        </p:txBody>
      </p:sp>
      <p:sp>
        <p:nvSpPr>
          <p:cNvPr id="8" name="ZoneTexte 7"/>
          <p:cNvSpPr txBox="1"/>
          <p:nvPr/>
        </p:nvSpPr>
        <p:spPr>
          <a:xfrm>
            <a:off x="4099756" y="2239746"/>
            <a:ext cx="1471972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updater.sh</a:t>
            </a:r>
            <a:endParaRPr lang="de-DE" dirty="0"/>
          </a:p>
        </p:txBody>
      </p:sp>
      <p:sp>
        <p:nvSpPr>
          <p:cNvPr id="9" name="ZoneTexte 8"/>
          <p:cNvSpPr txBox="1"/>
          <p:nvPr/>
        </p:nvSpPr>
        <p:spPr>
          <a:xfrm>
            <a:off x="6715048" y="2246064"/>
            <a:ext cx="1863824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err="1"/>
              <a:t>t</a:t>
            </a:r>
            <a:r>
              <a:rPr lang="de-DE" dirty="0" err="1" smtClean="0"/>
              <a:t>rendcommon.C</a:t>
            </a:r>
            <a:endParaRPr lang="de-DE" dirty="0"/>
          </a:p>
        </p:txBody>
      </p:sp>
      <p:sp>
        <p:nvSpPr>
          <p:cNvPr id="10" name="ZoneTexte 9"/>
          <p:cNvSpPr txBox="1"/>
          <p:nvPr/>
        </p:nvSpPr>
        <p:spPr>
          <a:xfrm>
            <a:off x="5320957" y="3135662"/>
            <a:ext cx="18638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err="1" smtClean="0"/>
              <a:t>trendINJ_IMC.C</a:t>
            </a:r>
            <a:endParaRPr lang="de-DE" dirty="0"/>
          </a:p>
        </p:txBody>
      </p:sp>
      <p:sp>
        <p:nvSpPr>
          <p:cNvPr id="11" name="ZoneTexte 10"/>
          <p:cNvSpPr txBox="1"/>
          <p:nvPr/>
        </p:nvSpPr>
        <p:spPr>
          <a:xfrm>
            <a:off x="3115934" y="4852806"/>
            <a:ext cx="171980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spectro.sh</a:t>
            </a:r>
            <a:endParaRPr lang="de-DE" dirty="0"/>
          </a:p>
        </p:txBody>
      </p:sp>
      <p:sp>
        <p:nvSpPr>
          <p:cNvPr id="12" name="ZoneTexte 11"/>
          <p:cNvSpPr txBox="1"/>
          <p:nvPr/>
        </p:nvSpPr>
        <p:spPr>
          <a:xfrm>
            <a:off x="1563570" y="5644894"/>
            <a:ext cx="211166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s</a:t>
            </a:r>
            <a:r>
              <a:rPr lang="de-DE" dirty="0" smtClean="0"/>
              <a:t>pectro-config.txt</a:t>
            </a:r>
            <a:endParaRPr lang="de-DE" dirty="0"/>
          </a:p>
        </p:txBody>
      </p:sp>
      <p:sp>
        <p:nvSpPr>
          <p:cNvPr id="13" name="ZoneTexte 12"/>
          <p:cNvSpPr txBox="1"/>
          <p:nvPr/>
        </p:nvSpPr>
        <p:spPr>
          <a:xfrm>
            <a:off x="3932312" y="5644894"/>
            <a:ext cx="211166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s</a:t>
            </a:r>
            <a:r>
              <a:rPr lang="de-DE" dirty="0" smtClean="0"/>
              <a:t>pectrohtml.sh</a:t>
            </a:r>
            <a:endParaRPr lang="de-DE" dirty="0"/>
          </a:p>
        </p:txBody>
      </p:sp>
      <p:sp>
        <p:nvSpPr>
          <p:cNvPr id="14" name="ZoneTexte 13"/>
          <p:cNvSpPr txBox="1"/>
          <p:nvPr/>
        </p:nvSpPr>
        <p:spPr>
          <a:xfrm>
            <a:off x="5288348" y="4864958"/>
            <a:ext cx="211166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err="1"/>
              <a:t>s</a:t>
            </a:r>
            <a:r>
              <a:rPr lang="de-DE" dirty="0" err="1" smtClean="0"/>
              <a:t>pectro_auto.C</a:t>
            </a:r>
            <a:endParaRPr lang="de-DE" dirty="0"/>
          </a:p>
        </p:txBody>
      </p:sp>
      <p:cxnSp>
        <p:nvCxnSpPr>
          <p:cNvPr id="16" name="Connecteur droit avec flèche 15"/>
          <p:cNvCxnSpPr>
            <a:stCxn id="5" idx="3"/>
            <a:endCxn id="7" idx="1"/>
          </p:cNvCxnSpPr>
          <p:nvPr/>
        </p:nvCxnSpPr>
        <p:spPr>
          <a:xfrm flipV="1">
            <a:off x="1714010" y="3306240"/>
            <a:ext cx="1401924" cy="19875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5" idx="3"/>
            <a:endCxn id="6" idx="1"/>
          </p:cNvCxnSpPr>
          <p:nvPr/>
        </p:nvCxnSpPr>
        <p:spPr>
          <a:xfrm>
            <a:off x="1714010" y="3504994"/>
            <a:ext cx="1401924" cy="53365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stCxn id="5" idx="3"/>
            <a:endCxn id="11" idx="1"/>
          </p:cNvCxnSpPr>
          <p:nvPr/>
        </p:nvCxnSpPr>
        <p:spPr>
          <a:xfrm>
            <a:off x="1714010" y="3504994"/>
            <a:ext cx="1401924" cy="153247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>
            <a:stCxn id="7" idx="0"/>
            <a:endCxn id="8" idx="1"/>
          </p:cNvCxnSpPr>
          <p:nvPr/>
        </p:nvCxnSpPr>
        <p:spPr>
          <a:xfrm flipV="1">
            <a:off x="3851920" y="2424412"/>
            <a:ext cx="247836" cy="69716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>
            <a:stCxn id="7" idx="3"/>
            <a:endCxn id="10" idx="1"/>
          </p:cNvCxnSpPr>
          <p:nvPr/>
        </p:nvCxnSpPr>
        <p:spPr>
          <a:xfrm>
            <a:off x="4587906" y="3306240"/>
            <a:ext cx="733051" cy="140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10" idx="0"/>
            <a:endCxn id="9" idx="1"/>
          </p:cNvCxnSpPr>
          <p:nvPr/>
        </p:nvCxnSpPr>
        <p:spPr>
          <a:xfrm flipV="1">
            <a:off x="6252869" y="2430730"/>
            <a:ext cx="462179" cy="70493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>
            <a:stCxn id="11" idx="3"/>
            <a:endCxn id="14" idx="1"/>
          </p:cNvCxnSpPr>
          <p:nvPr/>
        </p:nvCxnSpPr>
        <p:spPr>
          <a:xfrm>
            <a:off x="4835742" y="5037472"/>
            <a:ext cx="452606" cy="1215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>
            <a:stCxn id="12" idx="0"/>
          </p:cNvCxnSpPr>
          <p:nvPr/>
        </p:nvCxnSpPr>
        <p:spPr>
          <a:xfrm flipV="1">
            <a:off x="2619400" y="5234290"/>
            <a:ext cx="944488" cy="4106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>
            <a:stCxn id="11" idx="2"/>
            <a:endCxn id="13" idx="0"/>
          </p:cNvCxnSpPr>
          <p:nvPr/>
        </p:nvCxnSpPr>
        <p:spPr>
          <a:xfrm>
            <a:off x="3975838" y="5222138"/>
            <a:ext cx="1012304" cy="42275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4099756" y="1693746"/>
            <a:ext cx="1624372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a</a:t>
            </a:r>
            <a:r>
              <a:rPr lang="de-DE" dirty="0" smtClean="0"/>
              <a:t>rchive_day.sh</a:t>
            </a:r>
            <a:endParaRPr lang="de-DE" dirty="0"/>
          </a:p>
        </p:txBody>
      </p:sp>
      <p:cxnSp>
        <p:nvCxnSpPr>
          <p:cNvPr id="25" name="Connecteur droit avec flèche 24"/>
          <p:cNvCxnSpPr>
            <a:endCxn id="24" idx="1"/>
          </p:cNvCxnSpPr>
          <p:nvPr/>
        </p:nvCxnSpPr>
        <p:spPr>
          <a:xfrm flipV="1">
            <a:off x="3675230" y="1878412"/>
            <a:ext cx="424526" cy="124316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4099756" y="1167624"/>
            <a:ext cx="2000713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archive_specific.sh</a:t>
            </a:r>
            <a:endParaRPr lang="de-DE" dirty="0"/>
          </a:p>
        </p:txBody>
      </p:sp>
      <p:cxnSp>
        <p:nvCxnSpPr>
          <p:cNvPr id="30" name="Connecteur droit avec flèche 29"/>
          <p:cNvCxnSpPr>
            <a:endCxn id="28" idx="1"/>
          </p:cNvCxnSpPr>
          <p:nvPr/>
        </p:nvCxnSpPr>
        <p:spPr>
          <a:xfrm flipV="1">
            <a:off x="3436874" y="1352290"/>
            <a:ext cx="662882" cy="175539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6958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211693" y="260648"/>
            <a:ext cx="4248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MonitoringWeb</a:t>
            </a:r>
            <a:endParaRPr lang="en-US" sz="2400" b="1" dirty="0" smtClean="0"/>
          </a:p>
          <a:p>
            <a:pPr algn="ctr"/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467544" y="908720"/>
            <a:ext cx="842493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The </a:t>
            </a:r>
            <a:r>
              <a:rPr lang="fr-FR" sz="1600" dirty="0" err="1" smtClean="0">
                <a:sym typeface="Wingdings" panose="05000000000000000000" pitchFamily="2" charset="2"/>
              </a:rPr>
              <a:t>MonitoringWeb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engine</a:t>
            </a:r>
            <a:r>
              <a:rPr lang="fr-FR" sz="1600" dirty="0" smtClean="0">
                <a:sym typeface="Wingdings" panose="05000000000000000000" pitchFamily="2" charset="2"/>
              </a:rPr>
              <a:t> has been </a:t>
            </a:r>
            <a:r>
              <a:rPr lang="fr-FR" sz="1600" dirty="0" err="1" smtClean="0">
                <a:sym typeface="Wingdings" panose="05000000000000000000" pitchFamily="2" charset="2"/>
              </a:rPr>
              <a:t>restarted</a:t>
            </a:r>
            <a:r>
              <a:rPr lang="fr-FR" sz="1600" dirty="0" smtClean="0">
                <a:sym typeface="Wingdings" panose="05000000000000000000" pitchFamily="2" charset="2"/>
              </a:rPr>
              <a:t> on </a:t>
            </a:r>
            <a:r>
              <a:rPr lang="fr-FR" sz="1600" dirty="0" err="1" smtClean="0">
                <a:sym typeface="Wingdings" panose="05000000000000000000" pitchFamily="2" charset="2"/>
              </a:rPr>
              <a:t>Environment</a:t>
            </a:r>
            <a:r>
              <a:rPr lang="fr-FR" sz="1600" dirty="0" smtClean="0">
                <a:sym typeface="Wingdings" panose="05000000000000000000" pitchFamily="2" charset="2"/>
              </a:rPr>
              <a:t>, Injection and Laser, </a:t>
            </a:r>
            <a:r>
              <a:rPr lang="fr-FR" sz="1600" dirty="0" err="1" smtClean="0">
                <a:sym typeface="Wingdings" panose="05000000000000000000" pitchFamily="2" charset="2"/>
              </a:rPr>
              <a:t>Spectro</a:t>
            </a:r>
            <a:r>
              <a:rPr lang="fr-FR" sz="1600" dirty="0" smtClean="0">
                <a:sym typeface="Wingdings" panose="05000000000000000000" pitchFamily="2" charset="2"/>
              </a:rPr>
              <a:t/>
            </a:r>
            <a:br>
              <a:rPr lang="fr-FR" sz="1600" dirty="0" smtClean="0">
                <a:sym typeface="Wingdings" panose="05000000000000000000" pitchFamily="2" charset="2"/>
              </a:rPr>
            </a:b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On short </a:t>
            </a:r>
            <a:r>
              <a:rPr lang="fr-FR" sz="1600" dirty="0" err="1" smtClean="0">
                <a:sym typeface="Wingdings" panose="05000000000000000000" pitchFamily="2" charset="2"/>
              </a:rPr>
              <a:t>term</a:t>
            </a:r>
            <a:r>
              <a:rPr lang="fr-FR" sz="1600" dirty="0" smtClean="0">
                <a:sym typeface="Wingdings" panose="05000000000000000000" pitchFamily="2" charset="2"/>
              </a:rPr>
              <a:t>: </a:t>
            </a:r>
            <a:r>
              <a:rPr lang="fr-FR" sz="1600" dirty="0" err="1" smtClean="0">
                <a:sym typeface="Wingdings" panose="05000000000000000000" pitchFamily="2" charset="2"/>
              </a:rPr>
              <a:t>welcome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any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request</a:t>
            </a:r>
            <a:r>
              <a:rPr lang="fr-FR" sz="1600" dirty="0" smtClean="0">
                <a:sym typeface="Wingdings" panose="05000000000000000000" pitchFamily="2" charset="2"/>
              </a:rPr>
              <a:t> of new </a:t>
            </a:r>
            <a:r>
              <a:rPr lang="fr-FR" sz="1600" dirty="0" err="1" smtClean="0">
                <a:sym typeface="Wingdings" panose="05000000000000000000" pitchFamily="2" charset="2"/>
              </a:rPr>
              <a:t>channels</a:t>
            </a:r>
            <a:r>
              <a:rPr lang="fr-FR" sz="1600" dirty="0" smtClean="0">
                <a:sym typeface="Wingdings" panose="05000000000000000000" pitchFamily="2" charset="2"/>
              </a:rPr>
              <a:t> and </a:t>
            </a:r>
            <a:r>
              <a:rPr lang="fr-FR" sz="1600" dirty="0" err="1" smtClean="0">
                <a:sym typeface="Wingdings" panose="05000000000000000000" pitchFamily="2" charset="2"/>
              </a:rPr>
              <a:t>proposals</a:t>
            </a:r>
            <a:r>
              <a:rPr lang="fr-FR" sz="1600" dirty="0" smtClean="0">
                <a:sym typeface="Wingdings" panose="05000000000000000000" pitchFamily="2" charset="2"/>
              </a:rPr>
              <a:t> of </a:t>
            </a:r>
            <a:r>
              <a:rPr lang="fr-FR" sz="1600" dirty="0" err="1" smtClean="0">
                <a:sym typeface="Wingdings" panose="05000000000000000000" pitchFamily="2" charset="2"/>
              </a:rPr>
              <a:t>improvements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On short </a:t>
            </a:r>
            <a:r>
              <a:rPr lang="fr-FR" sz="1600" dirty="0" err="1" smtClean="0">
                <a:sym typeface="Wingdings" panose="05000000000000000000" pitchFamily="2" charset="2"/>
              </a:rPr>
              <a:t>term</a:t>
            </a:r>
            <a:r>
              <a:rPr lang="fr-FR" sz="1600" dirty="0" smtClean="0">
                <a:sym typeface="Wingdings" panose="05000000000000000000" pitchFamily="2" charset="2"/>
              </a:rPr>
              <a:t>: </a:t>
            </a:r>
            <a:r>
              <a:rPr lang="fr-FR" sz="1600" dirty="0" err="1" smtClean="0">
                <a:sym typeface="Wingdings" panose="05000000000000000000" pitchFamily="2" charset="2"/>
              </a:rPr>
              <a:t>reduce</a:t>
            </a:r>
            <a:r>
              <a:rPr lang="fr-FR" sz="1600" dirty="0" smtClean="0">
                <a:sym typeface="Wingdings" panose="05000000000000000000" pitchFamily="2" charset="2"/>
              </a:rPr>
              <a:t> the </a:t>
            </a:r>
            <a:r>
              <a:rPr lang="fr-FR" sz="1600" dirty="0" err="1" smtClean="0">
                <a:sym typeface="Wingdings" panose="05000000000000000000" pitchFamily="2" charset="2"/>
              </a:rPr>
              <a:t>number</a:t>
            </a:r>
            <a:r>
              <a:rPr lang="fr-FR" sz="1600" dirty="0" smtClean="0">
                <a:sym typeface="Wingdings" panose="05000000000000000000" pitchFamily="2" charset="2"/>
              </a:rPr>
              <a:t> of </a:t>
            </a:r>
            <a:r>
              <a:rPr lang="fr-FR" sz="1600" dirty="0" err="1" smtClean="0">
                <a:sym typeface="Wingdings" panose="05000000000000000000" pitchFamily="2" charset="2"/>
              </a:rPr>
              <a:t>manual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operations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done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each</a:t>
            </a:r>
            <a:r>
              <a:rPr lang="fr-FR" sz="1600" dirty="0" smtClean="0">
                <a:sym typeface="Wingdings" panose="05000000000000000000" pitchFamily="2" charset="2"/>
              </a:rPr>
              <a:t> time a </a:t>
            </a:r>
            <a:r>
              <a:rPr lang="fr-FR" sz="1600" dirty="0" err="1" smtClean="0">
                <a:sym typeface="Wingdings" panose="05000000000000000000" pitchFamily="2" charset="2"/>
              </a:rPr>
              <a:t>subsystem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needs</a:t>
            </a:r>
            <a:r>
              <a:rPr lang="fr-FR" sz="1600" dirty="0" smtClean="0">
                <a:sym typeface="Wingdings" panose="05000000000000000000" pitchFamily="2" charset="2"/>
              </a:rPr>
              <a:t> to </a:t>
            </a:r>
            <a:r>
              <a:rPr lang="fr-FR" sz="1600" dirty="0" err="1" smtClean="0">
                <a:sym typeface="Wingdings" panose="05000000000000000000" pitchFamily="2" charset="2"/>
              </a:rPr>
              <a:t>be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included</a:t>
            </a:r>
            <a:r>
              <a:rPr lang="fr-FR" sz="1600" dirty="0" smtClean="0">
                <a:sym typeface="Wingdings" panose="05000000000000000000" pitchFamily="2" charset="2"/>
              </a:rPr>
              <a:t> or a new set of </a:t>
            </a:r>
            <a:r>
              <a:rPr lang="fr-FR" sz="1600" dirty="0" err="1" smtClean="0">
                <a:sym typeface="Wingdings" panose="05000000000000000000" pitchFamily="2" charset="2"/>
              </a:rPr>
              <a:t>channels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needs</a:t>
            </a:r>
            <a:r>
              <a:rPr lang="fr-FR" sz="1600" dirty="0" smtClean="0">
                <a:sym typeface="Wingdings" panose="05000000000000000000" pitchFamily="2" charset="2"/>
              </a:rPr>
              <a:t> to </a:t>
            </a:r>
            <a:r>
              <a:rPr lang="fr-FR" sz="1600" dirty="0" err="1" smtClean="0">
                <a:sym typeface="Wingdings" panose="05000000000000000000" pitchFamily="2" charset="2"/>
              </a:rPr>
              <a:t>be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monitored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On a longer </a:t>
            </a:r>
            <a:r>
              <a:rPr lang="fr-FR" sz="1600" dirty="0" err="1" smtClean="0">
                <a:sym typeface="Wingdings" panose="05000000000000000000" pitchFamily="2" charset="2"/>
              </a:rPr>
              <a:t>term</a:t>
            </a:r>
            <a:r>
              <a:rPr lang="fr-FR" sz="1600" dirty="0" smtClean="0">
                <a:sym typeface="Wingdings" panose="05000000000000000000" pitchFamily="2" charset="2"/>
              </a:rPr>
              <a:t>: </a:t>
            </a:r>
            <a:r>
              <a:rPr lang="fr-FR" sz="1600" dirty="0" err="1" smtClean="0">
                <a:sym typeface="Wingdings" panose="05000000000000000000" pitchFamily="2" charset="2"/>
              </a:rPr>
              <a:t>Keep</a:t>
            </a:r>
            <a:r>
              <a:rPr lang="fr-FR" sz="1600" dirty="0" smtClean="0"/>
              <a:t> </a:t>
            </a:r>
            <a:r>
              <a:rPr lang="fr-FR" sz="1600" dirty="0"/>
              <a:t>the main </a:t>
            </a:r>
            <a:r>
              <a:rPr lang="fr-FR" sz="1600" dirty="0" err="1"/>
              <a:t>engine</a:t>
            </a:r>
            <a:r>
              <a:rPr lang="fr-FR" sz="1600" dirty="0"/>
              <a:t> (</a:t>
            </a:r>
            <a:r>
              <a:rPr lang="fr-FR" sz="1600" dirty="0" err="1"/>
              <a:t>based</a:t>
            </a:r>
            <a:r>
              <a:rPr lang="fr-FR" sz="1600" dirty="0"/>
              <a:t> on </a:t>
            </a:r>
            <a:r>
              <a:rPr lang="fr-FR" sz="1600" dirty="0" err="1"/>
              <a:t>bash</a:t>
            </a:r>
            <a:r>
              <a:rPr lang="fr-FR" sz="1600" dirty="0"/>
              <a:t> scripts and ROOT macros) 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On a longer </a:t>
            </a:r>
            <a:r>
              <a:rPr lang="fr-FR" sz="1600" dirty="0" err="1" smtClean="0"/>
              <a:t>term</a:t>
            </a:r>
            <a:r>
              <a:rPr lang="fr-FR" sz="1600" dirty="0" smtClean="0"/>
              <a:t>: </a:t>
            </a:r>
            <a:r>
              <a:rPr lang="fr-FR" sz="1600" dirty="0" err="1" smtClean="0"/>
              <a:t>provide</a:t>
            </a:r>
            <a:r>
              <a:rPr lang="fr-FR" sz="1600" dirty="0" smtClean="0"/>
              <a:t> a </a:t>
            </a:r>
            <a:r>
              <a:rPr lang="fr-FR" sz="1600" dirty="0" err="1" smtClean="0"/>
              <a:t>better</a:t>
            </a:r>
            <a:r>
              <a:rPr lang="fr-FR" sz="1600" dirty="0" smtClean="0"/>
              <a:t> </a:t>
            </a:r>
            <a:r>
              <a:rPr lang="fr-FR" sz="1600" dirty="0" err="1" smtClean="0"/>
              <a:t>way</a:t>
            </a:r>
            <a:r>
              <a:rPr lang="fr-FR" sz="1600" dirty="0" smtClean="0"/>
              <a:t> to display the information on web pages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This </a:t>
            </a:r>
            <a:r>
              <a:rPr lang="fr-FR" sz="1600" dirty="0" err="1" smtClean="0">
                <a:sym typeface="Wingdings" panose="05000000000000000000" pitchFamily="2" charset="2"/>
              </a:rPr>
              <a:t>includes</a:t>
            </a:r>
            <a:r>
              <a:rPr lang="fr-FR" sz="1600" dirty="0" smtClean="0">
                <a:sym typeface="Wingdings" panose="05000000000000000000" pitchFamily="2" charset="2"/>
              </a:rPr>
              <a:t> new </a:t>
            </a:r>
            <a:r>
              <a:rPr lang="fr-FR" sz="1600" dirty="0" err="1" smtClean="0">
                <a:sym typeface="Wingdings" panose="05000000000000000000" pitchFamily="2" charset="2"/>
              </a:rPr>
              <a:t>features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like</a:t>
            </a:r>
            <a:r>
              <a:rPr lang="fr-FR" sz="1600" dirty="0" smtClean="0">
                <a:sym typeface="Wingdings" panose="05000000000000000000" pitchFamily="2" charset="2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Access to </a:t>
            </a:r>
            <a:r>
              <a:rPr lang="fr-FR" sz="1600" dirty="0" err="1" smtClean="0">
                <a:sym typeface="Wingdings" panose="05000000000000000000" pitchFamily="2" charset="2"/>
              </a:rPr>
              <a:t>channels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database</a:t>
            </a:r>
            <a:r>
              <a:rPr lang="fr-FR" sz="1600" dirty="0" smtClean="0">
                <a:sym typeface="Wingdings" panose="05000000000000000000" pitchFamily="2" charset="2"/>
              </a:rPr>
              <a:t> information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Navigation </a:t>
            </a:r>
            <a:r>
              <a:rPr lang="fr-FR" sz="1600" dirty="0" err="1" smtClean="0">
                <a:sym typeface="Wingdings" panose="05000000000000000000" pitchFamily="2" charset="2"/>
              </a:rPr>
              <a:t>tools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separated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from</a:t>
            </a:r>
            <a:r>
              <a:rPr lang="fr-FR" sz="1600" dirty="0" smtClean="0">
                <a:sym typeface="Wingdings" panose="05000000000000000000" pitchFamily="2" charset="2"/>
              </a:rPr>
              <a:t> plots web pages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Possibility</a:t>
            </a:r>
            <a:r>
              <a:rPr lang="fr-FR" sz="1600" dirty="0" smtClean="0">
                <a:sym typeface="Wingdings" panose="05000000000000000000" pitchFamily="2" charset="2"/>
              </a:rPr>
              <a:t> to look </a:t>
            </a:r>
            <a:r>
              <a:rPr lang="fr-FR" sz="1600" dirty="0" err="1" smtClean="0">
                <a:sym typeface="Wingdings" panose="05000000000000000000" pitchFamily="2" charset="2"/>
              </a:rPr>
              <a:t>simultaneously</a:t>
            </a:r>
            <a:r>
              <a:rPr lang="fr-FR" sz="1600" dirty="0" smtClean="0">
                <a:sym typeface="Wingdings" panose="05000000000000000000" pitchFamily="2" charset="2"/>
              </a:rPr>
              <a:t> to plots of </a:t>
            </a:r>
            <a:r>
              <a:rPr lang="fr-FR" sz="1600" dirty="0" err="1" smtClean="0">
                <a:sym typeface="Wingdings" panose="05000000000000000000" pitchFamily="2" charset="2"/>
              </a:rPr>
              <a:t>different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subsystems</a:t>
            </a:r>
            <a:r>
              <a:rPr lang="fr-FR" sz="1600" dirty="0" smtClean="0">
                <a:sym typeface="Wingdings" panose="05000000000000000000" pitchFamily="2" charset="2"/>
              </a:rPr>
              <a:t> at a </a:t>
            </a:r>
            <a:r>
              <a:rPr lang="fr-FR" sz="1600" dirty="0" err="1" smtClean="0">
                <a:sym typeface="Wingdings" panose="05000000000000000000" pitchFamily="2" charset="2"/>
              </a:rPr>
              <a:t>given</a:t>
            </a:r>
            <a:r>
              <a:rPr lang="fr-FR" sz="1600" dirty="0" smtClean="0">
                <a:sym typeface="Wingdings" panose="05000000000000000000" pitchFamily="2" charset="2"/>
              </a:rPr>
              <a:t> time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Possibility</a:t>
            </a:r>
            <a:r>
              <a:rPr lang="fr-FR" sz="1600" dirty="0" smtClean="0">
                <a:sym typeface="Wingdings" panose="05000000000000000000" pitchFamily="2" charset="2"/>
              </a:rPr>
              <a:t> to look </a:t>
            </a:r>
            <a:r>
              <a:rPr lang="fr-FR" sz="1600" dirty="0" err="1" smtClean="0">
                <a:sym typeface="Wingdings" panose="05000000000000000000" pitchFamily="2" charset="2"/>
              </a:rPr>
              <a:t>simultaneously</a:t>
            </a:r>
            <a:r>
              <a:rPr lang="fr-FR" sz="1600" dirty="0" smtClean="0">
                <a:sym typeface="Wingdings" panose="05000000000000000000" pitchFamily="2" charset="2"/>
              </a:rPr>
              <a:t> to plots of </a:t>
            </a:r>
            <a:r>
              <a:rPr lang="fr-FR" sz="1600" dirty="0" err="1" smtClean="0">
                <a:sym typeface="Wingdings" panose="05000000000000000000" pitchFamily="2" charset="2"/>
              </a:rPr>
              <a:t>different</a:t>
            </a:r>
            <a:r>
              <a:rPr lang="fr-FR" sz="1600" dirty="0" smtClean="0">
                <a:sym typeface="Wingdings" panose="05000000000000000000" pitchFamily="2" charset="2"/>
              </a:rPr>
              <a:t> times for a </a:t>
            </a:r>
            <a:r>
              <a:rPr lang="fr-FR" sz="1600" dirty="0" err="1" smtClean="0">
                <a:sym typeface="Wingdings" panose="05000000000000000000" pitchFamily="2" charset="2"/>
              </a:rPr>
              <a:t>given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subsystem</a:t>
            </a:r>
            <a:endParaRPr lang="fr-FR" sz="1600" dirty="0">
              <a:sym typeface="Wingdings" panose="05000000000000000000" pitchFamily="2" charset="2"/>
            </a:endParaRPr>
          </a:p>
          <a:p>
            <a:pPr lvl="1"/>
            <a:endParaRPr lang="fr-FR" sz="1600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3966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211693" y="260648"/>
            <a:ext cx="4248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MonitoringWeb</a:t>
            </a:r>
            <a:endParaRPr lang="en-US" sz="2400" b="1" dirty="0" smtClean="0"/>
          </a:p>
          <a:p>
            <a:pPr algn="ctr"/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467544" y="908720"/>
            <a:ext cx="842493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/>
              <a:t>Work</a:t>
            </a:r>
            <a:r>
              <a:rPr lang="fr-FR" sz="1600" dirty="0" smtClean="0"/>
              <a:t> </a:t>
            </a:r>
            <a:r>
              <a:rPr lang="fr-FR" sz="1600" dirty="0" err="1" smtClean="0"/>
              <a:t>done</a:t>
            </a:r>
            <a:r>
              <a:rPr lang="fr-FR" sz="1600" dirty="0" smtClean="0"/>
              <a:t> </a:t>
            </a:r>
            <a:r>
              <a:rPr lang="fr-FR" sz="1600" dirty="0" err="1" smtClean="0"/>
              <a:t>with</a:t>
            </a:r>
            <a:r>
              <a:rPr lang="fr-FR" sz="1600" dirty="0" smtClean="0"/>
              <a:t> Gary Hemming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A first </a:t>
            </a:r>
            <a:r>
              <a:rPr lang="fr-FR" sz="1600" dirty="0" err="1" smtClean="0"/>
              <a:t>picture</a:t>
            </a:r>
            <a:r>
              <a:rPr lang="fr-FR" sz="1600" dirty="0" smtClean="0"/>
              <a:t> </a:t>
            </a:r>
            <a:r>
              <a:rPr lang="fr-FR" sz="1600" dirty="0" err="1" smtClean="0"/>
              <a:t>will</a:t>
            </a:r>
            <a:r>
              <a:rPr lang="fr-FR" sz="1600" dirty="0" smtClean="0"/>
              <a:t> </a:t>
            </a:r>
            <a:r>
              <a:rPr lang="fr-FR" sz="1600" dirty="0" err="1" smtClean="0"/>
              <a:t>be</a:t>
            </a:r>
            <a:r>
              <a:rPr lang="fr-FR" sz="1600" dirty="0" smtClean="0"/>
              <a:t> </a:t>
            </a:r>
            <a:r>
              <a:rPr lang="fr-FR" sz="1600" dirty="0" err="1" smtClean="0"/>
              <a:t>proposed</a:t>
            </a:r>
            <a:r>
              <a:rPr lang="fr-FR" sz="1600" dirty="0" smtClean="0"/>
              <a:t> by Gary in </a:t>
            </a:r>
            <a:r>
              <a:rPr lang="fr-FR" sz="1600" dirty="0" err="1" smtClean="0"/>
              <a:t>October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sym typeface="Wingdings" panose="05000000000000000000" pitchFamily="2" charset="2"/>
              </a:rPr>
              <a:t>While</a:t>
            </a:r>
            <a:r>
              <a:rPr lang="fr-FR" sz="1600" dirty="0">
                <a:sym typeface="Wingdings" panose="05000000000000000000" pitchFamily="2" charset="2"/>
              </a:rPr>
              <a:t> </a:t>
            </a:r>
            <a:r>
              <a:rPr lang="fr-FR" sz="1600" dirty="0" err="1">
                <a:sym typeface="Wingdings" panose="05000000000000000000" pitchFamily="2" charset="2"/>
              </a:rPr>
              <a:t>developing</a:t>
            </a:r>
            <a:r>
              <a:rPr lang="fr-FR" sz="1600" dirty="0">
                <a:sym typeface="Wingdings" panose="05000000000000000000" pitchFamily="2" charset="2"/>
              </a:rPr>
              <a:t> the new display and </a:t>
            </a:r>
            <a:r>
              <a:rPr lang="fr-FR" sz="1600" dirty="0" err="1">
                <a:sym typeface="Wingdings" panose="05000000000000000000" pitchFamily="2" charset="2"/>
              </a:rPr>
              <a:t>its</a:t>
            </a:r>
            <a:r>
              <a:rPr lang="fr-FR" sz="1600" dirty="0">
                <a:sym typeface="Wingdings" panose="05000000000000000000" pitchFamily="2" charset="2"/>
              </a:rPr>
              <a:t> interface </a:t>
            </a:r>
            <a:r>
              <a:rPr lang="fr-FR" sz="1600" dirty="0" err="1">
                <a:sym typeface="Wingdings" panose="05000000000000000000" pitchFamily="2" charset="2"/>
              </a:rPr>
              <a:t>with</a:t>
            </a:r>
            <a:r>
              <a:rPr lang="fr-FR" sz="1600" dirty="0">
                <a:sym typeface="Wingdings" panose="05000000000000000000" pitchFamily="2" charset="2"/>
              </a:rPr>
              <a:t> the </a:t>
            </a:r>
            <a:r>
              <a:rPr lang="fr-FR" sz="1600" dirty="0" err="1">
                <a:sym typeface="Wingdings" panose="05000000000000000000" pitchFamily="2" charset="2"/>
              </a:rPr>
              <a:t>MonitoringWeb</a:t>
            </a:r>
            <a:r>
              <a:rPr lang="fr-FR" sz="1600" dirty="0">
                <a:sym typeface="Wingdings" panose="05000000000000000000" pitchFamily="2" charset="2"/>
              </a:rPr>
              <a:t> main </a:t>
            </a:r>
            <a:r>
              <a:rPr lang="fr-FR" sz="1600" dirty="0" err="1">
                <a:sym typeface="Wingdings" panose="05000000000000000000" pitchFamily="2" charset="2"/>
              </a:rPr>
              <a:t>engine</a:t>
            </a:r>
            <a:r>
              <a:rPr lang="fr-FR" sz="1600" dirty="0">
                <a:sym typeface="Wingdings" panose="05000000000000000000" pitchFamily="2" charset="2"/>
              </a:rPr>
              <a:t>: </a:t>
            </a:r>
            <a:r>
              <a:rPr lang="fr-FR" sz="1600" dirty="0" err="1">
                <a:sym typeface="Wingdings" panose="05000000000000000000" pitchFamily="2" charset="2"/>
              </a:rPr>
              <a:t>keep</a:t>
            </a:r>
            <a:r>
              <a:rPr lang="fr-FR" sz="1600" dirty="0">
                <a:sym typeface="Wingdings" panose="05000000000000000000" pitchFamily="2" charset="2"/>
              </a:rPr>
              <a:t> compatibility </a:t>
            </a:r>
            <a:r>
              <a:rPr lang="fr-FR" sz="1600" dirty="0" err="1">
                <a:sym typeface="Wingdings" panose="05000000000000000000" pitchFamily="2" charset="2"/>
              </a:rPr>
              <a:t>with</a:t>
            </a:r>
            <a:r>
              <a:rPr lang="fr-FR" sz="1600" dirty="0">
                <a:sym typeface="Wingdings" panose="05000000000000000000" pitchFamily="2" charset="2"/>
              </a:rPr>
              <a:t> plots and web pages </a:t>
            </a:r>
            <a:r>
              <a:rPr lang="fr-FR" sz="1600" dirty="0" err="1">
                <a:sym typeface="Wingdings" panose="05000000000000000000" pitchFamily="2" charset="2"/>
              </a:rPr>
              <a:t>archived</a:t>
            </a:r>
            <a:r>
              <a:rPr lang="fr-FR" sz="1600" dirty="0">
                <a:sym typeface="Wingdings" panose="05000000000000000000" pitchFamily="2" charset="2"/>
              </a:rPr>
              <a:t> up to </a:t>
            </a:r>
            <a:r>
              <a:rPr lang="fr-FR" sz="1600" dirty="0" err="1" smtClean="0">
                <a:sym typeface="Wingdings" panose="05000000000000000000" pitchFamily="2" charset="2"/>
              </a:rPr>
              <a:t>now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/>
              <a:t>Any</a:t>
            </a:r>
            <a:r>
              <a:rPr lang="fr-FR" sz="1600" dirty="0" smtClean="0"/>
              <a:t> </a:t>
            </a:r>
            <a:r>
              <a:rPr lang="fr-FR" sz="1600" dirty="0" err="1" smtClean="0"/>
              <a:t>development</a:t>
            </a:r>
            <a:r>
              <a:rPr lang="fr-FR" sz="1600" dirty="0" smtClean="0"/>
              <a:t> of </a:t>
            </a:r>
            <a:r>
              <a:rPr lang="fr-FR" sz="1600" dirty="0" err="1" smtClean="0"/>
              <a:t>this</a:t>
            </a:r>
            <a:r>
              <a:rPr lang="fr-FR" sz="1600" dirty="0" smtClean="0"/>
              <a:t> new display </a:t>
            </a:r>
            <a:r>
              <a:rPr lang="fr-FR" sz="1600" dirty="0" err="1" smtClean="0"/>
              <a:t>will</a:t>
            </a:r>
            <a:r>
              <a:rPr lang="fr-FR" sz="1600" dirty="0" smtClean="0"/>
              <a:t> </a:t>
            </a:r>
            <a:r>
              <a:rPr lang="fr-FR" sz="1600" dirty="0" err="1" smtClean="0"/>
              <a:t>be</a:t>
            </a:r>
            <a:r>
              <a:rPr lang="fr-FR" sz="1600" dirty="0" smtClean="0"/>
              <a:t> </a:t>
            </a:r>
            <a:r>
              <a:rPr lang="fr-FR" sz="1600" dirty="0" err="1" smtClean="0"/>
              <a:t>done</a:t>
            </a:r>
            <a:r>
              <a:rPr lang="fr-FR" sz="1600" dirty="0" smtClean="0"/>
              <a:t> </a:t>
            </a:r>
            <a:r>
              <a:rPr lang="fr-FR" sz="1600" dirty="0" err="1" smtClean="0"/>
              <a:t>after</a:t>
            </a:r>
            <a:r>
              <a:rPr lang="fr-FR" sz="1600" dirty="0" smtClean="0"/>
              <a:t> DQSEGDB, HW </a:t>
            </a:r>
            <a:r>
              <a:rPr lang="fr-FR" sz="1600" dirty="0" err="1" smtClean="0"/>
              <a:t>database</a:t>
            </a:r>
            <a:r>
              <a:rPr lang="fr-FR" sz="1600" dirty="0" smtClean="0"/>
              <a:t> and </a:t>
            </a:r>
            <a:r>
              <a:rPr lang="fr-FR" sz="1600" dirty="0" err="1" smtClean="0"/>
              <a:t>channels</a:t>
            </a:r>
            <a:r>
              <a:rPr lang="fr-FR" sz="1600" dirty="0" smtClean="0"/>
              <a:t> </a:t>
            </a:r>
            <a:r>
              <a:rPr lang="fr-FR" sz="1600" dirty="0" err="1" smtClean="0"/>
              <a:t>database</a:t>
            </a:r>
            <a:r>
              <a:rPr lang="fr-FR" sz="1600" dirty="0" smtClean="0"/>
              <a:t> </a:t>
            </a:r>
            <a:r>
              <a:rPr lang="fr-FR" sz="1600" dirty="0" err="1" smtClean="0"/>
              <a:t>completion</a:t>
            </a:r>
            <a:r>
              <a:rPr lang="fr-FR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Second </a:t>
            </a:r>
            <a:r>
              <a:rPr lang="fr-FR" sz="1600" dirty="0" err="1" smtClean="0">
                <a:sym typeface="Wingdings" panose="05000000000000000000" pitchFamily="2" charset="2"/>
              </a:rPr>
              <a:t>step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will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be</a:t>
            </a:r>
            <a:r>
              <a:rPr lang="fr-FR" sz="1600" dirty="0" smtClean="0">
                <a:sym typeface="Wingdings" panose="05000000000000000000" pitchFamily="2" charset="2"/>
              </a:rPr>
              <a:t> to </a:t>
            </a:r>
            <a:r>
              <a:rPr lang="fr-FR" sz="1600" dirty="0" err="1" smtClean="0">
                <a:sym typeface="Wingdings" panose="05000000000000000000" pitchFamily="2" charset="2"/>
              </a:rPr>
              <a:t>include</a:t>
            </a:r>
            <a:r>
              <a:rPr lang="fr-FR" sz="1600" dirty="0" smtClean="0">
                <a:sym typeface="Wingdings" panose="05000000000000000000" pitchFamily="2" charset="2"/>
              </a:rPr>
              <a:t> « On </a:t>
            </a:r>
            <a:r>
              <a:rPr lang="fr-FR" sz="1600" dirty="0" err="1" smtClean="0">
                <a:sym typeface="Wingdings" panose="05000000000000000000" pitchFamily="2" charset="2"/>
              </a:rPr>
              <a:t>demand</a:t>
            </a:r>
            <a:r>
              <a:rPr lang="fr-FR" sz="1600" dirty="0" smtClean="0">
                <a:sym typeface="Wingdings" panose="05000000000000000000" pitchFamily="2" charset="2"/>
              </a:rPr>
              <a:t> » plots </a:t>
            </a:r>
            <a:r>
              <a:rPr lang="fr-FR" sz="1600" dirty="0" err="1" smtClean="0">
                <a:sym typeface="Wingdings" panose="05000000000000000000" pitchFamily="2" charset="2"/>
              </a:rPr>
              <a:t>based</a:t>
            </a:r>
            <a:r>
              <a:rPr lang="fr-FR" sz="1600" dirty="0" smtClean="0">
                <a:sym typeface="Wingdings" panose="05000000000000000000" pitchFamily="2" charset="2"/>
              </a:rPr>
              <a:t> on </a:t>
            </a:r>
            <a:r>
              <a:rPr lang="fr-FR" sz="1600" dirty="0" err="1" smtClean="0">
                <a:sym typeface="Wingdings" panose="05000000000000000000" pitchFamily="2" charset="2"/>
              </a:rPr>
              <a:t>tools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like</a:t>
            </a:r>
            <a:r>
              <a:rPr lang="fr-FR" sz="1600" dirty="0" smtClean="0">
                <a:sym typeface="Wingdings" panose="05000000000000000000" pitchFamily="2" charset="2"/>
              </a:rPr>
              <a:t> NMAPI.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TBD: updates and maintenance </a:t>
            </a:r>
            <a:r>
              <a:rPr lang="fr-FR" sz="1600" dirty="0" err="1" smtClean="0">
                <a:sym typeface="Wingdings" panose="05000000000000000000" pitchFamily="2" charset="2"/>
              </a:rPr>
              <a:t>done</a:t>
            </a:r>
            <a:r>
              <a:rPr lang="fr-FR" sz="1600" dirty="0" smtClean="0">
                <a:sym typeface="Wingdings" panose="05000000000000000000" pitchFamily="2" charset="2"/>
              </a:rPr>
              <a:t> by Didier and Gary, </a:t>
            </a:r>
            <a:r>
              <a:rPr lang="fr-FR" sz="1600" dirty="0" err="1" smtClean="0">
                <a:sym typeface="Wingdings" panose="05000000000000000000" pitchFamily="2" charset="2"/>
              </a:rPr>
              <a:t>with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requests</a:t>
            </a:r>
            <a:r>
              <a:rPr lang="fr-FR" sz="1600" dirty="0" smtClean="0">
                <a:sym typeface="Wingdings" panose="05000000000000000000" pitchFamily="2" charset="2"/>
              </a:rPr>
              <a:t> of new plots or new </a:t>
            </a:r>
            <a:r>
              <a:rPr lang="fr-FR" sz="1600" dirty="0" err="1" smtClean="0">
                <a:sym typeface="Wingdings" panose="05000000000000000000" pitchFamily="2" charset="2"/>
              </a:rPr>
              <a:t>features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coming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from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subsystem</a:t>
            </a:r>
            <a:r>
              <a:rPr lang="fr-FR" sz="1600" dirty="0" smtClean="0">
                <a:sym typeface="Wingdings" panose="05000000000000000000" pitchFamily="2" charset="2"/>
              </a:rPr>
              <a:t> managers</a:t>
            </a:r>
            <a:br>
              <a:rPr lang="fr-FR" sz="1600" dirty="0" smtClean="0">
                <a:sym typeface="Wingdings" panose="05000000000000000000" pitchFamily="2" charset="2"/>
              </a:rPr>
            </a:br>
            <a:r>
              <a:rPr lang="fr-FR" sz="1600" dirty="0" smtClean="0">
                <a:sym typeface="Wingdings" panose="05000000000000000000" pitchFamily="2" charset="2"/>
              </a:rPr>
              <a:t>Or plots and web pages updates </a:t>
            </a:r>
            <a:r>
              <a:rPr lang="fr-FR" sz="1600" dirty="0" err="1" smtClean="0">
                <a:sym typeface="Wingdings" panose="05000000000000000000" pitchFamily="2" charset="2"/>
              </a:rPr>
              <a:t>done</a:t>
            </a:r>
            <a:r>
              <a:rPr lang="fr-FR" sz="1600" dirty="0" smtClean="0">
                <a:sym typeface="Wingdings" panose="05000000000000000000" pitchFamily="2" charset="2"/>
              </a:rPr>
              <a:t> by </a:t>
            </a:r>
            <a:r>
              <a:rPr lang="fr-FR" sz="1600" dirty="0" err="1" smtClean="0">
                <a:sym typeface="Wingdings" panose="05000000000000000000" pitchFamily="2" charset="2"/>
              </a:rPr>
              <a:t>subsystem</a:t>
            </a:r>
            <a:r>
              <a:rPr lang="fr-FR" sz="1600" dirty="0" smtClean="0">
                <a:sym typeface="Wingdings" panose="05000000000000000000" pitchFamily="2" charset="2"/>
              </a:rPr>
              <a:t> managers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230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763688" y="236288"/>
            <a:ext cx="61047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Requirements to include a new monitor,</a:t>
            </a:r>
            <a:br>
              <a:rPr lang="en-US" sz="2400" b="1" dirty="0" smtClean="0"/>
            </a:br>
            <a:r>
              <a:rPr lang="en-US" sz="2400" b="1" dirty="0" smtClean="0"/>
              <a:t>new plots or new channels in </a:t>
            </a:r>
            <a:r>
              <a:rPr lang="en-US" sz="2400" b="1" dirty="0" err="1" smtClean="0"/>
              <a:t>MonitoringWeb</a:t>
            </a:r>
            <a:endParaRPr lang="en-US" sz="2400" b="1" dirty="0" smtClean="0"/>
          </a:p>
          <a:p>
            <a:pPr algn="ctr"/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479954" y="1196752"/>
            <a:ext cx="813690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 smtClean="0">
                <a:sym typeface="Wingdings" panose="05000000000000000000" pitchFamily="2" charset="2"/>
              </a:rPr>
              <a:t>Provide</a:t>
            </a:r>
            <a:r>
              <a:rPr lang="fr-FR" sz="1600" b="1" dirty="0" smtClean="0">
                <a:sym typeface="Wingdings" panose="05000000000000000000" pitchFamily="2" charset="2"/>
              </a:rPr>
              <a:t> a code  or a set of codes </a:t>
            </a:r>
            <a:r>
              <a:rPr lang="fr-FR" sz="1600" b="1" dirty="0" err="1" smtClean="0">
                <a:sym typeface="Wingdings" panose="05000000000000000000" pitchFamily="2" charset="2"/>
              </a:rPr>
              <a:t>with</a:t>
            </a:r>
            <a:r>
              <a:rPr lang="fr-FR" sz="1600" b="1" dirty="0" smtClean="0">
                <a:sym typeface="Wingdings" panose="05000000000000000000" pitchFamily="2" charset="2"/>
              </a:rPr>
              <a:t> the </a:t>
            </a:r>
            <a:r>
              <a:rPr lang="fr-FR" sz="1600" b="1" dirty="0" err="1" smtClean="0">
                <a:sym typeface="Wingdings" panose="05000000000000000000" pitchFamily="2" charset="2"/>
              </a:rPr>
              <a:t>following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requirements</a:t>
            </a:r>
            <a:r>
              <a:rPr lang="fr-FR" sz="1600" b="1" dirty="0" smtClean="0">
                <a:sym typeface="Wingdings" panose="05000000000000000000" pitchFamily="2" charset="2"/>
              </a:rPr>
              <a:t>:</a:t>
            </a:r>
            <a:endParaRPr lang="fr-FR" sz="1600" dirty="0">
              <a:sym typeface="Wingdings" panose="05000000000000000000" pitchFamily="2" charset="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sym typeface="Wingdings" panose="05000000000000000000" pitchFamily="2" charset="2"/>
              </a:rPr>
              <a:t>O</a:t>
            </a:r>
            <a:r>
              <a:rPr lang="fr-FR" sz="1600" dirty="0" smtClean="0">
                <a:sym typeface="Wingdings" panose="05000000000000000000" pitchFamily="2" charset="2"/>
              </a:rPr>
              <a:t>utput plot or set of plots </a:t>
            </a:r>
            <a:r>
              <a:rPr lang="fr-FR" sz="1600" dirty="0" err="1" smtClean="0">
                <a:sym typeface="Wingdings" panose="05000000000000000000" pitchFamily="2" charset="2"/>
              </a:rPr>
              <a:t>should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be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stored</a:t>
            </a:r>
            <a:r>
              <a:rPr lang="fr-FR" sz="1600" dirty="0" smtClean="0">
                <a:sym typeface="Wingdings" panose="05000000000000000000" pitchFamily="2" charset="2"/>
              </a:rPr>
              <a:t> in files in </a:t>
            </a:r>
            <a:r>
              <a:rPr lang="fr-FR" sz="1600" dirty="0" err="1" smtClean="0">
                <a:sym typeface="Wingdings" panose="05000000000000000000" pitchFamily="2" charset="2"/>
              </a:rPr>
              <a:t>jpg</a:t>
            </a:r>
            <a:r>
              <a:rPr lang="fr-FR" sz="1600" dirty="0" smtClean="0">
                <a:sym typeface="Wingdings" panose="05000000000000000000" pitchFamily="2" charset="2"/>
              </a:rPr>
              <a:t>, </a:t>
            </a:r>
            <a:r>
              <a:rPr lang="fr-FR" sz="1600" dirty="0" err="1" smtClean="0">
                <a:sym typeface="Wingdings" panose="05000000000000000000" pitchFamily="2" charset="2"/>
              </a:rPr>
              <a:t>png</a:t>
            </a:r>
            <a:r>
              <a:rPr lang="fr-FR" sz="1600" dirty="0" smtClean="0">
                <a:sym typeface="Wingdings" panose="05000000000000000000" pitchFamily="2" charset="2"/>
              </a:rPr>
              <a:t> or </a:t>
            </a:r>
            <a:r>
              <a:rPr lang="fr-FR" sz="1600" dirty="0" err="1" smtClean="0">
                <a:sym typeface="Wingdings" panose="05000000000000000000" pitchFamily="2" charset="2"/>
              </a:rPr>
              <a:t>gif</a:t>
            </a:r>
            <a:r>
              <a:rPr lang="fr-FR" sz="1600" dirty="0" smtClean="0">
                <a:sym typeface="Wingdings" panose="05000000000000000000" pitchFamily="2" charset="2"/>
              </a:rPr>
              <a:t> format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sym typeface="Wingdings" panose="05000000000000000000" pitchFamily="2" charset="2"/>
              </a:rPr>
              <a:t>O</a:t>
            </a:r>
            <a:r>
              <a:rPr lang="fr-FR" sz="1600" dirty="0" smtClean="0">
                <a:sym typeface="Wingdings" panose="05000000000000000000" pitchFamily="2" charset="2"/>
              </a:rPr>
              <a:t>utput directory </a:t>
            </a:r>
            <a:r>
              <a:rPr lang="fr-FR" sz="1600" dirty="0" err="1" smtClean="0">
                <a:sym typeface="Wingdings" panose="05000000000000000000" pitchFamily="2" charset="2"/>
              </a:rPr>
              <a:t>should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be</a:t>
            </a:r>
            <a:r>
              <a:rPr lang="fr-FR" sz="1600" dirty="0" smtClean="0">
                <a:sym typeface="Wingdings" panose="05000000000000000000" pitchFamily="2" charset="2"/>
              </a:rPr>
              <a:t> user </a:t>
            </a:r>
            <a:r>
              <a:rPr lang="fr-FR" sz="1600" dirty="0" err="1" smtClean="0">
                <a:sym typeface="Wingdings" panose="05000000000000000000" pitchFamily="2" charset="2"/>
              </a:rPr>
              <a:t>defined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sym typeface="Wingdings" panose="05000000000000000000" pitchFamily="2" charset="2"/>
              </a:rPr>
              <a:t>N</a:t>
            </a:r>
            <a:r>
              <a:rPr lang="fr-FR" sz="1600" dirty="0" err="1" smtClean="0">
                <a:sym typeface="Wingdings" panose="05000000000000000000" pitchFamily="2" charset="2"/>
              </a:rPr>
              <a:t>aming</a:t>
            </a:r>
            <a:r>
              <a:rPr lang="fr-FR" sz="1600" dirty="0" smtClean="0">
                <a:sym typeface="Wingdings" panose="05000000000000000000" pitchFamily="2" charset="2"/>
              </a:rPr>
              <a:t> of output files </a:t>
            </a:r>
            <a:r>
              <a:rPr lang="fr-FR" sz="1600" dirty="0" err="1" smtClean="0">
                <a:sym typeface="Wingdings" panose="05000000000000000000" pitchFamily="2" charset="2"/>
              </a:rPr>
              <a:t>should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be</a:t>
            </a:r>
            <a:r>
              <a:rPr lang="fr-FR" sz="1600" dirty="0" smtClean="0">
                <a:sym typeface="Wingdings" panose="05000000000000000000" pitchFamily="2" charset="2"/>
              </a:rPr>
              <a:t> user </a:t>
            </a:r>
            <a:r>
              <a:rPr lang="fr-FR" sz="1600" dirty="0" err="1" smtClean="0">
                <a:sym typeface="Wingdings" panose="05000000000000000000" pitchFamily="2" charset="2"/>
              </a:rPr>
              <a:t>defined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It </a:t>
            </a:r>
            <a:r>
              <a:rPr lang="fr-FR" sz="1600" dirty="0" err="1" smtClean="0">
                <a:sym typeface="Wingdings" panose="05000000000000000000" pitchFamily="2" charset="2"/>
              </a:rPr>
              <a:t>can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produce</a:t>
            </a:r>
            <a:r>
              <a:rPr lang="fr-FR" sz="1600" dirty="0" smtClean="0">
                <a:sym typeface="Wingdings" panose="05000000000000000000" pitchFamily="2" charset="2"/>
              </a:rPr>
              <a:t> a html page (output directory and file </a:t>
            </a:r>
            <a:r>
              <a:rPr lang="fr-FR" sz="1600" dirty="0" err="1" smtClean="0">
                <a:sym typeface="Wingdings" panose="05000000000000000000" pitchFamily="2" charset="2"/>
              </a:rPr>
              <a:t>name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should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be</a:t>
            </a:r>
            <a:r>
              <a:rPr lang="fr-FR" sz="1600" dirty="0" smtClean="0">
                <a:sym typeface="Wingdings" panose="05000000000000000000" pitchFamily="2" charset="2"/>
              </a:rPr>
              <a:t> user </a:t>
            </a:r>
            <a:r>
              <a:rPr lang="fr-FR" sz="1600" dirty="0" err="1" smtClean="0">
                <a:sym typeface="Wingdings" panose="05000000000000000000" pitchFamily="2" charset="2"/>
              </a:rPr>
              <a:t>defined</a:t>
            </a:r>
            <a:r>
              <a:rPr lang="fr-FR" sz="1600" dirty="0" smtClean="0">
                <a:sym typeface="Wingdings" panose="05000000000000000000" pitchFamily="2" charset="2"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It </a:t>
            </a:r>
            <a:r>
              <a:rPr lang="fr-FR" sz="1600" dirty="0" err="1" smtClean="0">
                <a:sym typeface="Wingdings" panose="05000000000000000000" pitchFamily="2" charset="2"/>
              </a:rPr>
              <a:t>can</a:t>
            </a:r>
            <a:r>
              <a:rPr lang="fr-FR" sz="1600" dirty="0" smtClean="0">
                <a:sym typeface="Wingdings" panose="05000000000000000000" pitchFamily="2" charset="2"/>
              </a:rPr>
              <a:t> have </a:t>
            </a:r>
            <a:r>
              <a:rPr lang="fr-FR" sz="1600" dirty="0" err="1" smtClean="0">
                <a:sym typeface="Wingdings" panose="05000000000000000000" pitchFamily="2" charset="2"/>
              </a:rPr>
              <a:t>some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>
                <a:sym typeface="Wingdings" panose="05000000000000000000" pitchFamily="2" charset="2"/>
              </a:rPr>
              <a:t>documentation in html or </a:t>
            </a:r>
            <a:r>
              <a:rPr lang="fr-FR" sz="1600" dirty="0" err="1" smtClean="0">
                <a:sym typeface="Wingdings" panose="05000000000000000000" pitchFamily="2" charset="2"/>
              </a:rPr>
              <a:t>pdf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It </a:t>
            </a:r>
            <a:r>
              <a:rPr lang="fr-FR" sz="1600" dirty="0" err="1" smtClean="0">
                <a:sym typeface="Wingdings" panose="05000000000000000000" pitchFamily="2" charset="2"/>
              </a:rPr>
              <a:t>does</a:t>
            </a:r>
            <a:r>
              <a:rPr lang="fr-FR" sz="1600" dirty="0" smtClean="0">
                <a:sym typeface="Wingdings" panose="05000000000000000000" pitchFamily="2" charset="2"/>
              </a:rPr>
              <a:t> not </a:t>
            </a:r>
            <a:r>
              <a:rPr lang="fr-FR" sz="1600" dirty="0" err="1" smtClean="0">
                <a:sym typeface="Wingdings" panose="05000000000000000000" pitchFamily="2" charset="2"/>
              </a:rPr>
              <a:t>take</a:t>
            </a:r>
            <a:r>
              <a:rPr lang="fr-FR" sz="1600" dirty="0" smtClean="0">
                <a:sym typeface="Wingdings" panose="05000000000000000000" pitchFamily="2" charset="2"/>
              </a:rPr>
              <a:t> more </a:t>
            </a:r>
            <a:r>
              <a:rPr lang="fr-FR" sz="1600" dirty="0" err="1" smtClean="0">
                <a:sym typeface="Wingdings" panose="05000000000000000000" pitchFamily="2" charset="2"/>
              </a:rPr>
              <a:t>than</a:t>
            </a:r>
            <a:r>
              <a:rPr lang="fr-FR" sz="1600" dirty="0" smtClean="0">
                <a:sym typeface="Wingdings" panose="05000000000000000000" pitchFamily="2" charset="2"/>
              </a:rPr>
              <a:t> 5 minutes to </a:t>
            </a:r>
            <a:r>
              <a:rPr lang="fr-FR" sz="1600" dirty="0" err="1" smtClean="0">
                <a:sym typeface="Wingdings" panose="05000000000000000000" pitchFamily="2" charset="2"/>
              </a:rPr>
              <a:t>complete</a:t>
            </a:r>
            <a:r>
              <a:rPr lang="fr-FR" sz="1600" dirty="0" smtClean="0">
                <a:sym typeface="Wingdings" panose="05000000000000000000" pitchFamily="2" charset="2"/>
              </a:rPr>
              <a:t> on an </a:t>
            </a:r>
            <a:r>
              <a:rPr lang="fr-FR" sz="1600" dirty="0" err="1" smtClean="0">
                <a:sym typeface="Wingdings" panose="05000000000000000000" pitchFamily="2" charset="2"/>
              </a:rPr>
              <a:t>olnode</a:t>
            </a:r>
            <a:r>
              <a:rPr lang="fr-FR" sz="1600" dirty="0" smtClean="0">
                <a:sym typeface="Wingdings" panose="05000000000000000000" pitchFamily="2" charset="2"/>
              </a:rPr>
              <a:t> (or a set of </a:t>
            </a:r>
            <a:r>
              <a:rPr lang="fr-FR" sz="1600" dirty="0" err="1" smtClean="0">
                <a:sym typeface="Wingdings" panose="05000000000000000000" pitchFamily="2" charset="2"/>
              </a:rPr>
              <a:t>olnodes</a:t>
            </a:r>
            <a:r>
              <a:rPr lang="fr-FR" sz="1600" dirty="0" smtClean="0">
                <a:sym typeface="Wingdings" panose="05000000000000000000" pitchFamily="2" charset="2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>
                <a:sym typeface="Wingdings" panose="05000000000000000000" pitchFamily="2" charset="2"/>
              </a:rPr>
              <a:t>This code </a:t>
            </a:r>
            <a:r>
              <a:rPr lang="fr-FR" sz="1600" b="1" dirty="0" err="1" smtClean="0">
                <a:sym typeface="Wingdings" panose="05000000000000000000" pitchFamily="2" charset="2"/>
              </a:rPr>
              <a:t>can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be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written</a:t>
            </a:r>
            <a:r>
              <a:rPr lang="fr-FR" sz="1600" b="1" dirty="0" smtClean="0">
                <a:sym typeface="Wingdings" panose="05000000000000000000" pitchFamily="2" charset="2"/>
              </a:rPr>
              <a:t> in </a:t>
            </a:r>
            <a:r>
              <a:rPr lang="fr-FR" sz="1600" b="1" dirty="0" err="1" smtClean="0">
                <a:sym typeface="Wingdings" panose="05000000000000000000" pitchFamily="2" charset="2"/>
              </a:rPr>
              <a:t>bash</a:t>
            </a:r>
            <a:r>
              <a:rPr lang="fr-FR" sz="1600" b="1" dirty="0" smtClean="0">
                <a:sym typeface="Wingdings" panose="05000000000000000000" pitchFamily="2" charset="2"/>
              </a:rPr>
              <a:t>, C, C++ (</a:t>
            </a:r>
            <a:r>
              <a:rPr lang="fr-FR" sz="1600" b="1" dirty="0" err="1" smtClean="0">
                <a:sym typeface="Wingdings" panose="05000000000000000000" pitchFamily="2" charset="2"/>
              </a:rPr>
              <a:t>compiled</a:t>
            </a:r>
            <a:r>
              <a:rPr lang="fr-FR" sz="1600" b="1" dirty="0" smtClean="0">
                <a:sym typeface="Wingdings" panose="05000000000000000000" pitchFamily="2" charset="2"/>
              </a:rPr>
              <a:t> or ROOT macro), python, </a:t>
            </a:r>
            <a:r>
              <a:rPr lang="fr-FR" sz="1600" b="1" dirty="0" err="1" smtClean="0">
                <a:sym typeface="Wingdings" panose="05000000000000000000" pitchFamily="2" charset="2"/>
              </a:rPr>
              <a:t>matlab</a:t>
            </a:r>
            <a:r>
              <a:rPr lang="fr-FR" sz="1600" b="1" dirty="0" smtClean="0">
                <a:sym typeface="Wingdings" panose="05000000000000000000" pitchFamily="2" charset="2"/>
              </a:rPr>
              <a:t>… or a </a:t>
            </a:r>
            <a:r>
              <a:rPr lang="fr-FR" sz="1600" b="1" dirty="0" err="1" smtClean="0">
                <a:sym typeface="Wingdings" panose="05000000000000000000" pitchFamily="2" charset="2"/>
              </a:rPr>
              <a:t>combination</a:t>
            </a:r>
            <a:r>
              <a:rPr lang="fr-FR" sz="1600" b="1" dirty="0" smtClean="0">
                <a:sym typeface="Wingdings" panose="05000000000000000000" pitchFamily="2" charset="2"/>
              </a:rPr>
              <a:t> of </a:t>
            </a:r>
            <a:r>
              <a:rPr lang="fr-FR" sz="1600" b="1" dirty="0" err="1" smtClean="0">
                <a:sym typeface="Wingdings" panose="05000000000000000000" pitchFamily="2" charset="2"/>
              </a:rPr>
              <a:t>those</a:t>
            </a:r>
            <a:r>
              <a:rPr lang="fr-FR" sz="1600" b="1" dirty="0" smtClean="0">
                <a:sym typeface="Wingdings" panose="05000000000000000000" pitchFamily="2" charset="2"/>
              </a:rPr>
              <a:t> (for instance a </a:t>
            </a:r>
            <a:r>
              <a:rPr lang="fr-FR" sz="1600" b="1" dirty="0" err="1" smtClean="0">
                <a:sym typeface="Wingdings" panose="05000000000000000000" pitchFamily="2" charset="2"/>
              </a:rPr>
              <a:t>bash</a:t>
            </a:r>
            <a:r>
              <a:rPr lang="fr-FR" sz="1600" b="1" dirty="0" smtClean="0">
                <a:sym typeface="Wingdings" panose="05000000000000000000" pitchFamily="2" charset="2"/>
              </a:rPr>
              <a:t> script </a:t>
            </a:r>
            <a:r>
              <a:rPr lang="fr-FR" sz="1600" b="1" dirty="0" err="1" smtClean="0">
                <a:sym typeface="Wingdings" panose="05000000000000000000" pitchFamily="2" charset="2"/>
              </a:rPr>
              <a:t>calling</a:t>
            </a:r>
            <a:r>
              <a:rPr lang="fr-FR" sz="1600" b="1" dirty="0" smtClean="0">
                <a:sym typeface="Wingdings" panose="05000000000000000000" pitchFamily="2" charset="2"/>
              </a:rPr>
              <a:t> a python code and a ROOT macro)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>
                <a:sym typeface="Wingdings" panose="05000000000000000000" pitchFamily="2" charset="2"/>
              </a:rPr>
              <a:t>This code </a:t>
            </a:r>
            <a:r>
              <a:rPr lang="fr-FR" sz="1600" b="1" dirty="0" err="1" smtClean="0">
                <a:sym typeface="Wingdings" panose="05000000000000000000" pitchFamily="2" charset="2"/>
              </a:rPr>
              <a:t>will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be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either</a:t>
            </a:r>
            <a:r>
              <a:rPr lang="fr-FR" sz="1600" b="1" dirty="0" smtClean="0">
                <a:sym typeface="Wingdings" panose="05000000000000000000" pitchFamily="2" charset="2"/>
              </a:rPr>
              <a:t> in </a:t>
            </a:r>
            <a:r>
              <a:rPr lang="fr-FR" sz="1600" b="1" dirty="0" err="1" smtClean="0">
                <a:sym typeface="Wingdings" panose="05000000000000000000" pitchFamily="2" charset="2"/>
              </a:rPr>
              <a:t>virgoApp</a:t>
            </a:r>
            <a:r>
              <a:rPr lang="fr-FR" sz="1600" b="1" dirty="0" smtClean="0">
                <a:sym typeface="Wingdings" panose="05000000000000000000" pitchFamily="2" charset="2"/>
              </a:rPr>
              <a:t> or put </a:t>
            </a:r>
            <a:r>
              <a:rPr lang="fr-FR" sz="1600" b="1" dirty="0" err="1" smtClean="0">
                <a:sym typeface="Wingdings" panose="05000000000000000000" pitchFamily="2" charset="2"/>
              </a:rPr>
              <a:t>under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virgorun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account</a:t>
            </a:r>
            <a:r>
              <a:rPr lang="fr-FR" sz="1600" b="1" dirty="0" smtClean="0">
                <a:sym typeface="Wingdings" panose="05000000000000000000" pitchFamily="2" charset="2"/>
              </a:rPr>
              <a:t> in the </a:t>
            </a:r>
            <a:r>
              <a:rPr lang="fr-FR" sz="1600" b="1" dirty="0" err="1" smtClean="0">
                <a:sym typeface="Wingdings" panose="05000000000000000000" pitchFamily="2" charset="2"/>
              </a:rPr>
              <a:t>concerned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MonitoringWeb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subdirectory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>
                <a:sym typeface="Wingdings" panose="05000000000000000000" pitchFamily="2" charset="2"/>
              </a:rPr>
              <a:t>You must </a:t>
            </a:r>
            <a:r>
              <a:rPr lang="fr-FR" sz="1600" b="1" dirty="0" err="1" smtClean="0">
                <a:sym typeface="Wingdings" panose="05000000000000000000" pitchFamily="2" charset="2"/>
              </a:rPr>
              <a:t>then</a:t>
            </a:r>
            <a:r>
              <a:rPr lang="fr-FR" sz="1600" b="1" dirty="0" smtClean="0">
                <a:sym typeface="Wingdings" panose="05000000000000000000" pitchFamily="2" charset="2"/>
              </a:rPr>
              <a:t> contact the </a:t>
            </a:r>
            <a:r>
              <a:rPr lang="fr-FR" sz="1600" b="1" dirty="0" err="1" smtClean="0">
                <a:sym typeface="Wingdings" panose="05000000000000000000" pitchFamily="2" charset="2"/>
              </a:rPr>
              <a:t>MonitoringWeb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responsible</a:t>
            </a:r>
            <a:r>
              <a:rPr lang="fr-FR" sz="1600" b="1" dirty="0" smtClean="0">
                <a:sym typeface="Wingdings" panose="05000000000000000000" pitchFamily="2" charset="2"/>
              </a:rPr>
              <a:t> to </a:t>
            </a:r>
            <a:r>
              <a:rPr lang="fr-FR" sz="1600" b="1" dirty="0" err="1" smtClean="0">
                <a:sym typeface="Wingdings" panose="05000000000000000000" pitchFamily="2" charset="2"/>
              </a:rPr>
              <a:t>include</a:t>
            </a:r>
            <a:endParaRPr lang="fr-FR" sz="1600" b="1" dirty="0">
              <a:sym typeface="Wingdings" panose="05000000000000000000" pitchFamily="2" charset="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a call to </a:t>
            </a:r>
            <a:r>
              <a:rPr lang="fr-FR" sz="1600" dirty="0" err="1" smtClean="0">
                <a:sym typeface="Wingdings" panose="05000000000000000000" pitchFamily="2" charset="2"/>
              </a:rPr>
              <a:t>this</a:t>
            </a:r>
            <a:r>
              <a:rPr lang="fr-FR" sz="1600" dirty="0" smtClean="0">
                <a:sym typeface="Wingdings" panose="05000000000000000000" pitchFamily="2" charset="2"/>
              </a:rPr>
              <a:t> new code in the main </a:t>
            </a:r>
            <a:r>
              <a:rPr lang="fr-FR" sz="1600" dirty="0" err="1" smtClean="0">
                <a:sym typeface="Wingdings" panose="05000000000000000000" pitchFamily="2" charset="2"/>
              </a:rPr>
              <a:t>bash</a:t>
            </a:r>
            <a:r>
              <a:rPr lang="fr-FR" sz="1600" dirty="0" smtClean="0">
                <a:sym typeface="Wingdings" panose="05000000000000000000" pitchFamily="2" charset="2"/>
              </a:rPr>
              <a:t> script of </a:t>
            </a:r>
            <a:r>
              <a:rPr lang="fr-FR" sz="1600" dirty="0" err="1" smtClean="0">
                <a:sym typeface="Wingdings" panose="05000000000000000000" pitchFamily="2" charset="2"/>
              </a:rPr>
              <a:t>MonitoringWeb</a:t>
            </a:r>
            <a:r>
              <a:rPr lang="fr-FR" sz="1600" dirty="0" smtClean="0">
                <a:sym typeface="Wingdings" panose="05000000000000000000" pitchFamily="2" charset="2"/>
              </a:rPr>
              <a:t>/xxx</a:t>
            </a:r>
            <a:endParaRPr lang="fr-FR" sz="1600" dirty="0">
              <a:sym typeface="Wingdings" panose="05000000000000000000" pitchFamily="2" charset="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a </a:t>
            </a:r>
            <a:r>
              <a:rPr lang="fr-FR" sz="1600" dirty="0" err="1" smtClean="0">
                <a:sym typeface="Wingdings" panose="05000000000000000000" pitchFamily="2" charset="2"/>
              </a:rPr>
              <a:t>list</a:t>
            </a:r>
            <a:r>
              <a:rPr lang="fr-FR" sz="1600" dirty="0" smtClean="0">
                <a:sym typeface="Wingdings" panose="05000000000000000000" pitchFamily="2" charset="2"/>
              </a:rPr>
              <a:t> of new </a:t>
            </a:r>
            <a:r>
              <a:rPr lang="fr-FR" sz="1600" dirty="0" err="1" smtClean="0">
                <a:sym typeface="Wingdings" panose="05000000000000000000" pitchFamily="2" charset="2"/>
              </a:rPr>
              <a:t>channels</a:t>
            </a:r>
            <a:r>
              <a:rPr lang="fr-FR" sz="1600" dirty="0" smtClean="0">
                <a:sym typeface="Wingdings" panose="05000000000000000000" pitchFamily="2" charset="2"/>
              </a:rPr>
              <a:t> to </a:t>
            </a:r>
            <a:r>
              <a:rPr lang="fr-FR" sz="1600" dirty="0" err="1" smtClean="0">
                <a:sym typeface="Wingdings" panose="05000000000000000000" pitchFamily="2" charset="2"/>
              </a:rPr>
              <a:t>be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monitored</a:t>
            </a:r>
            <a:r>
              <a:rPr lang="fr-FR" sz="1600" dirty="0" smtClean="0">
                <a:sym typeface="Wingdings" panose="05000000000000000000" pitchFamily="2" charset="2"/>
              </a:rPr>
              <a:t> in the config of </a:t>
            </a:r>
            <a:r>
              <a:rPr lang="fr-FR" sz="1600" dirty="0" err="1" smtClean="0">
                <a:sym typeface="Wingdings" panose="05000000000000000000" pitchFamily="2" charset="2"/>
              </a:rPr>
              <a:t>MonitoringWeb</a:t>
            </a:r>
            <a:r>
              <a:rPr lang="fr-FR" sz="1600" dirty="0" smtClean="0">
                <a:sym typeface="Wingdings" panose="05000000000000000000" pitchFamily="2" charset="2"/>
              </a:rPr>
              <a:t>/xxx</a:t>
            </a: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>
                <a:sym typeface="Wingdings" panose="05000000000000000000" pitchFamily="2" charset="2"/>
              </a:rPr>
              <a:t>If </a:t>
            </a:r>
            <a:r>
              <a:rPr lang="fr-FR" sz="1600" b="1" dirty="0" err="1" smtClean="0">
                <a:sym typeface="Wingdings" panose="05000000000000000000" pitchFamily="2" charset="2"/>
              </a:rPr>
              <a:t>this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implies</a:t>
            </a:r>
            <a:r>
              <a:rPr lang="fr-FR" sz="1600" b="1" dirty="0" smtClean="0">
                <a:sym typeface="Wingdings" panose="05000000000000000000" pitchFamily="2" charset="2"/>
              </a:rPr>
              <a:t> the </a:t>
            </a:r>
            <a:r>
              <a:rPr lang="fr-FR" sz="1600" b="1" dirty="0" err="1" smtClean="0">
                <a:sym typeface="Wingdings" panose="05000000000000000000" pitchFamily="2" charset="2"/>
              </a:rPr>
              <a:t>creation</a:t>
            </a:r>
            <a:r>
              <a:rPr lang="fr-FR" sz="1600" b="1" dirty="0" smtClean="0">
                <a:sym typeface="Wingdings" panose="05000000000000000000" pitchFamily="2" charset="2"/>
              </a:rPr>
              <a:t> of a new </a:t>
            </a:r>
            <a:r>
              <a:rPr lang="fr-FR" sz="1600" b="1" dirty="0" err="1" smtClean="0">
                <a:sym typeface="Wingdings" panose="05000000000000000000" pitchFamily="2" charset="2"/>
              </a:rPr>
              <a:t>MonitoringWeb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subdirectory</a:t>
            </a:r>
            <a:endParaRPr lang="fr-FR" sz="1600" b="1" dirty="0">
              <a:sym typeface="Wingdings" panose="05000000000000000000" pitchFamily="2" charset="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sym typeface="Wingdings" panose="05000000000000000000" pitchFamily="2" charset="2"/>
              </a:rPr>
              <a:t>a</a:t>
            </a:r>
            <a:r>
              <a:rPr lang="fr-FR" sz="1600" dirty="0" err="1" smtClean="0">
                <a:sym typeface="Wingdings" panose="05000000000000000000" pitchFamily="2" charset="2"/>
              </a:rPr>
              <a:t>sk</a:t>
            </a:r>
            <a:r>
              <a:rPr lang="fr-FR" sz="1600" dirty="0" smtClean="0">
                <a:sym typeface="Wingdings" panose="05000000000000000000" pitchFamily="2" charset="2"/>
              </a:rPr>
              <a:t> first to the </a:t>
            </a:r>
            <a:r>
              <a:rPr lang="fr-FR" sz="1600" dirty="0" err="1" smtClean="0">
                <a:sym typeface="Wingdings" panose="05000000000000000000" pitchFamily="2" charset="2"/>
              </a:rPr>
              <a:t>MonitoringWeb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responsible</a:t>
            </a:r>
            <a:r>
              <a:rPr lang="fr-FR" sz="1600" dirty="0" smtClean="0">
                <a:sym typeface="Wingdings" panose="05000000000000000000" pitchFamily="2" charset="2"/>
              </a:rPr>
              <a:t> to </a:t>
            </a:r>
            <a:r>
              <a:rPr lang="fr-FR" sz="1600" dirty="0" err="1" smtClean="0">
                <a:sym typeface="Wingdings" panose="05000000000000000000" pitchFamily="2" charset="2"/>
              </a:rPr>
              <a:t>prepare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this</a:t>
            </a:r>
            <a:r>
              <a:rPr lang="fr-FR" sz="1600" dirty="0" smtClean="0">
                <a:sym typeface="Wingdings" panose="05000000000000000000" pitchFamily="2" charset="2"/>
              </a:rPr>
              <a:t> new directory</a:t>
            </a: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481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211693" y="260648"/>
            <a:ext cx="4248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Conclusions</a:t>
            </a:r>
          </a:p>
          <a:p>
            <a:pPr algn="ctr"/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479954" y="1196752"/>
            <a:ext cx="813690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Several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tasks</a:t>
            </a:r>
            <a:r>
              <a:rPr lang="fr-FR" sz="1600" dirty="0" smtClean="0">
                <a:sym typeface="Wingdings" panose="05000000000000000000" pitchFamily="2" charset="2"/>
              </a:rPr>
              <a:t> to </a:t>
            </a:r>
            <a:r>
              <a:rPr lang="fr-FR" sz="1600" dirty="0" err="1" smtClean="0">
                <a:sym typeface="Wingdings" panose="05000000000000000000" pitchFamily="2" charset="2"/>
              </a:rPr>
              <a:t>be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done</a:t>
            </a:r>
            <a:r>
              <a:rPr lang="fr-FR" sz="1600" dirty="0" smtClean="0">
                <a:sym typeface="Wingdings" panose="05000000000000000000" pitchFamily="2" charset="2"/>
              </a:rPr>
              <a:t> in the </a:t>
            </a:r>
            <a:r>
              <a:rPr lang="fr-FR" sz="1600" dirty="0" err="1" smtClean="0">
                <a:sym typeface="Wingdings" panose="05000000000000000000" pitchFamily="2" charset="2"/>
              </a:rPr>
              <a:t>coming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months</a:t>
            </a:r>
            <a:r>
              <a:rPr lang="fr-FR" sz="1600" dirty="0" smtClean="0">
                <a:sym typeface="Wingdings" panose="05000000000000000000" pitchFamily="2" charset="2"/>
              </a:rPr>
              <a:t>!</a:t>
            </a:r>
            <a:br>
              <a:rPr lang="fr-FR" sz="1600" dirty="0" smtClean="0">
                <a:sym typeface="Wingdings" panose="05000000000000000000" pitchFamily="2" charset="2"/>
              </a:rPr>
            </a:br>
            <a:r>
              <a:rPr lang="fr-FR" sz="1600" dirty="0" smtClean="0">
                <a:sym typeface="Wingdings" panose="05000000000000000000" pitchFamily="2" charset="2"/>
              </a:rPr>
              <a:t>   </a:t>
            </a: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dataDisplay</a:t>
            </a: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, </a:t>
            </a:r>
            <a:r>
              <a:rPr lang="fr-FR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MonitoringWeb</a:t>
            </a: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, DMS, </a:t>
            </a:r>
            <a:r>
              <a:rPr lang="fr-FR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channelsDB</a:t>
            </a: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, DQSEGDB, HW </a:t>
            </a:r>
            <a:r>
              <a:rPr lang="fr-FR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database</a:t>
            </a: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, online DQ…)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Regular update </a:t>
            </a:r>
            <a:r>
              <a:rPr lang="fr-FR" sz="1600" dirty="0" err="1" smtClean="0">
                <a:sym typeface="Wingdings" panose="05000000000000000000" pitchFamily="2" charset="2"/>
              </a:rPr>
              <a:t>presentations</a:t>
            </a:r>
            <a:r>
              <a:rPr lang="fr-FR" sz="1600" dirty="0" smtClean="0">
                <a:sym typeface="Wingdings" panose="05000000000000000000" pitchFamily="2" charset="2"/>
              </a:rPr>
              <a:t> on </a:t>
            </a:r>
            <a:r>
              <a:rPr lang="fr-FR" sz="1600" dirty="0" err="1" smtClean="0">
                <a:sym typeface="Wingdings" panose="05000000000000000000" pitchFamily="2" charset="2"/>
              </a:rPr>
              <a:t>those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works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will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be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done</a:t>
            </a:r>
            <a:r>
              <a:rPr lang="fr-FR" sz="1600" dirty="0" smtClean="0">
                <a:sym typeface="Wingdings" panose="05000000000000000000" pitchFamily="2" charset="2"/>
              </a:rPr>
              <a:t> in </a:t>
            </a:r>
            <a:r>
              <a:rPr lang="fr-FR" sz="1600" dirty="0" err="1" smtClean="0">
                <a:sym typeface="Wingdings" panose="05000000000000000000" pitchFamily="2" charset="2"/>
              </a:rPr>
              <a:t>detchar</a:t>
            </a:r>
            <a:r>
              <a:rPr lang="fr-FR" sz="1600" dirty="0" smtClean="0">
                <a:sym typeface="Wingdings" panose="05000000000000000000" pitchFamily="2" charset="2"/>
              </a:rPr>
              <a:t> meetings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sym typeface="Wingdings" panose="05000000000000000000" pitchFamily="2" charset="2"/>
              </a:rPr>
              <a:t>Need</a:t>
            </a:r>
            <a:r>
              <a:rPr lang="fr-FR" sz="1600" dirty="0">
                <a:sym typeface="Wingdings" panose="05000000000000000000" pitchFamily="2" charset="2"/>
              </a:rPr>
              <a:t> </a:t>
            </a:r>
            <a:r>
              <a:rPr lang="fr-FR" sz="1600" dirty="0" err="1">
                <a:sym typeface="Wingdings" panose="05000000000000000000" pitchFamily="2" charset="2"/>
              </a:rPr>
              <a:t>clear</a:t>
            </a:r>
            <a:r>
              <a:rPr lang="fr-FR" sz="1600" dirty="0">
                <a:sym typeface="Wingdings" panose="05000000000000000000" pitchFamily="2" charset="2"/>
              </a:rPr>
              <a:t> </a:t>
            </a:r>
            <a:r>
              <a:rPr lang="fr-FR" sz="1600" dirty="0" err="1">
                <a:sym typeface="Wingdings" panose="05000000000000000000" pitchFamily="2" charset="2"/>
              </a:rPr>
              <a:t>statement</a:t>
            </a:r>
            <a:r>
              <a:rPr lang="fr-FR" sz="1600" dirty="0">
                <a:sym typeface="Wingdings" panose="05000000000000000000" pitchFamily="2" charset="2"/>
              </a:rPr>
              <a:t> about </a:t>
            </a:r>
            <a:r>
              <a:rPr lang="fr-FR" sz="1600" dirty="0" err="1">
                <a:sym typeface="Wingdings" panose="05000000000000000000" pitchFamily="2" charset="2"/>
              </a:rPr>
              <a:t>priorities</a:t>
            </a:r>
            <a:r>
              <a:rPr lang="fr-FR" sz="1600" dirty="0">
                <a:sym typeface="Wingdings" panose="05000000000000000000" pitchFamily="2" charset="2"/>
              </a:rPr>
              <a:t> and </a:t>
            </a:r>
            <a:r>
              <a:rPr lang="fr-FR" sz="1600" dirty="0" err="1">
                <a:sym typeface="Wingdings" panose="05000000000000000000" pitchFamily="2" charset="2"/>
              </a:rPr>
              <a:t>completion</a:t>
            </a:r>
            <a:r>
              <a:rPr lang="fr-FR" sz="1600" dirty="0">
                <a:sym typeface="Wingdings" panose="05000000000000000000" pitchFamily="2" charset="2"/>
              </a:rPr>
              <a:t> </a:t>
            </a:r>
            <a:r>
              <a:rPr lang="fr-FR" sz="1600" dirty="0" err="1">
                <a:sym typeface="Wingdings" panose="05000000000000000000" pitchFamily="2" charset="2"/>
              </a:rPr>
              <a:t>schedule</a:t>
            </a:r>
            <a:endParaRPr lang="fr-FR" sz="1600" dirty="0">
              <a:sym typeface="Wingdings" panose="05000000000000000000" pitchFamily="2" charset="2"/>
            </a:endParaRPr>
          </a:p>
          <a:p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I plan </a:t>
            </a:r>
            <a:r>
              <a:rPr lang="fr-FR" sz="1600" dirty="0" err="1" smtClean="0">
                <a:sym typeface="Wingdings" panose="05000000000000000000" pitchFamily="2" charset="2"/>
              </a:rPr>
              <a:t>also</a:t>
            </a:r>
            <a:r>
              <a:rPr lang="fr-FR" sz="1600" dirty="0" smtClean="0">
                <a:sym typeface="Wingdings" panose="05000000000000000000" pitchFamily="2" charset="2"/>
              </a:rPr>
              <a:t> to </a:t>
            </a:r>
            <a:r>
              <a:rPr lang="fr-FR" sz="1600" dirty="0" err="1" smtClean="0">
                <a:sym typeface="Wingdings" panose="05000000000000000000" pitchFamily="2" charset="2"/>
              </a:rPr>
              <a:t>work</a:t>
            </a:r>
            <a:r>
              <a:rPr lang="fr-FR" sz="1600" dirty="0" smtClean="0">
                <a:sym typeface="Wingdings" panose="05000000000000000000" pitchFamily="2" charset="2"/>
              </a:rPr>
              <a:t> on data </a:t>
            </a:r>
            <a:r>
              <a:rPr lang="fr-FR" sz="1600" dirty="0" err="1" smtClean="0">
                <a:sym typeface="Wingdings" panose="05000000000000000000" pitchFamily="2" charset="2"/>
              </a:rPr>
              <a:t>analysis</a:t>
            </a:r>
            <a:r>
              <a:rPr lang="fr-FR" sz="1600" dirty="0" smtClean="0">
                <a:sym typeface="Wingdings" panose="05000000000000000000" pitchFamily="2" charset="2"/>
              </a:rPr>
              <a:t> and </a:t>
            </a:r>
            <a:r>
              <a:rPr lang="fr-FR" sz="1600" dirty="0" err="1" smtClean="0">
                <a:sym typeface="Wingdings" panose="05000000000000000000" pitchFamily="2" charset="2"/>
              </a:rPr>
              <a:t>glitch</a:t>
            </a:r>
            <a:r>
              <a:rPr lang="fr-FR" sz="1600" dirty="0" smtClean="0">
                <a:sym typeface="Wingdings" panose="05000000000000000000" pitchFamily="2" charset="2"/>
              </a:rPr>
              <a:t> investigations</a:t>
            </a:r>
            <a:br>
              <a:rPr lang="fr-FR" sz="1600" dirty="0" smtClean="0">
                <a:sym typeface="Wingdings" panose="05000000000000000000" pitchFamily="2" charset="2"/>
              </a:rPr>
            </a:br>
            <a:r>
              <a:rPr lang="fr-FR" sz="1600" dirty="0" smtClean="0">
                <a:sym typeface="Wingdings" panose="05000000000000000000" pitchFamily="2" charset="2"/>
              </a:rPr>
              <a:t>(not </a:t>
            </a:r>
            <a:r>
              <a:rPr lang="fr-FR" sz="1600" dirty="0" err="1" smtClean="0">
                <a:sym typeface="Wingdings" panose="05000000000000000000" pitchFamily="2" charset="2"/>
              </a:rPr>
              <a:t>just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developing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tools</a:t>
            </a:r>
            <a:r>
              <a:rPr lang="fr-FR" sz="1600" dirty="0" smtClean="0">
                <a:sym typeface="Wingdings" panose="05000000000000000000" pitchFamily="2" charset="2"/>
              </a:rPr>
              <a:t> for </a:t>
            </a:r>
            <a:r>
              <a:rPr lang="fr-FR" sz="1600" dirty="0" err="1" smtClean="0">
                <a:sym typeface="Wingdings" panose="05000000000000000000" pitchFamily="2" charset="2"/>
              </a:rPr>
              <a:t>commissioning</a:t>
            </a:r>
            <a:r>
              <a:rPr lang="fr-FR" sz="1600" dirty="0" smtClean="0">
                <a:sym typeface="Wingdings" panose="05000000000000000000" pitchFamily="2" charset="2"/>
              </a:rPr>
              <a:t> and </a:t>
            </a:r>
            <a:r>
              <a:rPr lang="fr-FR" sz="1600" dirty="0" err="1" smtClean="0">
                <a:sym typeface="Wingdings" panose="05000000000000000000" pitchFamily="2" charset="2"/>
              </a:rPr>
              <a:t>detchar</a:t>
            </a:r>
            <a:r>
              <a:rPr lang="fr-FR" sz="1600" dirty="0" smtClean="0">
                <a:sym typeface="Wingdings" panose="05000000000000000000" pitchFamily="2" charset="2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D. Verkindt   Detchar meeting  26 sept 2014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10095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1226</Words>
  <Application>Microsoft Office PowerPoint</Application>
  <PresentationFormat>Affichage à l'écran (4:3)</PresentationFormat>
  <Paragraphs>220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Didier Verkindt</dc:creator>
  <cp:lastModifiedBy>Didier Verkindt</cp:lastModifiedBy>
  <cp:revision>58</cp:revision>
  <dcterms:created xsi:type="dcterms:W3CDTF">2013-10-04T07:24:09Z</dcterms:created>
  <dcterms:modified xsi:type="dcterms:W3CDTF">2014-10-02T08:25:56Z</dcterms:modified>
</cp:coreProperties>
</file>