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2"/>
  </p:notesMasterIdLst>
  <p:sldIdLst>
    <p:sldId id="256" r:id="rId2"/>
    <p:sldId id="286" r:id="rId3"/>
    <p:sldId id="257" r:id="rId4"/>
    <p:sldId id="258" r:id="rId5"/>
    <p:sldId id="285" r:id="rId6"/>
    <p:sldId id="259" r:id="rId7"/>
    <p:sldId id="260" r:id="rId8"/>
    <p:sldId id="261" r:id="rId9"/>
    <p:sldId id="284" r:id="rId10"/>
    <p:sldId id="262" r:id="rId11"/>
    <p:sldId id="263" r:id="rId12"/>
    <p:sldId id="264" r:id="rId13"/>
    <p:sldId id="265" r:id="rId14"/>
    <p:sldId id="266" r:id="rId15"/>
    <p:sldId id="269" r:id="rId16"/>
    <p:sldId id="267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906000" cy="6858000" type="A4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20" y="-208"/>
      </p:cViewPr>
      <p:guideLst>
        <p:guide orient="horz" pos="2160"/>
        <p:guide pos="312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04405-5E69-E544-AD59-0886CB2A5F62}" type="datetimeFigureOut">
              <a:t>10/8/13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A7FFD-D4C4-2443-B42E-52CEE457DFF8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A7FFD-D4C4-2443-B42E-52CEE457DFF8}" type="slidenum"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A7FFD-D4C4-2443-B42E-52CEE457DFF8}" type="slidenum"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4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46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924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63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39113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4148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083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4875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5030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801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4968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519AF-2609-4F48-8C2D-EA7C16B2F8A7}" type="datetimeFigureOut">
              <a:rPr lang="nl-NL" smtClean="0"/>
              <a:pPr/>
              <a:t>10/8/13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9D47C-0157-47AA-AB94-9C9027D75C5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841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BEUK\catia\PROJECTS\Virgo\IMC\IMC 2012 -\InstallationFrame\Documents\IM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576" t="1" r="3818" b="1"/>
          <a:stretch/>
        </p:blipFill>
        <p:spPr bwMode="auto">
          <a:xfrm>
            <a:off x="0" y="707886"/>
            <a:ext cx="9906000" cy="615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9060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IMC Installation steps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077200" y="6400800"/>
            <a:ext cx="1614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9 </a:t>
            </a:r>
            <a:r>
              <a:rPr lang="en-US" dirty="0" err="1" smtClean="0">
                <a:solidFill>
                  <a:schemeClr val="bg1"/>
                </a:solidFill>
              </a:rPr>
              <a:t>oktober</a:t>
            </a:r>
            <a:r>
              <a:rPr lang="en-US" dirty="0" smtClean="0">
                <a:solidFill>
                  <a:schemeClr val="bg1"/>
                </a:solidFill>
              </a:rPr>
              <a:t> 2013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431213"/>
            <a:ext cx="179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Marco &amp; Thomas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32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1447800"/>
            <a:ext cx="73684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Pre-installation step </a:t>
            </a:r>
            <a:r>
              <a:rPr lang="en-US" sz="2400" b="1" dirty="0" smtClean="0"/>
              <a:t>1 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Positioning Gear Box</a:t>
            </a:r>
          </a:p>
          <a:p>
            <a:r>
              <a:rPr lang="en-US" sz="2400" b="1" dirty="0"/>
              <a:t>Pre-installation step </a:t>
            </a:r>
            <a:r>
              <a:rPr lang="en-US" sz="2400" b="1" dirty="0" smtClean="0"/>
              <a:t>2 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Positioning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Mirror Vacuum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clamp</a:t>
            </a:r>
          </a:p>
          <a:p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400" b="1" dirty="0" smtClean="0"/>
              <a:t>Installation step 1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2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Wiring Mirror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3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Positioning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Reaction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Mass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4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Wiring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Reaction Mass (RM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5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Transport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Tower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6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Connection to </a:t>
            </a:r>
            <a:r>
              <a:rPr lang="en-US" sz="2400" i="1" dirty="0" err="1">
                <a:solidFill>
                  <a:schemeClr val="bg1">
                    <a:lumMod val="50000"/>
                  </a:schemeClr>
                </a:solidFill>
              </a:rPr>
              <a:t>Marionetta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Tower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7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Mount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Safety Stops and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Baffles</a:t>
            </a:r>
          </a:p>
          <a:p>
            <a:r>
              <a:rPr lang="en-US" sz="2400" b="1" dirty="0"/>
              <a:t>Installation step </a:t>
            </a:r>
            <a:r>
              <a:rPr lang="en-US" sz="2400" b="1" dirty="0" smtClean="0"/>
              <a:t>8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Remove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Installation Frame from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IMC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Installation complete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707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Nomenclatures</a:t>
            </a:r>
            <a:endParaRPr lang="en-US" sz="4000" b="1" dirty="0"/>
          </a:p>
        </p:txBody>
      </p:sp>
      <p:pic>
        <p:nvPicPr>
          <p:cNvPr id="2050" name="Picture 2" descr="\\BEUK\catia\PROJECTS\Virgo\IMC\IMC 2012 -\InstallationFrame\Documents\InstalStep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06" y="914400"/>
            <a:ext cx="978278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stCxn id="7" idx="3"/>
          </p:cNvCxnSpPr>
          <p:nvPr/>
        </p:nvCxnSpPr>
        <p:spPr>
          <a:xfrm>
            <a:off x="1439188" y="2531477"/>
            <a:ext cx="1304012" cy="150712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" y="236220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RM Support</a:t>
            </a:r>
            <a:endParaRPr lang="en-US" sz="1600" b="1" dirty="0"/>
          </a:p>
        </p:txBody>
      </p:sp>
      <p:cxnSp>
        <p:nvCxnSpPr>
          <p:cNvPr id="10" name="Straight Arrow Connector 9"/>
          <p:cNvCxnSpPr>
            <a:stCxn id="11" idx="3"/>
          </p:cNvCxnSpPr>
          <p:nvPr/>
        </p:nvCxnSpPr>
        <p:spPr>
          <a:xfrm>
            <a:off x="1675138" y="3141077"/>
            <a:ext cx="306062" cy="104992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0952" y="2971800"/>
            <a:ext cx="1474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Mirror Support</a:t>
            </a:r>
            <a:endParaRPr lang="en-US" sz="1600" b="1" dirty="0"/>
          </a:p>
        </p:txBody>
      </p:sp>
      <p:cxnSp>
        <p:nvCxnSpPr>
          <p:cNvPr id="14" name="Straight Arrow Connector 13"/>
          <p:cNvCxnSpPr>
            <a:stCxn id="15" idx="3"/>
          </p:cNvCxnSpPr>
          <p:nvPr/>
        </p:nvCxnSpPr>
        <p:spPr>
          <a:xfrm>
            <a:off x="1640688" y="3915489"/>
            <a:ext cx="175782" cy="961311"/>
          </a:xfrm>
          <a:prstGeom prst="straightConnector1">
            <a:avLst/>
          </a:prstGeom>
          <a:ln w="22225"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6638" y="3746212"/>
            <a:ext cx="1444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Translation rail</a:t>
            </a:r>
            <a:endParaRPr lang="en-US" sz="1600" b="1" dirty="0"/>
          </a:p>
        </p:txBody>
      </p:sp>
      <p:cxnSp>
        <p:nvCxnSpPr>
          <p:cNvPr id="21" name="Straight Arrow Connector 20"/>
          <p:cNvCxnSpPr>
            <a:stCxn id="22" idx="1"/>
          </p:cNvCxnSpPr>
          <p:nvPr/>
        </p:nvCxnSpPr>
        <p:spPr>
          <a:xfrm flipV="1">
            <a:off x="3733800" y="5791200"/>
            <a:ext cx="228600" cy="88808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33800" y="6510003"/>
            <a:ext cx="1402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Vacuum Pump</a:t>
            </a:r>
            <a:endParaRPr 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39500" y="5925228"/>
            <a:ext cx="1385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Battery</a:t>
            </a:r>
            <a:r>
              <a:rPr lang="en-US" sz="1600" dirty="0" smtClean="0"/>
              <a:t> for </a:t>
            </a:r>
          </a:p>
          <a:p>
            <a:r>
              <a:rPr lang="en-US" sz="1600" dirty="0" smtClean="0"/>
              <a:t>Vacuum pump</a:t>
            </a:r>
            <a:endParaRPr lang="en-US" sz="1600" dirty="0"/>
          </a:p>
        </p:txBody>
      </p:sp>
      <p:cxnSp>
        <p:nvCxnSpPr>
          <p:cNvPr id="26" name="Straight Arrow Connector 25"/>
          <p:cNvCxnSpPr>
            <a:stCxn id="25" idx="3"/>
          </p:cNvCxnSpPr>
          <p:nvPr/>
        </p:nvCxnSpPr>
        <p:spPr>
          <a:xfrm flipV="1">
            <a:off x="1624623" y="5486400"/>
            <a:ext cx="559288" cy="731216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077200" y="3142426"/>
            <a:ext cx="1510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Vacuum System</a:t>
            </a:r>
            <a:endParaRPr lang="en-US" sz="1600" b="1" dirty="0"/>
          </a:p>
        </p:txBody>
      </p:sp>
      <p:cxnSp>
        <p:nvCxnSpPr>
          <p:cNvPr id="30" name="Straight Arrow Connector 29"/>
          <p:cNvCxnSpPr>
            <a:stCxn id="29" idx="1"/>
          </p:cNvCxnSpPr>
          <p:nvPr/>
        </p:nvCxnSpPr>
        <p:spPr>
          <a:xfrm flipH="1">
            <a:off x="7772400" y="3311703"/>
            <a:ext cx="304800" cy="148889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33" idx="1"/>
          </p:cNvCxnSpPr>
          <p:nvPr/>
        </p:nvCxnSpPr>
        <p:spPr>
          <a:xfrm flipH="1">
            <a:off x="3352801" y="2806040"/>
            <a:ext cx="1008806" cy="85999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361607" y="2513652"/>
            <a:ext cx="1454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Mirror</a:t>
            </a:r>
            <a:r>
              <a:rPr lang="en-US" sz="1600" dirty="0"/>
              <a:t> </a:t>
            </a:r>
            <a:endParaRPr lang="en-US" sz="1600" dirty="0" smtClean="0"/>
          </a:p>
          <a:p>
            <a:r>
              <a:rPr lang="en-US" sz="1600" b="1" dirty="0" smtClean="0"/>
              <a:t>Vacuum Clamp</a:t>
            </a:r>
          </a:p>
        </p:txBody>
      </p:sp>
      <p:cxnSp>
        <p:nvCxnSpPr>
          <p:cNvPr id="35" name="Straight Arrow Connector 34"/>
          <p:cNvCxnSpPr>
            <a:stCxn id="36" idx="1"/>
          </p:cNvCxnSpPr>
          <p:nvPr/>
        </p:nvCxnSpPr>
        <p:spPr>
          <a:xfrm flipH="1">
            <a:off x="3352800" y="1307813"/>
            <a:ext cx="990600" cy="59718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343400" y="1015425"/>
            <a:ext cx="1499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Mounting plate</a:t>
            </a:r>
          </a:p>
          <a:p>
            <a:r>
              <a:rPr lang="en-US" sz="1600" b="1" dirty="0" smtClean="0"/>
              <a:t>Gear box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96000" y="6495422"/>
            <a:ext cx="2012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Switch Vacuum pump</a:t>
            </a:r>
            <a:endParaRPr lang="en-US" sz="1600" b="1" dirty="0"/>
          </a:p>
        </p:txBody>
      </p:sp>
      <p:cxnSp>
        <p:nvCxnSpPr>
          <p:cNvPr id="23" name="Straight Arrow Connector 22"/>
          <p:cNvCxnSpPr>
            <a:stCxn id="20" idx="1"/>
          </p:cNvCxnSpPr>
          <p:nvPr/>
        </p:nvCxnSpPr>
        <p:spPr>
          <a:xfrm flipH="1" flipV="1">
            <a:off x="5991360" y="6065963"/>
            <a:ext cx="104640" cy="598736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9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Pre-installation step 1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914400"/>
            <a:ext cx="978278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stCxn id="7" idx="1"/>
          </p:cNvCxnSpPr>
          <p:nvPr/>
        </p:nvCxnSpPr>
        <p:spPr>
          <a:xfrm flipH="1">
            <a:off x="3581400" y="1088902"/>
            <a:ext cx="734704" cy="30552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16104" y="919625"/>
            <a:ext cx="934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Gear box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544665" y="609600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Mount </a:t>
            </a:r>
            <a:r>
              <a:rPr lang="en-US" sz="1200" b="1" i="1" dirty="0" smtClean="0"/>
              <a:t>Gear box </a:t>
            </a:r>
            <a:r>
              <a:rPr lang="en-US" sz="1200" dirty="0" smtClean="0"/>
              <a:t>on top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Place </a:t>
            </a:r>
            <a:r>
              <a:rPr lang="en-US" sz="1200" b="1" dirty="0" smtClean="0"/>
              <a:t>RM support </a:t>
            </a:r>
            <a:r>
              <a:rPr lang="en-US" sz="1200" dirty="0" smtClean="0"/>
              <a:t>on rail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Mount </a:t>
            </a:r>
            <a:r>
              <a:rPr lang="en-US" sz="1200" b="1" dirty="0" smtClean="0"/>
              <a:t>RM</a:t>
            </a:r>
            <a:r>
              <a:rPr lang="en-US" sz="1200" dirty="0" smtClean="0"/>
              <a:t> on </a:t>
            </a:r>
            <a:r>
              <a:rPr lang="en-US" sz="1200" b="1" dirty="0" smtClean="0"/>
              <a:t>RM support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Check with 2 </a:t>
            </a:r>
            <a:r>
              <a:rPr lang="nl-NL" sz="1200" b="1" dirty="0"/>
              <a:t>P</a:t>
            </a:r>
            <a:r>
              <a:rPr lang="nl-NL" sz="1200" b="1" dirty="0" smtClean="0"/>
              <a:t>lumb </a:t>
            </a:r>
            <a:r>
              <a:rPr lang="nl-NL" sz="1200" b="1" dirty="0"/>
              <a:t>L</a:t>
            </a:r>
            <a:r>
              <a:rPr lang="nl-NL" sz="1200" b="1" dirty="0" smtClean="0"/>
              <a:t>ines </a:t>
            </a:r>
            <a:r>
              <a:rPr lang="nl-NL" sz="1200" dirty="0" smtClean="0"/>
              <a:t>paralism Gear Box with RM</a:t>
            </a:r>
          </a:p>
          <a:p>
            <a:pPr marL="228600" indent="-228600">
              <a:buFont typeface="+mj-lt"/>
              <a:buAutoNum type="alphaLcParenR"/>
            </a:pPr>
            <a:r>
              <a:rPr lang="nl-NL" sz="1200" dirty="0" smtClean="0"/>
              <a:t>Fix </a:t>
            </a:r>
            <a:r>
              <a:rPr lang="nl-NL" sz="1200" b="1" dirty="0" smtClean="0"/>
              <a:t>Gear Box </a:t>
            </a:r>
            <a:r>
              <a:rPr lang="nl-NL" sz="1200" dirty="0" smtClean="0"/>
              <a:t>with 4 </a:t>
            </a:r>
            <a:r>
              <a:rPr lang="en-US" sz="1200" dirty="0" smtClean="0"/>
              <a:t>bolts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76600" y="1447800"/>
            <a:ext cx="0" cy="19050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667000" y="2133600"/>
            <a:ext cx="35257" cy="1141863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53200" y="1447800"/>
            <a:ext cx="0" cy="21336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rved Right Arrow 17"/>
          <p:cNvSpPr/>
          <p:nvPr/>
        </p:nvSpPr>
        <p:spPr>
          <a:xfrm>
            <a:off x="6019800" y="882281"/>
            <a:ext cx="914400" cy="413243"/>
          </a:xfrm>
          <a:prstGeom prst="curvedRightArrow">
            <a:avLst>
              <a:gd name="adj1" fmla="val 14984"/>
              <a:gd name="adj2" fmla="val 50000"/>
              <a:gd name="adj3" fmla="val 71110"/>
            </a:avLst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9" name="Curved Right Arrow 18"/>
          <p:cNvSpPr/>
          <p:nvPr/>
        </p:nvSpPr>
        <p:spPr>
          <a:xfrm>
            <a:off x="2286000" y="828059"/>
            <a:ext cx="914400" cy="413243"/>
          </a:xfrm>
          <a:prstGeom prst="curvedRightArrow">
            <a:avLst>
              <a:gd name="adj1" fmla="val 14984"/>
              <a:gd name="adj2" fmla="val 50000"/>
              <a:gd name="adj3" fmla="val 71110"/>
            </a:avLst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5052" y="352202"/>
            <a:ext cx="2120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Gear Box</a:t>
            </a:r>
            <a:endParaRPr 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/>
          <p:cNvCxnSpPr>
            <a:stCxn id="17" idx="1"/>
          </p:cNvCxnSpPr>
          <p:nvPr/>
        </p:nvCxnSpPr>
        <p:spPr>
          <a:xfrm flipH="1">
            <a:off x="3276600" y="2231023"/>
            <a:ext cx="1039504" cy="16927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16104" y="2061746"/>
            <a:ext cx="1104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Plump Line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39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Pre-installation step 2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914400"/>
            <a:ext cx="9782787" cy="59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44664" y="609600"/>
            <a:ext cx="23613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Check position </a:t>
            </a:r>
            <a:r>
              <a:rPr lang="en-US" sz="1200" b="1" dirty="0" smtClean="0"/>
              <a:t>Mirror Vacuum Clamp  </a:t>
            </a:r>
            <a:r>
              <a:rPr lang="en-US" sz="1200" dirty="0" smtClean="0"/>
              <a:t>with the </a:t>
            </a:r>
            <a:r>
              <a:rPr lang="en-US" sz="1200" b="1" dirty="0"/>
              <a:t>D</a:t>
            </a:r>
            <a:r>
              <a:rPr lang="en-US" sz="1200" b="1" dirty="0" smtClean="0"/>
              <a:t>ummy Mirror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Fix position </a:t>
            </a:r>
            <a:r>
              <a:rPr lang="en-US" sz="1200" b="1" dirty="0" smtClean="0"/>
              <a:t>Mirror Vacuum Clamp</a:t>
            </a:r>
          </a:p>
          <a:p>
            <a:endParaRPr lang="en-US" sz="12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76600" y="1447800"/>
            <a:ext cx="0" cy="22860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667000" y="2133600"/>
            <a:ext cx="35257" cy="14478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53200" y="1447800"/>
            <a:ext cx="0" cy="25146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76600" y="352202"/>
            <a:ext cx="3322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Mirror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Vacuum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clamp</a:t>
            </a:r>
          </a:p>
        </p:txBody>
      </p:sp>
      <p:cxnSp>
        <p:nvCxnSpPr>
          <p:cNvPr id="13" name="Straight Arrow Connector 12"/>
          <p:cNvCxnSpPr>
            <a:stCxn id="14" idx="1"/>
          </p:cNvCxnSpPr>
          <p:nvPr/>
        </p:nvCxnSpPr>
        <p:spPr>
          <a:xfrm flipH="1">
            <a:off x="3276600" y="2231023"/>
            <a:ext cx="1039504" cy="16927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16104" y="2061746"/>
            <a:ext cx="1104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Plump Line</a:t>
            </a:r>
            <a:endParaRPr lang="en-US" sz="1600" dirty="0"/>
          </a:p>
        </p:txBody>
      </p:sp>
      <p:cxnSp>
        <p:nvCxnSpPr>
          <p:cNvPr id="15" name="Straight Arrow Connector 14"/>
          <p:cNvCxnSpPr>
            <a:stCxn id="17" idx="3"/>
          </p:cNvCxnSpPr>
          <p:nvPr/>
        </p:nvCxnSpPr>
        <p:spPr>
          <a:xfrm>
            <a:off x="1805685" y="2887090"/>
            <a:ext cx="861315" cy="84671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1000" y="2717813"/>
            <a:ext cx="1424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Dummy Mirror</a:t>
            </a:r>
            <a:endParaRPr lang="en-US" sz="1600" dirty="0"/>
          </a:p>
        </p:txBody>
      </p:sp>
      <p:cxnSp>
        <p:nvCxnSpPr>
          <p:cNvPr id="24" name="Straight Arrow Connector 23"/>
          <p:cNvCxnSpPr>
            <a:stCxn id="25" idx="1"/>
          </p:cNvCxnSpPr>
          <p:nvPr/>
        </p:nvCxnSpPr>
        <p:spPr>
          <a:xfrm flipH="1">
            <a:off x="3581400" y="2806040"/>
            <a:ext cx="780207" cy="77536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361607" y="2513652"/>
            <a:ext cx="1401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Mirror</a:t>
            </a:r>
            <a:r>
              <a:rPr lang="en-US" sz="1600" dirty="0"/>
              <a:t> </a:t>
            </a:r>
            <a:endParaRPr lang="en-US" sz="1600" dirty="0" smtClean="0"/>
          </a:p>
          <a:p>
            <a:r>
              <a:rPr lang="en-US" sz="1600" dirty="0" smtClean="0"/>
              <a:t>Vacuum clamp</a:t>
            </a:r>
          </a:p>
        </p:txBody>
      </p:sp>
      <p:sp>
        <p:nvSpPr>
          <p:cNvPr id="27" name="Quad Arrow 26"/>
          <p:cNvSpPr/>
          <p:nvPr/>
        </p:nvSpPr>
        <p:spPr>
          <a:xfrm>
            <a:off x="6858000" y="3775515"/>
            <a:ext cx="381000" cy="381000"/>
          </a:xfrm>
          <a:prstGeom prst="quadArrow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urved Left Arrow 27"/>
          <p:cNvSpPr/>
          <p:nvPr/>
        </p:nvSpPr>
        <p:spPr>
          <a:xfrm>
            <a:off x="7010400" y="3623115"/>
            <a:ext cx="304800" cy="685800"/>
          </a:xfrm>
          <a:prstGeom prst="curvedLeftArrow">
            <a:avLst>
              <a:gd name="adj1" fmla="val 16100"/>
              <a:gd name="adj2" fmla="val 50000"/>
              <a:gd name="adj3" fmla="val 53467"/>
            </a:avLst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370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1</a:t>
            </a:r>
            <a:endParaRPr lang="en-US" sz="2800" b="1" dirty="0"/>
          </a:p>
        </p:txBody>
      </p:sp>
      <p:pic>
        <p:nvPicPr>
          <p:cNvPr id="4099" name="Picture 3" descr="\\BEUK\catia\PROJECTS\Virgo\IMC\IMC 2012 -\InstallationFrame\Documents\InstalStep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78278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4665" y="6096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a) Place </a:t>
            </a:r>
            <a:r>
              <a:rPr lang="en-US" sz="1200" b="1" dirty="0" smtClean="0"/>
              <a:t>Mirror Support</a:t>
            </a:r>
            <a:r>
              <a:rPr lang="en-US" sz="1200" dirty="0" smtClean="0"/>
              <a:t> on rail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935052" y="352202"/>
            <a:ext cx="187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219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1b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914400"/>
            <a:ext cx="978278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4664" y="609600"/>
            <a:ext cx="2361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Place </a:t>
            </a:r>
            <a:r>
              <a:rPr lang="en-US" sz="1200" b="1" dirty="0" smtClean="0"/>
              <a:t>Mirror</a:t>
            </a:r>
            <a:r>
              <a:rPr lang="en-US" sz="1200" dirty="0" smtClean="0"/>
              <a:t> on Mirror Support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935052" y="352202"/>
            <a:ext cx="187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1c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251" r="9733"/>
          <a:stretch/>
        </p:blipFill>
        <p:spPr bwMode="auto">
          <a:xfrm>
            <a:off x="76200" y="838200"/>
            <a:ext cx="3568700" cy="270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609600"/>
            <a:ext cx="5867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Place </a:t>
            </a:r>
            <a:r>
              <a:rPr lang="en-US" sz="1200" dirty="0"/>
              <a:t>the Top </a:t>
            </a:r>
            <a:r>
              <a:rPr lang="en-US" sz="1200" dirty="0" smtClean="0"/>
              <a:t>clamp just above the Mirror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Check horizontal position </a:t>
            </a:r>
            <a:r>
              <a:rPr lang="en-US" sz="1200" b="1" dirty="0" smtClean="0"/>
              <a:t>Mirror </a:t>
            </a:r>
            <a:r>
              <a:rPr lang="en-US" sz="1200" dirty="0" smtClean="0"/>
              <a:t>with wire spaces/magnets and the two </a:t>
            </a:r>
            <a:r>
              <a:rPr lang="en-US" sz="1200" b="1" dirty="0" smtClean="0"/>
              <a:t>Horizontal strips</a:t>
            </a:r>
            <a:r>
              <a:rPr lang="en-US" sz="1200" dirty="0" smtClean="0"/>
              <a:t> (pink) </a:t>
            </a:r>
          </a:p>
          <a:p>
            <a:endParaRPr lang="en-US" sz="12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251" r="9733"/>
          <a:stretch/>
        </p:blipFill>
        <p:spPr bwMode="auto">
          <a:xfrm>
            <a:off x="76200" y="3733800"/>
            <a:ext cx="3568700" cy="270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2302" t="-311" b="311"/>
          <a:stretch/>
        </p:blipFill>
        <p:spPr bwMode="auto">
          <a:xfrm>
            <a:off x="3810000" y="2309142"/>
            <a:ext cx="526223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>
            <a:stCxn id="9" idx="3"/>
          </p:cNvCxnSpPr>
          <p:nvPr/>
        </p:nvCxnSpPr>
        <p:spPr>
          <a:xfrm>
            <a:off x="1752600" y="523220"/>
            <a:ext cx="107950" cy="84838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353943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Top clamp</a:t>
            </a:r>
            <a:endParaRPr lang="en-US" sz="1600" dirty="0"/>
          </a:p>
        </p:txBody>
      </p:sp>
      <p:cxnSp>
        <p:nvCxnSpPr>
          <p:cNvPr id="10" name="Straight Arrow Connector 9"/>
          <p:cNvCxnSpPr>
            <a:stCxn id="11" idx="1"/>
          </p:cNvCxnSpPr>
          <p:nvPr/>
        </p:nvCxnSpPr>
        <p:spPr>
          <a:xfrm flipH="1">
            <a:off x="2514600" y="2023772"/>
            <a:ext cx="838200" cy="64322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52800" y="1854495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Horizontal strip</a:t>
            </a:r>
            <a:endParaRPr lang="en-U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456598" y="4394579"/>
            <a:ext cx="1392071" cy="40943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124200" y="3596166"/>
            <a:ext cx="1540751" cy="1540751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rved Down Arrow 22"/>
          <p:cNvSpPr/>
          <p:nvPr/>
        </p:nvSpPr>
        <p:spPr>
          <a:xfrm rot="14643775">
            <a:off x="795047" y="2368578"/>
            <a:ext cx="533400" cy="228600"/>
          </a:xfrm>
          <a:prstGeom prst="curvedDownArrow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35052" y="352202"/>
            <a:ext cx="187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1d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5201" r="13365"/>
          <a:stretch/>
        </p:blipFill>
        <p:spPr bwMode="auto">
          <a:xfrm>
            <a:off x="137615" y="908768"/>
            <a:ext cx="4053385" cy="59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8878" r="12306"/>
          <a:stretch/>
        </p:blipFill>
        <p:spPr bwMode="auto">
          <a:xfrm>
            <a:off x="3747365" y="908767"/>
            <a:ext cx="37973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Quad Arrow 7"/>
          <p:cNvSpPr/>
          <p:nvPr/>
        </p:nvSpPr>
        <p:spPr>
          <a:xfrm>
            <a:off x="5791200" y="3775515"/>
            <a:ext cx="381000" cy="381000"/>
          </a:xfrm>
          <a:prstGeom prst="quadArrow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rved Left Arrow 8"/>
          <p:cNvSpPr/>
          <p:nvPr/>
        </p:nvSpPr>
        <p:spPr>
          <a:xfrm>
            <a:off x="5943600" y="3623115"/>
            <a:ext cx="304800" cy="685800"/>
          </a:xfrm>
          <a:prstGeom prst="curvedLeftArrow">
            <a:avLst>
              <a:gd name="adj1" fmla="val 16100"/>
              <a:gd name="adj2" fmla="val 50000"/>
              <a:gd name="adj3" fmla="val 53467"/>
            </a:avLst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triped Right Arrow 9"/>
          <p:cNvSpPr/>
          <p:nvPr/>
        </p:nvSpPr>
        <p:spPr>
          <a:xfrm>
            <a:off x="76200" y="4456503"/>
            <a:ext cx="914400" cy="228600"/>
          </a:xfrm>
          <a:prstGeom prst="stripedRightArrow">
            <a:avLst>
              <a:gd name="adj1" fmla="val 38320"/>
              <a:gd name="adj2" fmla="val 166788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0" y="609600"/>
            <a:ext cx="28964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Place </a:t>
            </a:r>
            <a:r>
              <a:rPr lang="en-US" sz="1200" dirty="0" err="1" smtClean="0"/>
              <a:t>Klarez</a:t>
            </a:r>
            <a:r>
              <a:rPr lang="en-US" sz="1200" dirty="0" smtClean="0"/>
              <a:t> O-ring in  </a:t>
            </a:r>
            <a:r>
              <a:rPr lang="en-US" sz="1200" b="1" dirty="0" smtClean="0"/>
              <a:t>Vacuum Clamp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Slide </a:t>
            </a:r>
            <a:r>
              <a:rPr lang="en-US" sz="1200" dirty="0"/>
              <a:t>gently the </a:t>
            </a:r>
            <a:r>
              <a:rPr lang="en-US" sz="1200" b="1" i="1" dirty="0"/>
              <a:t>Mirror </a:t>
            </a:r>
            <a:r>
              <a:rPr lang="en-US" sz="1200" dirty="0"/>
              <a:t>with support close to the Vacuum clamp 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Adjust the </a:t>
            </a:r>
            <a:r>
              <a:rPr lang="en-US" sz="1200" b="1" i="1" dirty="0"/>
              <a:t>Vacuum clamp</a:t>
            </a:r>
            <a:r>
              <a:rPr lang="en-US" sz="1200" dirty="0"/>
              <a:t> in the center and parallel to the surface of the </a:t>
            </a:r>
            <a:r>
              <a:rPr lang="en-US" sz="1200" b="1" i="1" dirty="0" smtClean="0"/>
              <a:t>Mirror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Start </a:t>
            </a:r>
            <a:r>
              <a:rPr lang="en-US" sz="1200" b="1" i="1" dirty="0"/>
              <a:t>Vacuum </a:t>
            </a:r>
            <a:r>
              <a:rPr lang="en-US" sz="1200" b="1" i="1" dirty="0" smtClean="0"/>
              <a:t>pump</a:t>
            </a:r>
            <a:endParaRPr lang="en-US" sz="1200" b="1" i="1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Slide gently the </a:t>
            </a:r>
            <a:r>
              <a:rPr lang="en-US" sz="1200" b="1" i="1" dirty="0"/>
              <a:t>Mirror </a:t>
            </a:r>
            <a:r>
              <a:rPr lang="en-US" sz="1200" dirty="0"/>
              <a:t>to the </a:t>
            </a:r>
            <a:r>
              <a:rPr lang="en-US" sz="1200" b="1" i="1" dirty="0"/>
              <a:t>Vacuum clamp </a:t>
            </a:r>
            <a:r>
              <a:rPr lang="en-US" sz="1200" dirty="0"/>
              <a:t>until the vacuum is closed (mirror touch the </a:t>
            </a:r>
            <a:r>
              <a:rPr lang="en-US" sz="1200" dirty="0" err="1"/>
              <a:t>Kalrez</a:t>
            </a:r>
            <a:r>
              <a:rPr lang="en-US" sz="1200" dirty="0"/>
              <a:t> O-ring) </a:t>
            </a:r>
            <a:endParaRPr lang="en-US" sz="1200" dirty="0" smtClean="0"/>
          </a:p>
          <a:p>
            <a:pPr marL="228600" indent="-228600">
              <a:buFont typeface="+mj-lt"/>
              <a:buAutoNum type="alphaLcParenR"/>
            </a:pPr>
            <a:endParaRPr lang="en-US" sz="1200" i="1" dirty="0"/>
          </a:p>
          <a:p>
            <a:endParaRPr lang="en-US" sz="1200" dirty="0"/>
          </a:p>
        </p:txBody>
      </p:sp>
      <p:cxnSp>
        <p:nvCxnSpPr>
          <p:cNvPr id="11" name="Straight Arrow Connector 10"/>
          <p:cNvCxnSpPr>
            <a:stCxn id="12" idx="1"/>
          </p:cNvCxnSpPr>
          <p:nvPr/>
        </p:nvCxnSpPr>
        <p:spPr>
          <a:xfrm flipH="1">
            <a:off x="2593075" y="2912477"/>
            <a:ext cx="556145" cy="86795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49220" y="27432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Vacuum clamp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35052" y="352202"/>
            <a:ext cx="187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Arrow Connector 13"/>
          <p:cNvCxnSpPr>
            <a:stCxn id="15" idx="1"/>
          </p:cNvCxnSpPr>
          <p:nvPr/>
        </p:nvCxnSpPr>
        <p:spPr>
          <a:xfrm flipH="1">
            <a:off x="4953000" y="5198477"/>
            <a:ext cx="2362200" cy="86303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15200" y="5029200"/>
            <a:ext cx="2247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Switch Vacuum Pump</a:t>
            </a:r>
            <a:endParaRPr lang="en-US" sz="1600" dirty="0"/>
          </a:p>
        </p:txBody>
      </p:sp>
      <p:cxnSp>
        <p:nvCxnSpPr>
          <p:cNvPr id="19" name="Straight Arrow Connector 18"/>
          <p:cNvCxnSpPr>
            <a:stCxn id="20" idx="1"/>
          </p:cNvCxnSpPr>
          <p:nvPr/>
        </p:nvCxnSpPr>
        <p:spPr>
          <a:xfrm flipH="1">
            <a:off x="5981700" y="5516194"/>
            <a:ext cx="1367619" cy="545321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49319" y="5346917"/>
            <a:ext cx="2247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Vacuum Pump</a:t>
            </a:r>
            <a:endParaRPr lang="en-US" sz="1600" dirty="0"/>
          </a:p>
        </p:txBody>
      </p:sp>
      <p:cxnSp>
        <p:nvCxnSpPr>
          <p:cNvPr id="23" name="Straight Arrow Connector 22"/>
          <p:cNvCxnSpPr>
            <a:stCxn id="24" idx="3"/>
          </p:cNvCxnSpPr>
          <p:nvPr/>
        </p:nvCxnSpPr>
        <p:spPr>
          <a:xfrm>
            <a:off x="1447800" y="2743200"/>
            <a:ext cx="1008797" cy="95534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200" y="2573923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Klarez</a:t>
            </a:r>
            <a:r>
              <a:rPr lang="en-US" sz="1600" dirty="0"/>
              <a:t> O-ring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296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BEUK\catia\PROJECTS\Virgo\IMC\IMC 2012 -\InstallationFrame\Documents\InstalSteps7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9240" r="14280"/>
          <a:stretch/>
        </p:blipFill>
        <p:spPr bwMode="auto">
          <a:xfrm>
            <a:off x="3935052" y="924636"/>
            <a:ext cx="356870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1e</a:t>
            </a:r>
            <a:endParaRPr lang="en-US" sz="28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5426" r="14773"/>
          <a:stretch/>
        </p:blipFill>
        <p:spPr bwMode="auto">
          <a:xfrm>
            <a:off x="0" y="924636"/>
            <a:ext cx="389360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35052" y="352202"/>
            <a:ext cx="187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 rot="10800000">
            <a:off x="1095588" y="4534038"/>
            <a:ext cx="914400" cy="228600"/>
          </a:xfrm>
          <a:prstGeom prst="stripedRightArrow">
            <a:avLst>
              <a:gd name="adj1" fmla="val 38320"/>
              <a:gd name="adj2" fmla="val 166788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 rot="16200000">
            <a:off x="1905000" y="3276600"/>
            <a:ext cx="533400" cy="228600"/>
          </a:xfrm>
          <a:prstGeom prst="stripedRightArrow">
            <a:avLst>
              <a:gd name="adj1" fmla="val 38320"/>
              <a:gd name="adj2" fmla="val 117153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 rot="5400000">
            <a:off x="5428476" y="3276599"/>
            <a:ext cx="533400" cy="228600"/>
          </a:xfrm>
          <a:prstGeom prst="stripedRightArrow">
            <a:avLst>
              <a:gd name="adj1" fmla="val 38320"/>
              <a:gd name="adj2" fmla="val 117153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00" y="609600"/>
            <a:ext cx="28964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Move up  the </a:t>
            </a:r>
            <a:r>
              <a:rPr lang="en-US" sz="1200" b="1" i="1" dirty="0"/>
              <a:t>Vacuum clamp </a:t>
            </a:r>
            <a:r>
              <a:rPr lang="en-US" sz="1200" dirty="0"/>
              <a:t>(with Mirror) by a </a:t>
            </a:r>
            <a:r>
              <a:rPr lang="en-US" sz="1200" dirty="0" smtClean="0"/>
              <a:t>known distance </a:t>
            </a:r>
            <a:r>
              <a:rPr lang="en-US" sz="1200" dirty="0"/>
              <a:t>to get the </a:t>
            </a:r>
            <a:r>
              <a:rPr lang="en-US" sz="1200" b="1" dirty="0"/>
              <a:t>Mirror Support </a:t>
            </a:r>
            <a:r>
              <a:rPr lang="en-US" sz="1200" dirty="0"/>
              <a:t>free from the Mirror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Slide gently the </a:t>
            </a:r>
            <a:r>
              <a:rPr lang="en-US" sz="1200" b="1" dirty="0"/>
              <a:t>Mirror clamp </a:t>
            </a:r>
            <a:r>
              <a:rPr lang="en-US" sz="1200" i="1" dirty="0" smtClean="0"/>
              <a:t>to </a:t>
            </a:r>
            <a:r>
              <a:rPr lang="en-US" sz="1200" dirty="0" smtClean="0"/>
              <a:t>the end of the </a:t>
            </a:r>
            <a:r>
              <a:rPr lang="en-US" sz="1200" b="1" dirty="0"/>
              <a:t>Mirror</a:t>
            </a:r>
            <a:r>
              <a:rPr lang="en-US" sz="1200" b="1" dirty="0" smtClean="0"/>
              <a:t>.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Move down the </a:t>
            </a:r>
            <a:r>
              <a:rPr lang="en-US" sz="1200" b="1" dirty="0"/>
              <a:t>Vacuum </a:t>
            </a:r>
            <a:r>
              <a:rPr lang="en-US" sz="1200" b="1" dirty="0" smtClean="0"/>
              <a:t>clamp. 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Fix the </a:t>
            </a:r>
            <a:r>
              <a:rPr lang="en-US" sz="1200" b="1" dirty="0" smtClean="0"/>
              <a:t>Mirror Clamp </a:t>
            </a:r>
            <a:r>
              <a:rPr lang="en-US" sz="1200" dirty="0" smtClean="0"/>
              <a:t>on the rail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Now there is access </a:t>
            </a:r>
            <a:r>
              <a:rPr lang="en-US" sz="1200" dirty="0"/>
              <a:t>for </a:t>
            </a:r>
            <a:r>
              <a:rPr lang="en-US" sz="1200" dirty="0" smtClean="0"/>
              <a:t>wiring and the Mirror is safe  when the vacuum lost.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endParaRPr lang="en-US" sz="1200" b="1" dirty="0" smtClean="0"/>
          </a:p>
          <a:p>
            <a:endParaRPr lang="en-US" sz="1200" b="1" dirty="0"/>
          </a:p>
          <a:p>
            <a:pPr marL="228600" indent="-228600">
              <a:buFont typeface="+mj-lt"/>
              <a:buAutoNum type="alphaLcParenR"/>
            </a:pPr>
            <a:endParaRPr lang="en-US" sz="1200" i="1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2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914400"/>
            <a:ext cx="978278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4664" y="609600"/>
            <a:ext cx="2361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Wire the </a:t>
            </a:r>
            <a:r>
              <a:rPr lang="en-US" sz="1200" b="1" i="1" dirty="0"/>
              <a:t>Mirror </a:t>
            </a:r>
            <a:r>
              <a:rPr lang="en-US" sz="1200" dirty="0"/>
              <a:t>with </a:t>
            </a:r>
            <a:r>
              <a:rPr lang="en-US" sz="1200" b="1" i="1" dirty="0" smtClean="0"/>
              <a:t> </a:t>
            </a:r>
            <a:r>
              <a:rPr lang="en-US" sz="1200" dirty="0"/>
              <a:t>two</a:t>
            </a:r>
            <a:r>
              <a:rPr lang="en-US" sz="1200" b="1" i="1" dirty="0"/>
              <a:t> </a:t>
            </a:r>
            <a:r>
              <a:rPr lang="en-US" sz="1200" b="1" i="1" dirty="0" err="1"/>
              <a:t>CuBe</a:t>
            </a:r>
            <a:r>
              <a:rPr lang="en-US" sz="1200" b="1" i="1" dirty="0"/>
              <a:t> </a:t>
            </a:r>
            <a:r>
              <a:rPr lang="en-US" sz="1200" b="1" dirty="0"/>
              <a:t>Wires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Tension the two </a:t>
            </a:r>
            <a:r>
              <a:rPr lang="en-US" sz="1200" b="1" i="1" dirty="0"/>
              <a:t>Wires </a:t>
            </a:r>
            <a:r>
              <a:rPr lang="en-US" sz="1200" dirty="0"/>
              <a:t>in</a:t>
            </a:r>
            <a:r>
              <a:rPr lang="en-US" sz="1200" b="1" i="1" dirty="0"/>
              <a:t> </a:t>
            </a:r>
            <a:r>
              <a:rPr lang="en-US" sz="1200" dirty="0"/>
              <a:t>the </a:t>
            </a:r>
            <a:r>
              <a:rPr lang="en-US" sz="1200" b="1" i="1" dirty="0"/>
              <a:t>Gear box. </a:t>
            </a:r>
            <a:r>
              <a:rPr lang="en-US" sz="1200" dirty="0"/>
              <a:t>This tension </a:t>
            </a:r>
            <a:r>
              <a:rPr lang="en-US" sz="1200" dirty="0" smtClean="0"/>
              <a:t>will be adjust with a frequency probe used for the </a:t>
            </a:r>
            <a:r>
              <a:rPr lang="en-US" sz="1200" i="1" dirty="0"/>
              <a:t>Multi-Payload Suspensions</a:t>
            </a:r>
            <a:r>
              <a:rPr lang="en-US" sz="1200" dirty="0" smtClean="0"/>
              <a:t>  </a:t>
            </a:r>
            <a:r>
              <a:rPr lang="en-US" sz="1200" dirty="0" smtClean="0">
                <a:solidFill>
                  <a:schemeClr val="bg1"/>
                </a:solidFill>
              </a:rPr>
              <a:t>(not yet tested)</a:t>
            </a:r>
            <a:endParaRPr lang="en-US" sz="1200" dirty="0">
              <a:solidFill>
                <a:schemeClr val="bg1"/>
              </a:solidFill>
            </a:endParaRPr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935052" y="352202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Wiring Mirror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Straight Arrow Connector 6"/>
          <p:cNvCxnSpPr>
            <a:stCxn id="8" idx="3"/>
          </p:cNvCxnSpPr>
          <p:nvPr/>
        </p:nvCxnSpPr>
        <p:spPr>
          <a:xfrm>
            <a:off x="5715000" y="2917924"/>
            <a:ext cx="838200" cy="39129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91000" y="2748647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Two </a:t>
            </a:r>
            <a:r>
              <a:rPr lang="en-US" sz="1600" dirty="0" err="1" smtClean="0"/>
              <a:t>CuBe</a:t>
            </a:r>
            <a:r>
              <a:rPr lang="en-US" sz="1600" dirty="0" smtClean="0"/>
              <a:t> Wires</a:t>
            </a:r>
            <a:endParaRPr lang="en-US" sz="1600" dirty="0"/>
          </a:p>
        </p:txBody>
      </p:sp>
      <p:cxnSp>
        <p:nvCxnSpPr>
          <p:cNvPr id="10" name="Straight Arrow Connector 9"/>
          <p:cNvCxnSpPr>
            <a:stCxn id="8" idx="1"/>
          </p:cNvCxnSpPr>
          <p:nvPr/>
        </p:nvCxnSpPr>
        <p:spPr>
          <a:xfrm flipH="1">
            <a:off x="3200400" y="2917924"/>
            <a:ext cx="990600" cy="39129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3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0775" r="50000"/>
          <a:stretch/>
        </p:blipFill>
        <p:spPr bwMode="auto">
          <a:xfrm>
            <a:off x="609600" y="914400"/>
            <a:ext cx="3837293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\\BEUK\catia\PROJECTS\Virgo\IMC\IMC 2012 -\InstallationFrame\Documents\InstalSteps9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1527" r="51993"/>
          <a:stretch/>
        </p:blipFill>
        <p:spPr bwMode="auto">
          <a:xfrm>
            <a:off x="4327478" y="914400"/>
            <a:ext cx="35687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52800" y="352202"/>
            <a:ext cx="321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Reaction Mass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Arrow Connector 7"/>
          <p:cNvCxnSpPr>
            <a:stCxn id="23" idx="2"/>
          </p:cNvCxnSpPr>
          <p:nvPr/>
        </p:nvCxnSpPr>
        <p:spPr>
          <a:xfrm>
            <a:off x="980365" y="3674942"/>
            <a:ext cx="391235" cy="44619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55824" y="2775015"/>
            <a:ext cx="577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RM</a:t>
            </a:r>
            <a:endParaRPr lang="en-US" sz="16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10101" y="3060027"/>
            <a:ext cx="266701" cy="44563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26865" y="4121135"/>
            <a:ext cx="1103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Dowel pin</a:t>
            </a:r>
            <a:endParaRPr lang="en-US" sz="1600" dirty="0"/>
          </a:p>
        </p:txBody>
      </p:sp>
      <p:cxnSp>
        <p:nvCxnSpPr>
          <p:cNvPr id="18" name="Straight Arrow Connector 17"/>
          <p:cNvCxnSpPr>
            <a:stCxn id="17" idx="3"/>
          </p:cNvCxnSpPr>
          <p:nvPr/>
        </p:nvCxnSpPr>
        <p:spPr>
          <a:xfrm>
            <a:off x="1076467" y="4290412"/>
            <a:ext cx="542783" cy="194461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544664" y="609600"/>
            <a:ext cx="23613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Place the </a:t>
            </a:r>
            <a:r>
              <a:rPr lang="en-US" sz="1200" b="1" dirty="0" smtClean="0"/>
              <a:t>RM support</a:t>
            </a:r>
            <a:r>
              <a:rPr lang="en-US" sz="1200" dirty="0" smtClean="0"/>
              <a:t> </a:t>
            </a:r>
            <a:r>
              <a:rPr lang="en-US" sz="1200" dirty="0"/>
              <a:t>on the </a:t>
            </a:r>
            <a:r>
              <a:rPr lang="en-US" sz="1200" b="1" i="1" dirty="0"/>
              <a:t>Translation rail</a:t>
            </a:r>
            <a:r>
              <a:rPr lang="en-US" sz="1200" dirty="0"/>
              <a:t> </a:t>
            </a:r>
            <a:endParaRPr lang="en-US" sz="1200" dirty="0" smtClean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Place the </a:t>
            </a:r>
            <a:r>
              <a:rPr lang="en-US" sz="1200" b="1" dirty="0" smtClean="0"/>
              <a:t>RM</a:t>
            </a:r>
            <a:r>
              <a:rPr lang="en-US" sz="1200" dirty="0" smtClean="0"/>
              <a:t> in the </a:t>
            </a:r>
            <a:r>
              <a:rPr lang="en-US" sz="1200" b="1" dirty="0" smtClean="0"/>
              <a:t>RM Support</a:t>
            </a:r>
            <a:r>
              <a:rPr lang="en-US" sz="1200" dirty="0" smtClean="0"/>
              <a:t>, a </a:t>
            </a:r>
            <a:r>
              <a:rPr lang="en-US" sz="1200" dirty="0" err="1" smtClean="0"/>
              <a:t>dowel pin</a:t>
            </a:r>
            <a:r>
              <a:rPr lang="en-US" sz="1200" dirty="0" smtClean="0"/>
              <a:t> positioned and 4 bolts do the fixation 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218365" y="3336388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RM Support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-26865" y="6350169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Fixation Bolts</a:t>
            </a:r>
            <a:endParaRPr lang="en-US" sz="1600" dirty="0"/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>
          <a:xfrm flipV="1">
            <a:off x="1497135" y="4437572"/>
            <a:ext cx="526855" cy="208187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3b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914400"/>
            <a:ext cx="978278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4665" y="609600"/>
            <a:ext cx="22098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Slide gently the </a:t>
            </a:r>
            <a:r>
              <a:rPr lang="en-US" sz="1200" b="1" i="1" dirty="0"/>
              <a:t>Recoil </a:t>
            </a:r>
            <a:r>
              <a:rPr lang="en-US" sz="1200" dirty="0"/>
              <a:t>with</a:t>
            </a:r>
            <a:r>
              <a:rPr lang="en-US" sz="1200" b="1" i="1" dirty="0"/>
              <a:t> Support </a:t>
            </a:r>
            <a:r>
              <a:rPr lang="en-US" sz="1200" dirty="0"/>
              <a:t>to the </a:t>
            </a:r>
            <a:r>
              <a:rPr lang="en-US" sz="1200" dirty="0" smtClean="0"/>
              <a:t>Mirror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b="1" dirty="0" smtClean="0"/>
              <a:t>P</a:t>
            </a:r>
            <a:r>
              <a:rPr lang="en-US" sz="1200" b="1" dirty="0" smtClean="0"/>
              <a:t>osition is correct</a:t>
            </a:r>
            <a:r>
              <a:rPr lang="en-US" sz="1200" dirty="0" smtClean="0"/>
              <a:t> when the </a:t>
            </a:r>
            <a:r>
              <a:rPr lang="en-US" sz="1200" dirty="0" err="1" smtClean="0"/>
              <a:t>wirespacres</a:t>
            </a:r>
            <a:r>
              <a:rPr lang="en-US" sz="1200" dirty="0" smtClean="0"/>
              <a:t> are in the center of the holes  through the RM (both sides)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triped Right Arrow 5"/>
          <p:cNvSpPr/>
          <p:nvPr/>
        </p:nvSpPr>
        <p:spPr>
          <a:xfrm rot="21013628">
            <a:off x="1574981" y="4370654"/>
            <a:ext cx="914400" cy="228600"/>
          </a:xfrm>
          <a:prstGeom prst="stripedRightArrow">
            <a:avLst>
              <a:gd name="adj1" fmla="val 38320"/>
              <a:gd name="adj2" fmla="val 166788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iped Right Arrow 6"/>
          <p:cNvSpPr/>
          <p:nvPr/>
        </p:nvSpPr>
        <p:spPr>
          <a:xfrm>
            <a:off x="5334000" y="4446602"/>
            <a:ext cx="914400" cy="228600"/>
          </a:xfrm>
          <a:prstGeom prst="stripedRightArrow">
            <a:avLst>
              <a:gd name="adj1" fmla="val 38320"/>
              <a:gd name="adj2" fmla="val 166788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352202"/>
            <a:ext cx="321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Positioning Reaction Mass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705600" y="3442501"/>
            <a:ext cx="2073087" cy="519899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7774585" y="2438400"/>
            <a:ext cx="2008202" cy="200820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4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1160" r="48104"/>
          <a:stretch/>
        </p:blipFill>
        <p:spPr bwMode="auto">
          <a:xfrm>
            <a:off x="3124200" y="914400"/>
            <a:ext cx="3985146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Wiring Reaction Mass (RM)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4664" y="609600"/>
            <a:ext cx="2361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Wire the </a:t>
            </a:r>
            <a:r>
              <a:rPr lang="en-US" sz="1200" b="1" i="1" dirty="0" smtClean="0"/>
              <a:t>RM </a:t>
            </a:r>
            <a:r>
              <a:rPr lang="en-US" sz="1200" dirty="0"/>
              <a:t>with </a:t>
            </a:r>
            <a:r>
              <a:rPr lang="en-US" sz="1200" b="1" i="1" dirty="0" smtClean="0"/>
              <a:t> </a:t>
            </a:r>
            <a:r>
              <a:rPr lang="en-US" sz="1200" dirty="0"/>
              <a:t>two</a:t>
            </a:r>
            <a:r>
              <a:rPr lang="en-US" sz="1200" b="1" i="1" dirty="0"/>
              <a:t> </a:t>
            </a:r>
            <a:r>
              <a:rPr lang="en-US" sz="1200" b="1" i="1" dirty="0" err="1" smtClean="0"/>
              <a:t>CuBe</a:t>
            </a:r>
            <a:r>
              <a:rPr lang="en-US" sz="1200" b="1" i="1" dirty="0" smtClean="0"/>
              <a:t>/C85 </a:t>
            </a:r>
            <a:r>
              <a:rPr lang="en-US" sz="1200" b="1" dirty="0"/>
              <a:t>Wires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/>
              <a:t>Tension the two </a:t>
            </a:r>
            <a:r>
              <a:rPr lang="en-US" sz="1200" b="1" i="1" dirty="0"/>
              <a:t>Wires </a:t>
            </a:r>
            <a:r>
              <a:rPr lang="en-US" sz="1200" dirty="0"/>
              <a:t>in</a:t>
            </a:r>
            <a:r>
              <a:rPr lang="en-US" sz="1200" b="1" i="1" dirty="0"/>
              <a:t> </a:t>
            </a:r>
            <a:r>
              <a:rPr lang="en-US" sz="1200" dirty="0"/>
              <a:t>the </a:t>
            </a:r>
            <a:r>
              <a:rPr lang="en-US" sz="1200" b="1" i="1" dirty="0"/>
              <a:t>Gear box. </a:t>
            </a:r>
            <a:r>
              <a:rPr lang="en-US" sz="1200" dirty="0"/>
              <a:t>This tension </a:t>
            </a:r>
            <a:r>
              <a:rPr lang="en-US" sz="1200" dirty="0" smtClean="0"/>
              <a:t>will be adjusted with a frequency probe used for the </a:t>
            </a:r>
            <a:r>
              <a:rPr lang="en-US" sz="1200" i="1" dirty="0"/>
              <a:t>Multi-Payload Suspensions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ikhef.nl/pub/departments/mt/projects/virgo/inputmode/miscellaneous/2.0/Installation@Virgo%202008/DSCN606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15755"/>
          <a:stretch/>
        </p:blipFill>
        <p:spPr bwMode="auto">
          <a:xfrm>
            <a:off x="463550" y="2667000"/>
            <a:ext cx="41084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nikhef.nl/pub/departments/mt/projects/virgo/inputmode/miscellaneous/2.0/Installation@Virgo%202008/DSCN60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2000" y="7620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</a:p>
          <a:p>
            <a:pPr marL="228600" indent="-228600">
              <a:buAutoNum type="alphaLcParenR"/>
            </a:pPr>
            <a:r>
              <a:rPr lang="en-US" sz="1200" dirty="0" smtClean="0"/>
              <a:t>Secure the whole installation frame</a:t>
            </a:r>
          </a:p>
          <a:p>
            <a:pPr marL="228600" indent="-228600">
              <a:buAutoNum type="alphaLcParenR"/>
            </a:pPr>
            <a:r>
              <a:rPr lang="en-US" sz="1200" dirty="0" smtClean="0"/>
              <a:t>Wrap the setup in plastic</a:t>
            </a:r>
          </a:p>
          <a:p>
            <a:pPr marL="228600" indent="-228600">
              <a:buAutoNum type="alphaLcParenR"/>
            </a:pPr>
            <a:r>
              <a:rPr lang="en-US" sz="12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5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Transport to Tower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095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6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14894"/>
            <a:ext cx="3048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Remark: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err="1" smtClean="0"/>
              <a:t>Marionetta</a:t>
            </a:r>
            <a:r>
              <a:rPr lang="en-US" sz="1200" dirty="0" smtClean="0"/>
              <a:t> is already installed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Connection to </a:t>
            </a:r>
            <a:r>
              <a:rPr lang="en-US" i="1" dirty="0" err="1" smtClean="0">
                <a:solidFill>
                  <a:schemeClr val="bg1">
                    <a:lumMod val="50000"/>
                  </a:schemeClr>
                </a:solidFill>
              </a:rPr>
              <a:t>Marionetta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 in Tower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1756753"/>
            <a:ext cx="125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Marionetta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886200" y="1943069"/>
            <a:ext cx="542783" cy="194461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71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6b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14894"/>
            <a:ext cx="3048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IMC going up on Lift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Connection to </a:t>
            </a:r>
            <a:r>
              <a:rPr lang="en-US" i="1" dirty="0" err="1" smtClean="0">
                <a:solidFill>
                  <a:schemeClr val="bg1">
                    <a:lumMod val="50000"/>
                  </a:schemeClr>
                </a:solidFill>
              </a:rPr>
              <a:t>Marionetta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 in Tower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triped Right Arrow 6"/>
          <p:cNvSpPr/>
          <p:nvPr/>
        </p:nvSpPr>
        <p:spPr>
          <a:xfrm rot="16200000">
            <a:off x="5676900" y="5361002"/>
            <a:ext cx="914400" cy="228600"/>
          </a:xfrm>
          <a:prstGeom prst="stripedRightArrow">
            <a:avLst>
              <a:gd name="adj1" fmla="val 38320"/>
              <a:gd name="adj2" fmla="val 166788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6c</a:t>
            </a:r>
            <a:endParaRPr lang="en-US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14894"/>
            <a:ext cx="3124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Connect IMC Gear Box to </a:t>
            </a:r>
            <a:r>
              <a:rPr lang="en-US" sz="1200" dirty="0" err="1" smtClean="0"/>
              <a:t>Marionetta</a:t>
            </a:r>
            <a:r>
              <a:rPr lang="en-US" sz="1200" dirty="0" smtClean="0"/>
              <a:t> with 4 bolts</a:t>
            </a:r>
          </a:p>
          <a:p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Connection to </a:t>
            </a:r>
            <a:r>
              <a:rPr lang="en-US" i="1" dirty="0" err="1" smtClean="0">
                <a:solidFill>
                  <a:schemeClr val="bg1">
                    <a:lumMod val="50000"/>
                  </a:schemeClr>
                </a:solidFill>
              </a:rPr>
              <a:t>Marionetta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 in Tower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3643" y="2421523"/>
            <a:ext cx="1656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Bolt Connections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>
          <a:xfrm>
            <a:off x="3620495" y="2590800"/>
            <a:ext cx="1027705" cy="0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914400"/>
            <a:ext cx="3124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Note:</a:t>
            </a:r>
            <a:endParaRPr lang="en-US" sz="1200" dirty="0"/>
          </a:p>
          <a:p>
            <a:pPr marL="228600" indent="-228600">
              <a:buFont typeface="+mj-lt"/>
              <a:buAutoNum type="alphaLcParenR"/>
            </a:pPr>
            <a:r>
              <a:rPr lang="en-US" sz="1200" dirty="0" smtClean="0"/>
              <a:t>mirror and RM are suspended from wires, and are supported by supports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14894"/>
            <a:ext cx="3048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Remove </a:t>
            </a:r>
            <a:r>
              <a:rPr lang="en-US" sz="1200" b="1" dirty="0" smtClean="0"/>
              <a:t>Mirror Vacuum Clamp </a:t>
            </a:r>
            <a:r>
              <a:rPr lang="en-US" sz="1200" dirty="0" smtClean="0"/>
              <a:t>from the frame, to get access to front of RM.</a:t>
            </a:r>
          </a:p>
          <a:p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5257800" y="3848770"/>
            <a:ext cx="533400" cy="95183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605211">
            <a:off x="5836357" y="4527029"/>
            <a:ext cx="165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remove Mirror Vacuum Clamp 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791200" y="4288830"/>
            <a:ext cx="1066800" cy="206970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81800" y="838200"/>
            <a:ext cx="3124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Note:</a:t>
            </a:r>
            <a:endParaRPr lang="en-US" sz="1200" dirty="0"/>
          </a:p>
          <a:p>
            <a:r>
              <a:rPr lang="en-US" sz="1200" dirty="0" smtClean="0"/>
              <a:t>mirror is freely hanging, </a:t>
            </a:r>
          </a:p>
          <a:p>
            <a:r>
              <a:rPr lang="en-US" sz="1200" dirty="0" smtClean="0"/>
              <a:t>RM is suspended from wires, and is supported by supports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7b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1800" y="14894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Mount the 4 Safety Stops.</a:t>
            </a:r>
          </a:p>
          <a:p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53374" y="2252246"/>
            <a:ext cx="1656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Safety Stop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562600" y="2421523"/>
            <a:ext cx="390774" cy="169277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81800" y="838200"/>
            <a:ext cx="3124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Note:</a:t>
            </a:r>
            <a:endParaRPr lang="en-US" sz="1200" dirty="0"/>
          </a:p>
          <a:p>
            <a:r>
              <a:rPr lang="en-US" sz="1200" dirty="0" smtClean="0"/>
              <a:t>mirror is freely hanging, </a:t>
            </a:r>
          </a:p>
          <a:p>
            <a:r>
              <a:rPr lang="en-US" sz="1200" dirty="0" smtClean="0"/>
              <a:t>RM is suspended from wires, and is supported by supports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319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7c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14894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Mount the Baffle Support Ring.</a:t>
            </a:r>
          </a:p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176056" y="2421523"/>
            <a:ext cx="296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Baffle Support Ring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785283" y="2590800"/>
            <a:ext cx="390774" cy="169277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7d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14894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Mount a Baffle.</a:t>
            </a:r>
          </a:p>
          <a:p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477000" y="2506161"/>
            <a:ext cx="296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Baffle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>
          <a:xfrm flipH="1">
            <a:off x="6007290" y="2675438"/>
            <a:ext cx="469710" cy="169277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7e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14894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Mount the last Baffle.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7e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52202"/>
            <a:ext cx="347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Mount Safety Stops and Baffles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838200"/>
            <a:ext cx="3124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Note:</a:t>
            </a:r>
            <a:endParaRPr lang="en-US" sz="1200" dirty="0"/>
          </a:p>
          <a:p>
            <a:r>
              <a:rPr lang="en-US" sz="1200" dirty="0" smtClean="0"/>
              <a:t>mirror is freely hanging, </a:t>
            </a:r>
          </a:p>
          <a:p>
            <a:r>
              <a:rPr lang="en-US" sz="1200" dirty="0" smtClean="0"/>
              <a:t>RM is suspended from wires, and is supported by supports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24542"/>
          <a:stretch/>
        </p:blipFill>
        <p:spPr bwMode="auto">
          <a:xfrm>
            <a:off x="2171699" y="3309126"/>
            <a:ext cx="7734302" cy="354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4343400" cy="2638862"/>
          </a:xfrm>
          <a:prstGeom prst="rect">
            <a:avLst/>
          </a:prstGeom>
          <a:noFill/>
          <a:ln w="3492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8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35220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Remove Installation Frame from IMC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6176" y="1658036"/>
            <a:ext cx="46291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/>
              <a:t>Disconnect the </a:t>
            </a:r>
            <a:r>
              <a:rPr lang="en-US" sz="1200" b="1" dirty="0"/>
              <a:t>IMC</a:t>
            </a:r>
            <a:r>
              <a:rPr lang="en-US" sz="1200" dirty="0"/>
              <a:t> from the </a:t>
            </a:r>
            <a:r>
              <a:rPr lang="en-US" sz="1200" b="1" i="1" dirty="0"/>
              <a:t>Installation frame, </a:t>
            </a:r>
            <a:r>
              <a:rPr lang="en-US" sz="1200" dirty="0"/>
              <a:t>by removing the two </a:t>
            </a:r>
            <a:r>
              <a:rPr lang="en-US" sz="1200" b="1" i="1" dirty="0"/>
              <a:t>Gear box connection </a:t>
            </a:r>
            <a:r>
              <a:rPr lang="en-US" sz="1200" b="1" i="1" dirty="0" smtClean="0"/>
              <a:t>plates</a:t>
            </a:r>
            <a:endParaRPr lang="en-US" sz="1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139849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Gear Box connection Plate</a:t>
            </a:r>
            <a:endParaRPr lang="en-US" sz="16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838200" y="2158974"/>
            <a:ext cx="608463" cy="980875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3"/>
          </p:cNvCxnSpPr>
          <p:nvPr/>
        </p:nvCxnSpPr>
        <p:spPr>
          <a:xfrm flipV="1">
            <a:off x="2362200" y="1981202"/>
            <a:ext cx="531126" cy="1327924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8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Remove Installation Frame from IMC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152400"/>
            <a:ext cx="23431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/>
              <a:t>remove the four bolts between </a:t>
            </a:r>
          </a:p>
          <a:p>
            <a:r>
              <a:rPr lang="en-US" sz="1200" dirty="0"/>
              <a:t>RM support and RM.</a:t>
            </a:r>
            <a:endParaRPr lang="en-US" sz="1200" b="1" i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505200" y="3962400"/>
            <a:ext cx="1371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1800" y="838201"/>
            <a:ext cx="3124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Note:</a:t>
            </a:r>
            <a:endParaRPr lang="en-US" sz="1200" dirty="0"/>
          </a:p>
          <a:p>
            <a:r>
              <a:rPr lang="en-US" sz="1200" dirty="0" smtClean="0"/>
              <a:t>mirror is freely hanging, </a:t>
            </a:r>
          </a:p>
          <a:p>
            <a:r>
              <a:rPr lang="en-US" sz="1200" dirty="0" smtClean="0"/>
              <a:t>RM is suspended from wires only and not connected to support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207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8b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Remove Installation Frame from IMC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14894"/>
            <a:ext cx="3048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200" dirty="0" smtClean="0"/>
              <a:t>Actions:</a:t>
            </a:r>
            <a:endParaRPr lang="en-US" sz="1200" dirty="0"/>
          </a:p>
          <a:p>
            <a:r>
              <a:rPr lang="en-US" sz="1200" dirty="0" smtClean="0"/>
              <a:t>Lower Lift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182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0" y="839541"/>
            <a:ext cx="9906000" cy="60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8b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5220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Remove Installation Frame from IMC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182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 bwMode="auto">
          <a:xfrm>
            <a:off x="2380779" y="2286001"/>
            <a:ext cx="752522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20421"/>
          <a:stretch/>
        </p:blipFill>
        <p:spPr bwMode="auto">
          <a:xfrm>
            <a:off x="0" y="839540"/>
            <a:ext cx="4489608" cy="3427659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step 8b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35220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Remove Installation Frame from IMC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182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Installation complete</a:t>
            </a:r>
            <a:endParaRPr lang="en-US" sz="2800" b="1" dirty="0"/>
          </a:p>
        </p:txBody>
      </p:sp>
      <p:pic>
        <p:nvPicPr>
          <p:cNvPr id="7" name="Picture 2" descr="\\BEUK\catia\PROJECTS\Virgo\IMC\IMC 2012 -\InstallationFrame\Documents\IM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576" t="1" r="3818" b="1"/>
          <a:stretch/>
        </p:blipFill>
        <p:spPr bwMode="auto">
          <a:xfrm>
            <a:off x="0" y="707886"/>
            <a:ext cx="9906000" cy="615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920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910</Words>
  <Application>Microsoft Macintosh PowerPoint</Application>
  <PresentationFormat>A4 Paper (210x297 mm)</PresentationFormat>
  <Paragraphs>192</Paragraphs>
  <Slides>30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Contents: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marcok</dc:creator>
  <cp:lastModifiedBy>Thomas Bauer</cp:lastModifiedBy>
  <cp:revision>17</cp:revision>
  <dcterms:created xsi:type="dcterms:W3CDTF">2013-10-08T14:36:02Z</dcterms:created>
  <dcterms:modified xsi:type="dcterms:W3CDTF">2013-10-08T15:45:21Z</dcterms:modified>
</cp:coreProperties>
</file>