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7" r:id="rId4"/>
    <p:sldId id="263" r:id="rId5"/>
    <p:sldId id="260" r:id="rId6"/>
    <p:sldId id="264" r:id="rId7"/>
    <p:sldId id="266" r:id="rId8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3399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44" autoAdjust="0"/>
    <p:restoredTop sz="94660"/>
  </p:normalViewPr>
  <p:slideViewPr>
    <p:cSldViewPr>
      <p:cViewPr>
        <p:scale>
          <a:sx n="75" d="100"/>
          <a:sy n="75" d="100"/>
        </p:scale>
        <p:origin x="-111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94F8410-9F91-419A-B675-49F42DFD43F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541A7-9C45-4D0B-ADF1-DD9D30B6B79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9E225-3BA4-4FDF-BBE0-0D7D205C9CE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2AC77-BA46-40EB-8997-CA467FBF8A4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A9338-E485-4D67-98BD-43C880C320C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DB579-6385-4939-AED0-08AFAEB7748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3C5AF5-9052-4CB7-BC82-9388E22226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D7CD4-325E-4BEF-9A02-9AC9FC97E34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5F75D-0690-4497-A9A7-4B7DEADAF46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51D5C-E91F-4574-8A33-3EAA3DA3C08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806255-1EAD-4435-8AC9-CC9E6D4A588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18BEF-0283-47C6-9539-6B9F6BF5EE1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42CC4E7-152D-428E-91C5-37C07DF3732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031" name="Picture 8" descr="virgo-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28575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Commissioning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VSR4 </a:t>
            </a:r>
            <a:br>
              <a:rPr lang="it-IT" dirty="0" smtClean="0"/>
            </a:br>
            <a:r>
              <a:rPr lang="it-IT" dirty="0" err="1" smtClean="0"/>
              <a:t>July</a:t>
            </a:r>
            <a:r>
              <a:rPr lang="it-IT" dirty="0" smtClean="0"/>
              <a:t> 18 2011</a:t>
            </a:r>
          </a:p>
        </p:txBody>
      </p:sp>
      <p:sp>
        <p:nvSpPr>
          <p:cNvPr id="2051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6D5F96B-51DB-4FD7-AFA4-3A64A61656B8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2052" name="CasellaDiTesto 4"/>
          <p:cNvSpPr txBox="1">
            <a:spLocks noChangeArrowheads="1"/>
          </p:cNvSpPr>
          <p:nvPr/>
        </p:nvSpPr>
        <p:spPr bwMode="auto">
          <a:xfrm>
            <a:off x="2268538" y="5516563"/>
            <a:ext cx="540564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dirty="0"/>
              <a:t>E. </a:t>
            </a:r>
            <a:r>
              <a:rPr lang="it-IT" dirty="0" err="1" smtClean="0"/>
              <a:t>Calloni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the </a:t>
            </a:r>
            <a:r>
              <a:rPr lang="it-IT" dirty="0" err="1" smtClean="0"/>
              <a:t>commissioning</a:t>
            </a:r>
            <a:r>
              <a:rPr lang="it-IT" dirty="0" smtClean="0"/>
              <a:t> </a:t>
            </a:r>
            <a:r>
              <a:rPr lang="it-IT" dirty="0" err="1" smtClean="0"/>
              <a:t>crew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o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/>
          <a:lstStyle/>
          <a:p>
            <a:r>
              <a:rPr lang="it-IT" sz="2800" dirty="0" smtClean="0"/>
              <a:t>Science Mode duty </a:t>
            </a:r>
            <a:r>
              <a:rPr lang="it-IT" sz="2800" dirty="0" err="1" smtClean="0"/>
              <a:t>cycle</a:t>
            </a:r>
            <a:r>
              <a:rPr lang="it-IT" sz="2800" dirty="0" smtClean="0"/>
              <a:t> 81% </a:t>
            </a:r>
            <a:r>
              <a:rPr lang="it-IT" sz="2800" dirty="0" err="1" smtClean="0"/>
              <a:t>--</a:t>
            </a:r>
            <a:r>
              <a:rPr lang="it-IT" sz="2800" dirty="0" smtClean="0"/>
              <a:t> </a:t>
            </a:r>
            <a:r>
              <a:rPr lang="it-IT" sz="2800" dirty="0" err="1" smtClean="0"/>
              <a:t>Locking</a:t>
            </a:r>
            <a:r>
              <a:rPr lang="it-IT" sz="2800" dirty="0" smtClean="0"/>
              <a:t> 87%</a:t>
            </a:r>
          </a:p>
        </p:txBody>
      </p:sp>
      <p:sp>
        <p:nvSpPr>
          <p:cNvPr id="3075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4AF8E11-82CC-4D53-A9E0-7AA11A477136}" type="slidenum">
              <a:rPr lang="it-IT" smtClean="0"/>
              <a:pPr/>
              <a:t>2</a:t>
            </a:fld>
            <a:endParaRPr lang="it-IT" smtClean="0"/>
          </a:p>
        </p:txBody>
      </p:sp>
      <p:sp>
        <p:nvSpPr>
          <p:cNvPr id="3079" name="CasellaDiTesto 8"/>
          <p:cNvSpPr txBox="1">
            <a:spLocks noChangeArrowheads="1"/>
          </p:cNvSpPr>
          <p:nvPr/>
        </p:nvSpPr>
        <p:spPr bwMode="auto">
          <a:xfrm>
            <a:off x="4859338" y="5516563"/>
            <a:ext cx="34575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The locking duty cycle is almost 90%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861048"/>
            <a:ext cx="8532440" cy="2844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4320480" cy="2427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0218" y="1196752"/>
            <a:ext cx="4183782" cy="2350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Sensitivity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9E225-3BA4-4FDF-BBE0-0D7D205C9CE2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6528725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6732762" y="2564904"/>
            <a:ext cx="24272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Remarkable</a:t>
            </a:r>
            <a:endParaRPr lang="it-IT" dirty="0" smtClean="0"/>
          </a:p>
          <a:p>
            <a:r>
              <a:rPr lang="it-IT" dirty="0" err="1" smtClean="0"/>
              <a:t>Improvement</a:t>
            </a:r>
            <a:endParaRPr lang="it-IT" dirty="0" smtClean="0"/>
          </a:p>
          <a:p>
            <a:r>
              <a:rPr lang="it-IT" dirty="0" smtClean="0"/>
              <a:t>at low </a:t>
            </a:r>
            <a:r>
              <a:rPr lang="it-IT" dirty="0" err="1" smtClean="0"/>
              <a:t>frequency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/>
          <a:lstStyle/>
          <a:p>
            <a:r>
              <a:rPr lang="it-IT" sz="2800" dirty="0" err="1" smtClean="0"/>
              <a:t>Diffused</a:t>
            </a:r>
            <a:r>
              <a:rPr lang="it-IT" sz="2800" dirty="0" smtClean="0"/>
              <a:t> light </a:t>
            </a:r>
            <a:r>
              <a:rPr lang="it-IT" sz="2800" dirty="0" err="1" smtClean="0"/>
              <a:t>noise</a:t>
            </a:r>
            <a:endParaRPr lang="it-IT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9E225-3BA4-4FDF-BBE0-0D7D205C9CE2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08720"/>
            <a:ext cx="4536504" cy="3402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266982"/>
            <a:ext cx="4788024" cy="3591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539552" y="4653136"/>
            <a:ext cx="3888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Marionetta </a:t>
            </a:r>
            <a:r>
              <a:rPr lang="it-IT" dirty="0" err="1" smtClean="0"/>
              <a:t>actuator</a:t>
            </a:r>
            <a:endParaRPr lang="it-IT" dirty="0" smtClean="0"/>
          </a:p>
          <a:p>
            <a:r>
              <a:rPr lang="it-IT" dirty="0" err="1"/>
              <a:t>n</a:t>
            </a:r>
            <a:r>
              <a:rPr lang="it-IT" dirty="0" err="1" smtClean="0"/>
              <a:t>oise</a:t>
            </a:r>
            <a:r>
              <a:rPr lang="it-IT" dirty="0" smtClean="0"/>
              <a:t> at </a:t>
            </a:r>
            <a:r>
              <a:rPr lang="it-IT" dirty="0" err="1" smtClean="0"/>
              <a:t>very</a:t>
            </a:r>
            <a:r>
              <a:rPr lang="it-IT" dirty="0" smtClean="0"/>
              <a:t> low </a:t>
            </a:r>
            <a:r>
              <a:rPr lang="it-IT" dirty="0" err="1" smtClean="0"/>
              <a:t>frequency</a:t>
            </a:r>
            <a:endParaRPr lang="it-IT" dirty="0" smtClean="0"/>
          </a:p>
          <a:p>
            <a:endParaRPr lang="it-IT" dirty="0"/>
          </a:p>
          <a:p>
            <a:r>
              <a:rPr lang="it-IT" dirty="0" err="1" smtClean="0"/>
              <a:t>Measurements</a:t>
            </a:r>
            <a:r>
              <a:rPr lang="it-IT" dirty="0" smtClean="0"/>
              <a:t> on </a:t>
            </a:r>
            <a:r>
              <a:rPr lang="it-IT" dirty="0" err="1" smtClean="0"/>
              <a:t>Qs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intermediate </a:t>
            </a:r>
            <a:r>
              <a:rPr lang="it-IT" dirty="0" err="1" smtClean="0"/>
              <a:t>frequencies</a:t>
            </a:r>
            <a:endParaRPr lang="it-IT" dirty="0" smtClean="0"/>
          </a:p>
        </p:txBody>
      </p:sp>
      <p:sp>
        <p:nvSpPr>
          <p:cNvPr id="10" name="CasellaDiTesto 9"/>
          <p:cNvSpPr txBox="1"/>
          <p:nvPr/>
        </p:nvSpPr>
        <p:spPr>
          <a:xfrm>
            <a:off x="5436096" y="1412776"/>
            <a:ext cx="311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Microseism</a:t>
            </a:r>
            <a:r>
              <a:rPr lang="it-IT" dirty="0" smtClean="0"/>
              <a:t> - </a:t>
            </a:r>
            <a:r>
              <a:rPr lang="it-IT" dirty="0" err="1" smtClean="0"/>
              <a:t>antropic</a:t>
            </a:r>
            <a:endParaRPr lang="it-IT" dirty="0" smtClean="0"/>
          </a:p>
        </p:txBody>
      </p:sp>
      <p:cxnSp>
        <p:nvCxnSpPr>
          <p:cNvPr id="12" name="Connettore 2 11"/>
          <p:cNvCxnSpPr/>
          <p:nvPr/>
        </p:nvCxnSpPr>
        <p:spPr>
          <a:xfrm rot="10800000" flipV="1">
            <a:off x="5004048" y="1916832"/>
            <a:ext cx="1368152" cy="504056"/>
          </a:xfrm>
          <a:prstGeom prst="straightConnector1">
            <a:avLst/>
          </a:prstGeom>
          <a:ln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Short </a:t>
            </a:r>
            <a:r>
              <a:rPr lang="it-IT" dirty="0" err="1" smtClean="0"/>
              <a:t>term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endParaRPr lang="it-IT" dirty="0" smtClean="0"/>
          </a:p>
        </p:txBody>
      </p:sp>
      <p:sp>
        <p:nvSpPr>
          <p:cNvPr id="614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New </a:t>
            </a:r>
            <a:r>
              <a:rPr lang="it-IT" dirty="0" err="1" smtClean="0"/>
              <a:t>measurements</a:t>
            </a:r>
            <a:r>
              <a:rPr lang="it-IT" dirty="0" smtClean="0"/>
              <a:t> on input </a:t>
            </a:r>
            <a:r>
              <a:rPr lang="it-IT" dirty="0" err="1" smtClean="0"/>
              <a:t>mirrors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needed</a:t>
            </a:r>
            <a:endParaRPr lang="it-IT" dirty="0" smtClean="0"/>
          </a:p>
          <a:p>
            <a:r>
              <a:rPr lang="it-IT" dirty="0" smtClean="0"/>
              <a:t>Work </a:t>
            </a:r>
            <a:r>
              <a:rPr lang="it-IT" dirty="0" err="1" smtClean="0"/>
              <a:t>to</a:t>
            </a:r>
            <a:r>
              <a:rPr lang="it-IT" dirty="0" smtClean="0"/>
              <a:t> investigate and </a:t>
            </a:r>
            <a:r>
              <a:rPr lang="it-IT" dirty="0" err="1" smtClean="0"/>
              <a:t>remove</a:t>
            </a:r>
            <a:r>
              <a:rPr lang="it-IT" dirty="0" smtClean="0"/>
              <a:t> the </a:t>
            </a:r>
            <a:r>
              <a:rPr lang="it-IT" dirty="0" err="1" smtClean="0"/>
              <a:t>diffused</a:t>
            </a:r>
            <a:r>
              <a:rPr lang="it-IT" dirty="0" smtClean="0"/>
              <a:t> light </a:t>
            </a:r>
            <a:r>
              <a:rPr lang="it-IT" dirty="0" err="1" smtClean="0"/>
              <a:t>noise</a:t>
            </a:r>
            <a:r>
              <a:rPr lang="it-IT" dirty="0" smtClean="0"/>
              <a:t> </a:t>
            </a:r>
          </a:p>
          <a:p>
            <a:r>
              <a:rPr lang="it-IT" dirty="0" smtClean="0"/>
              <a:t> </a:t>
            </a:r>
            <a:r>
              <a:rPr lang="it-IT" dirty="0" err="1" smtClean="0"/>
              <a:t>Lower</a:t>
            </a:r>
            <a:r>
              <a:rPr lang="it-IT" dirty="0" smtClean="0"/>
              <a:t> the marionetta </a:t>
            </a:r>
            <a:r>
              <a:rPr lang="it-IT" dirty="0" err="1" smtClean="0"/>
              <a:t>noise</a:t>
            </a:r>
            <a:r>
              <a:rPr lang="it-IT" dirty="0" smtClean="0"/>
              <a:t> </a:t>
            </a:r>
            <a:r>
              <a:rPr lang="it-IT" dirty="0" err="1" smtClean="0"/>
              <a:t>contribution</a:t>
            </a:r>
            <a:endParaRPr lang="it-IT" dirty="0" smtClean="0"/>
          </a:p>
          <a:p>
            <a:r>
              <a:rPr lang="it-IT" dirty="0" err="1" smtClean="0"/>
              <a:t>Control</a:t>
            </a:r>
            <a:r>
              <a:rPr lang="it-IT" dirty="0" smtClean="0"/>
              <a:t> </a:t>
            </a:r>
            <a:r>
              <a:rPr lang="it-IT" dirty="0" err="1" smtClean="0"/>
              <a:t>noises</a:t>
            </a:r>
            <a:r>
              <a:rPr lang="it-IT" dirty="0" smtClean="0"/>
              <a:t>.. </a:t>
            </a:r>
          </a:p>
        </p:txBody>
      </p:sp>
      <p:sp>
        <p:nvSpPr>
          <p:cNvPr id="614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54667AD-C5D8-4C09-AB2C-0E5AF24A6A5E}" type="slidenum">
              <a:rPr lang="it-IT" smtClean="0"/>
              <a:pPr/>
              <a:t>5</a:t>
            </a:fld>
            <a:endParaRPr lang="it-IT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Longer</a:t>
            </a:r>
            <a:r>
              <a:rPr lang="it-IT" dirty="0" smtClean="0"/>
              <a:t> </a:t>
            </a:r>
            <a:r>
              <a:rPr lang="it-IT" dirty="0" err="1" smtClean="0"/>
              <a:t>term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4525963"/>
          </a:xfrm>
        </p:spPr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works</a:t>
            </a:r>
            <a:r>
              <a:rPr lang="it-IT" dirty="0" smtClean="0"/>
              <a:t> </a:t>
            </a:r>
            <a:r>
              <a:rPr lang="it-IT" dirty="0" err="1" smtClean="0"/>
              <a:t>after</a:t>
            </a:r>
            <a:r>
              <a:rPr lang="it-IT" dirty="0" smtClean="0"/>
              <a:t> VSR4 </a:t>
            </a:r>
            <a:r>
              <a:rPr lang="it-IT" dirty="0" err="1" smtClean="0"/>
              <a:t>will</a:t>
            </a:r>
            <a:r>
              <a:rPr lang="it-IT" dirty="0" smtClean="0"/>
              <a:t> </a:t>
            </a:r>
            <a:r>
              <a:rPr lang="it-IT" dirty="0" err="1" smtClean="0"/>
              <a:t>be</a:t>
            </a:r>
            <a:r>
              <a:rPr lang="it-IT" dirty="0" smtClean="0"/>
              <a:t> </a:t>
            </a:r>
            <a:r>
              <a:rPr lang="it-IT" dirty="0" err="1" smtClean="0"/>
              <a:t>works</a:t>
            </a:r>
            <a:r>
              <a:rPr lang="it-IT" dirty="0" smtClean="0"/>
              <a:t> </a:t>
            </a:r>
            <a:r>
              <a:rPr lang="it-IT" dirty="0" err="1" smtClean="0"/>
              <a:t>devoted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Adv-Virgo</a:t>
            </a:r>
            <a:r>
              <a:rPr lang="it-IT" dirty="0" smtClean="0"/>
              <a:t> </a:t>
            </a:r>
          </a:p>
          <a:p>
            <a:r>
              <a:rPr lang="it-IT" dirty="0" err="1" smtClean="0"/>
              <a:t>Toghether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</a:t>
            </a:r>
            <a:r>
              <a:rPr lang="it-IT" dirty="0" err="1" smtClean="0"/>
              <a:t>Henrich</a:t>
            </a:r>
            <a:r>
              <a:rPr lang="it-IT" dirty="0" smtClean="0"/>
              <a:t> </a:t>
            </a:r>
            <a:r>
              <a:rPr lang="it-IT" dirty="0" err="1" smtClean="0"/>
              <a:t>Heitmann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collected</a:t>
            </a:r>
            <a:r>
              <a:rPr lang="it-IT" dirty="0" smtClean="0"/>
              <a:t> </a:t>
            </a:r>
            <a:r>
              <a:rPr lang="it-IT" dirty="0" err="1" smtClean="0"/>
              <a:t>proposals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using</a:t>
            </a:r>
            <a:r>
              <a:rPr lang="it-IT" dirty="0" smtClean="0"/>
              <a:t> the ITF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tests</a:t>
            </a:r>
            <a:r>
              <a:rPr lang="it-IT" dirty="0" smtClean="0"/>
              <a:t> </a:t>
            </a:r>
            <a:r>
              <a:rPr lang="it-IT" dirty="0" err="1" smtClean="0"/>
              <a:t>useful</a:t>
            </a:r>
            <a:r>
              <a:rPr lang="it-IT" dirty="0" smtClean="0"/>
              <a:t>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Adv-Virgo</a:t>
            </a:r>
            <a:r>
              <a:rPr lang="it-IT" dirty="0" smtClean="0"/>
              <a:t> </a:t>
            </a:r>
          </a:p>
          <a:p>
            <a:r>
              <a:rPr lang="it-IT" dirty="0" smtClean="0"/>
              <a:t>Some </a:t>
            </a:r>
            <a:r>
              <a:rPr lang="it-IT" dirty="0" err="1" smtClean="0"/>
              <a:t>discussions</a:t>
            </a:r>
            <a:r>
              <a:rPr lang="it-IT" dirty="0" smtClean="0"/>
              <a:t> </a:t>
            </a:r>
            <a:r>
              <a:rPr lang="it-IT" dirty="0" err="1" smtClean="0"/>
              <a:t>during</a:t>
            </a:r>
            <a:r>
              <a:rPr lang="it-IT" dirty="0" smtClean="0"/>
              <a:t> </a:t>
            </a:r>
            <a:r>
              <a:rPr lang="it-IT" dirty="0" err="1" smtClean="0"/>
              <a:t>commissioning</a:t>
            </a:r>
            <a:r>
              <a:rPr lang="it-IT" dirty="0" smtClean="0"/>
              <a:t> </a:t>
            </a:r>
            <a:r>
              <a:rPr lang="it-IT" dirty="0" err="1" smtClean="0"/>
              <a:t>weekly</a:t>
            </a:r>
            <a:r>
              <a:rPr lang="it-IT" dirty="0" smtClean="0"/>
              <a:t> </a:t>
            </a:r>
            <a:r>
              <a:rPr lang="it-IT" dirty="0" err="1" smtClean="0"/>
              <a:t>meetings</a:t>
            </a:r>
            <a:endParaRPr lang="it-IT" dirty="0" smtClean="0"/>
          </a:p>
          <a:p>
            <a:r>
              <a:rPr lang="it-IT" dirty="0" err="1" smtClean="0"/>
              <a:t>Henrich</a:t>
            </a:r>
            <a:r>
              <a:rPr lang="it-IT" dirty="0" smtClean="0"/>
              <a:t> </a:t>
            </a:r>
            <a:r>
              <a:rPr lang="it-IT" dirty="0" err="1" smtClean="0"/>
              <a:t>Heitmann</a:t>
            </a:r>
            <a:r>
              <a:rPr lang="it-IT" dirty="0" smtClean="0"/>
              <a:t> </a:t>
            </a:r>
            <a:r>
              <a:rPr lang="it-IT" dirty="0" err="1" smtClean="0"/>
              <a:t>will</a:t>
            </a:r>
            <a:r>
              <a:rPr lang="it-IT" dirty="0" smtClean="0"/>
              <a:t> start the </a:t>
            </a:r>
            <a:r>
              <a:rPr lang="it-IT" dirty="0" err="1" smtClean="0"/>
              <a:t>discussion</a:t>
            </a:r>
            <a:r>
              <a:rPr lang="it-IT" dirty="0" smtClean="0"/>
              <a:t> </a:t>
            </a:r>
            <a:r>
              <a:rPr lang="it-IT" dirty="0" err="1" smtClean="0"/>
              <a:t>tomorrow</a:t>
            </a:r>
            <a:endParaRPr lang="it-IT" dirty="0" smtClean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49E225-3BA4-4FDF-BBE0-0D7D205C9CE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Proposed post-VSR4 works</a:t>
            </a:r>
            <a:endParaRPr lang="en-US" sz="2400" dirty="0"/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755576" y="1268760"/>
            <a:ext cx="7753424" cy="5119340"/>
          </a:xfrm>
        </p:spPr>
        <p:txBody>
          <a:bodyPr/>
          <a:lstStyle/>
          <a:p>
            <a:r>
              <a:rPr lang="en-US" sz="1600" dirty="0" smtClean="0"/>
              <a:t>Request for post-VSR4 work proposals open since April</a:t>
            </a:r>
          </a:p>
          <a:p>
            <a:pPr lvl="1"/>
            <a:r>
              <a:rPr lang="en-US" sz="1600" dirty="0" smtClean="0"/>
              <a:t>Works useful for </a:t>
            </a:r>
            <a:r>
              <a:rPr lang="en-US" sz="1600" dirty="0" err="1" smtClean="0"/>
              <a:t>AdV</a:t>
            </a:r>
            <a:r>
              <a:rPr lang="en-US" sz="1600" dirty="0" smtClean="0"/>
              <a:t> preparation / understanding important V+ issues</a:t>
            </a:r>
          </a:p>
          <a:p>
            <a:r>
              <a:rPr lang="en-US" sz="1600" dirty="0" smtClean="0"/>
              <a:t>Demands received: </a:t>
            </a:r>
          </a:p>
          <a:p>
            <a:pPr lvl="1"/>
            <a:r>
              <a:rPr lang="en-US" sz="1600" dirty="0" smtClean="0"/>
              <a:t>INJ: </a:t>
            </a:r>
            <a:r>
              <a:rPr lang="en-US" sz="1600" dirty="0" smtClean="0">
                <a:solidFill>
                  <a:srgbClr val="FF0000"/>
                </a:solidFill>
              </a:rPr>
              <a:t>installation</a:t>
            </a:r>
            <a:r>
              <a:rPr lang="en-US" sz="1600" dirty="0" smtClean="0"/>
              <a:t>/</a:t>
            </a:r>
            <a:r>
              <a:rPr lang="en-US" sz="1600" dirty="0" smtClean="0">
                <a:solidFill>
                  <a:srgbClr val="00B050"/>
                </a:solidFill>
              </a:rPr>
              <a:t>tests</a:t>
            </a:r>
            <a:r>
              <a:rPr lang="en-US" sz="1600" dirty="0" smtClean="0"/>
              <a:t> of new dihedron </a:t>
            </a:r>
            <a:r>
              <a:rPr lang="en-US" sz="1600" dirty="0" smtClean="0">
                <a:solidFill>
                  <a:srgbClr val="3366FF"/>
                </a:solidFill>
              </a:rPr>
              <a:t>(3 weeks)</a:t>
            </a:r>
          </a:p>
          <a:p>
            <a:pPr lvl="1"/>
            <a:r>
              <a:rPr lang="en-US" sz="1600" dirty="0" smtClean="0"/>
              <a:t>INJ-SBE: </a:t>
            </a:r>
            <a:r>
              <a:rPr lang="en-US" sz="1600" dirty="0" smtClean="0">
                <a:solidFill>
                  <a:srgbClr val="FF0000"/>
                </a:solidFill>
              </a:rPr>
              <a:t>installation</a:t>
            </a:r>
            <a:r>
              <a:rPr lang="en-US" sz="1600" dirty="0" smtClean="0"/>
              <a:t>/</a:t>
            </a:r>
            <a:r>
              <a:rPr lang="en-US" sz="1600" dirty="0" smtClean="0">
                <a:solidFill>
                  <a:srgbClr val="00B050"/>
                </a:solidFill>
              </a:rPr>
              <a:t>tests</a:t>
            </a:r>
            <a:r>
              <a:rPr lang="en-US" sz="1600" dirty="0" smtClean="0"/>
              <a:t> of EIB-SAS </a:t>
            </a:r>
            <a:r>
              <a:rPr lang="en-US" sz="1600" dirty="0" smtClean="0">
                <a:solidFill>
                  <a:srgbClr val="3366FF"/>
                </a:solidFill>
              </a:rPr>
              <a:t>(10 weeks + commissioning)</a:t>
            </a:r>
          </a:p>
          <a:p>
            <a:pPr lvl="1"/>
            <a:r>
              <a:rPr lang="en-US" sz="1600" dirty="0" smtClean="0"/>
              <a:t>INJ: </a:t>
            </a:r>
            <a:r>
              <a:rPr lang="en-US" sz="1600" dirty="0" smtClean="0">
                <a:solidFill>
                  <a:srgbClr val="FF0000"/>
                </a:solidFill>
              </a:rPr>
              <a:t>thermal compensation for MC mirror </a:t>
            </a:r>
            <a:r>
              <a:rPr lang="en-US" sz="1600" dirty="0" smtClean="0">
                <a:solidFill>
                  <a:srgbClr val="3366FF"/>
                </a:solidFill>
              </a:rPr>
              <a:t>(7 days)</a:t>
            </a:r>
            <a:endParaRPr lang="en-US" sz="1600" dirty="0" smtClean="0"/>
          </a:p>
          <a:p>
            <a:pPr lvl="1"/>
            <a:r>
              <a:rPr lang="en-US" sz="1600" dirty="0" smtClean="0"/>
              <a:t>DET: </a:t>
            </a:r>
            <a:r>
              <a:rPr lang="en-US" sz="1600" dirty="0" smtClean="0">
                <a:solidFill>
                  <a:srgbClr val="FF0000"/>
                </a:solidFill>
              </a:rPr>
              <a:t>substituting end bench cameras </a:t>
            </a:r>
            <a:r>
              <a:rPr lang="en-US" sz="1600" dirty="0" smtClean="0">
                <a:solidFill>
                  <a:srgbClr val="3366FF"/>
                </a:solidFill>
              </a:rPr>
              <a:t>(1 shift)</a:t>
            </a:r>
          </a:p>
          <a:p>
            <a:pPr lvl="1"/>
            <a:r>
              <a:rPr lang="en-US" sz="1600" dirty="0" smtClean="0"/>
              <a:t>DET: </a:t>
            </a:r>
            <a:r>
              <a:rPr lang="en-US" sz="1600" dirty="0" smtClean="0">
                <a:solidFill>
                  <a:srgbClr val="FF0000"/>
                </a:solidFill>
              </a:rPr>
              <a:t>diaphragm installation on suspended DB </a:t>
            </a:r>
            <a:r>
              <a:rPr lang="en-US" sz="1600" dirty="0" smtClean="0">
                <a:solidFill>
                  <a:srgbClr val="3366FF"/>
                </a:solidFill>
              </a:rPr>
              <a:t>(5 days)</a:t>
            </a:r>
          </a:p>
          <a:p>
            <a:pPr lvl="1"/>
            <a:r>
              <a:rPr lang="en-US" sz="1600" dirty="0" smtClean="0"/>
              <a:t>DET: </a:t>
            </a:r>
            <a:r>
              <a:rPr lang="en-US" sz="1600" dirty="0" smtClean="0">
                <a:solidFill>
                  <a:srgbClr val="00B050"/>
                </a:solidFill>
              </a:rPr>
              <a:t>test of alternative OMC locking scheme </a:t>
            </a:r>
            <a:r>
              <a:rPr lang="en-US" sz="1600" dirty="0" smtClean="0">
                <a:solidFill>
                  <a:srgbClr val="3366FF"/>
                </a:solidFill>
              </a:rPr>
              <a:t>(2 shifts)</a:t>
            </a:r>
          </a:p>
          <a:p>
            <a:pPr lvl="1"/>
            <a:r>
              <a:rPr lang="en-US" sz="1600" dirty="0" smtClean="0"/>
              <a:t>ISC: </a:t>
            </a:r>
            <a:r>
              <a:rPr lang="en-US" sz="1600" dirty="0" smtClean="0">
                <a:solidFill>
                  <a:srgbClr val="00B050"/>
                </a:solidFill>
              </a:rPr>
              <a:t>ITF control from marionette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3366FF"/>
                </a:solidFill>
              </a:rPr>
              <a:t>(3 weeks)</a:t>
            </a:r>
          </a:p>
          <a:p>
            <a:pPr lvl="1"/>
            <a:r>
              <a:rPr lang="en-US" sz="1600" dirty="0" smtClean="0"/>
              <a:t>VAC: </a:t>
            </a:r>
            <a:r>
              <a:rPr lang="en-US" sz="1600" dirty="0" smtClean="0">
                <a:solidFill>
                  <a:srgbClr val="FF0000"/>
                </a:solidFill>
              </a:rPr>
              <a:t>valves stiffening </a:t>
            </a:r>
            <a:r>
              <a:rPr lang="en-US" sz="1600" dirty="0" smtClean="0">
                <a:solidFill>
                  <a:srgbClr val="3366FF"/>
                </a:solidFill>
              </a:rPr>
              <a:t>(1 week)</a:t>
            </a:r>
            <a:r>
              <a:rPr lang="en-US" sz="1600" dirty="0" smtClean="0"/>
              <a:t>, </a:t>
            </a:r>
            <a:r>
              <a:rPr lang="en-US" sz="1600" dirty="0" smtClean="0">
                <a:solidFill>
                  <a:srgbClr val="FFC000"/>
                </a:solidFill>
              </a:rPr>
              <a:t>leak search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rgbClr val="3366FF"/>
                </a:solidFill>
              </a:rPr>
              <a:t>(4 weeks, can be split)</a:t>
            </a:r>
          </a:p>
          <a:p>
            <a:r>
              <a:rPr lang="en-US" sz="1600" dirty="0" smtClean="0"/>
              <a:t>To be confirmed / clarified</a:t>
            </a:r>
          </a:p>
          <a:p>
            <a:pPr lvl="1"/>
            <a:r>
              <a:rPr lang="en-US" sz="1600" dirty="0" smtClean="0"/>
              <a:t>Commissioning: understand LF sensitivity / thermal noise</a:t>
            </a:r>
          </a:p>
          <a:p>
            <a:pPr lvl="1"/>
            <a:r>
              <a:rPr lang="en-US" sz="1600" dirty="0" smtClean="0"/>
              <a:t>Use of phase camera for TCS</a:t>
            </a:r>
          </a:p>
          <a:p>
            <a:pPr lvl="1"/>
            <a:r>
              <a:rPr lang="en-US" sz="1600" dirty="0" smtClean="0"/>
              <a:t>Others?</a:t>
            </a:r>
          </a:p>
          <a:p>
            <a:r>
              <a:rPr lang="en-US" sz="1600" dirty="0" smtClean="0"/>
              <a:t>Planning to be set up</a:t>
            </a:r>
          </a:p>
          <a:p>
            <a:pPr lvl="1"/>
            <a:r>
              <a:rPr lang="en-US" sz="1600" dirty="0" smtClean="0"/>
              <a:t>Works to be done / sequence / priorities to be decided</a:t>
            </a: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6754813" y="2565400"/>
            <a:ext cx="23891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00B050"/>
                </a:solidFill>
                <a:latin typeface="Verdana" pitchFamily="34" charset="0"/>
                <a:ea typeface="Lucida Sans Unicode" pitchFamily="34" charset="0"/>
                <a:cs typeface="Lucida Sans Unicode" pitchFamily="34" charset="0"/>
              </a:rPr>
              <a:t>Commissioning</a:t>
            </a:r>
          </a:p>
          <a:p>
            <a:pPr eaLnBrk="0" hangingPunct="0"/>
            <a:r>
              <a:rPr lang="en-US" sz="1400">
                <a:solidFill>
                  <a:srgbClr val="FFC000"/>
                </a:solidFill>
                <a:latin typeface="Verdana" pitchFamily="34" charset="0"/>
                <a:ea typeface="Lucida Sans Unicode" pitchFamily="34" charset="0"/>
                <a:cs typeface="Lucida Sans Unicode" pitchFamily="34" charset="0"/>
              </a:rPr>
              <a:t>Some impact on comm.</a:t>
            </a:r>
          </a:p>
          <a:p>
            <a:pPr eaLnBrk="0" hangingPunct="0"/>
            <a:r>
              <a:rPr lang="en-US" sz="1400">
                <a:solidFill>
                  <a:srgbClr val="FF0000"/>
                </a:solidFill>
                <a:latin typeface="Verdana" pitchFamily="34" charset="0"/>
                <a:ea typeface="Lucida Sans Unicode" pitchFamily="34" charset="0"/>
                <a:cs typeface="Lucida Sans Unicode" pitchFamily="34" charset="0"/>
              </a:rPr>
              <a:t>Construction/installation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5724</TotalTime>
  <Words>290</Words>
  <Application>Microsoft Office PowerPoint</Application>
  <PresentationFormat>Presentazione su schermo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Struttura predefinita</vt:lpstr>
      <vt:lpstr>Commissioning after VSR4  July 18 2011</vt:lpstr>
      <vt:lpstr>Science Mode duty cycle 81% -- Locking 87%</vt:lpstr>
      <vt:lpstr>Sensitivity</vt:lpstr>
      <vt:lpstr>Diffused light noise</vt:lpstr>
      <vt:lpstr>Short term activities</vt:lpstr>
      <vt:lpstr>Longer term</vt:lpstr>
      <vt:lpstr>Proposed post-VSR4 works</vt:lpstr>
    </vt:vector>
  </TitlesOfParts>
  <Company>INFN Napoli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PROCEDURE FOR THE SERIE OF NEW WINDOWS INSTALLATION</dc:title>
  <dc:creator>enrico</dc:creator>
  <cp:lastModifiedBy>enrico</cp:lastModifiedBy>
  <cp:revision>908</cp:revision>
  <dcterms:created xsi:type="dcterms:W3CDTF">2008-07-29T09:24:32Z</dcterms:created>
  <dcterms:modified xsi:type="dcterms:W3CDTF">2011-07-18T11:54:21Z</dcterms:modified>
</cp:coreProperties>
</file>