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  <p:sldMasterId id="2147483807" r:id="rId2"/>
  </p:sldMasterIdLst>
  <p:notesMasterIdLst>
    <p:notesMasterId r:id="rId11"/>
  </p:notesMasterIdLst>
  <p:sldIdLst>
    <p:sldId id="264" r:id="rId3"/>
    <p:sldId id="265" r:id="rId4"/>
    <p:sldId id="272" r:id="rId5"/>
    <p:sldId id="263" r:id="rId6"/>
    <p:sldId id="276" r:id="rId7"/>
    <p:sldId id="275" r:id="rId8"/>
    <p:sldId id="278" r:id="rId9"/>
    <p:sldId id="268" r:id="rId10"/>
  </p:sldIdLst>
  <p:sldSz cx="9144000" cy="6858000" type="screen4x3"/>
  <p:notesSz cx="7315200" cy="96012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99FFCC"/>
    <a:srgbClr val="FFFFCC"/>
    <a:srgbClr val="FFCC99"/>
    <a:srgbClr val="9F9F9F"/>
    <a:srgbClr val="769CA7"/>
    <a:srgbClr val="628EAD"/>
    <a:srgbClr val="FD8024"/>
    <a:srgbClr val="339900"/>
    <a:srgbClr val="3146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9" autoAdjust="0"/>
    <p:restoredTop sz="90698" autoAdjust="0"/>
  </p:normalViewPr>
  <p:slideViewPr>
    <p:cSldViewPr>
      <p:cViewPr varScale="1">
        <p:scale>
          <a:sx n="88" d="100"/>
          <a:sy n="88" d="100"/>
        </p:scale>
        <p:origin x="-11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i="0">
                <a:latin typeface="Arial" charset="0"/>
              </a:defRPr>
            </a:lvl1pPr>
          </a:lstStyle>
          <a:p>
            <a:pPr>
              <a:defRPr/>
            </a:pPr>
            <a:fld id="{8429513A-C38E-456D-A017-6BB64BA53B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4B4BD4-5A4E-47B6-AC7F-D241274A9887}" type="slidenum">
              <a:rPr lang="en-US"/>
              <a:pPr/>
              <a:t>1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C605B-1552-484B-9D3F-6346D5177248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C605B-1552-484B-9D3F-6346D517724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29513A-C38E-456D-A017-6BB64BA53B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C605B-1552-484B-9D3F-6346D517724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C605B-1552-484B-9D3F-6346D5177248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C605B-1552-484B-9D3F-6346D5177248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4E7C2-7EED-4E94-A84C-730EE2C3BAE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3290B-7435-4183-B176-A6A662BFA9E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95E2-77AC-4912-9962-3591EFD035F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2C4D0-EBB3-4E2E-8C1C-6EB27EC5D90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B3A78-B290-4C44-BFEE-A5094120404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220FF-C544-4518-9A41-DAEF5875104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4D005-0B85-459C-B49F-03E2D1DF04C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7A39A-E33D-46C0-9CBD-208C31A7E79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6EA49-53A9-492C-A21B-C3632D83183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21E34-0DAD-47E4-AC8D-6E92C0F7742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1A652-D9EC-4D8B-8AB7-EA92C538F95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EA8EB-2787-4C8C-B217-07E2D3170CBF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0C5FA-EEFE-4728-BB92-26E167C87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9F2FF-3FD7-451D-9D00-7F79450A3783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DB29B-0E4F-4B95-B9CF-6F91A08D8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842E3-C2CC-443E-A957-7164333E0286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D5B28-204F-4E99-B546-3E827D711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2C6D3-ED29-47DF-B6A6-C76A1F23BB0D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2882-152A-4727-B0D6-7F1E05329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122DB-B20E-4227-BD56-0D4B881B1307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7F0D4-28D8-4033-980C-65EF97F9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0D819-007D-46C4-986A-2B0DF0415539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92181-34D4-4BC1-998E-0C0C0AAEA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903B1-A3FB-47DE-A106-2C65DD60119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F2A9F-F277-4C13-BBF0-73530D590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ABBEF-00C4-4CDD-96AD-52F60A1A4A0F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CE794-0EE0-44EC-BD65-69FC94970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265BA-856A-43F8-9F3C-1042860FC01F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BF8C8-B136-4CC9-A676-F3EB62509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BAC40-1DB1-4B06-B1B7-8B32832A466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40C43-F37F-4497-AFEA-B6B6561F2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09403-314F-46AE-94D9-3B5381F3D9EA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D651E-8647-42DE-B430-32CDB9B45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Arial" charset="0"/>
              </a:defRPr>
            </a:lvl1pPr>
          </a:lstStyle>
          <a:p>
            <a:pPr>
              <a:defRPr/>
            </a:pPr>
            <a:fld id="{02A2A04E-25EF-4A1E-BEC7-00E11445AD2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05D8FF7-576D-463E-B922-B065356F52FB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8EECFC3-549E-4267-84B4-7C112FDA5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sfondo_bian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413"/>
            <a:ext cx="8964613" cy="5588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24300" y="3860800"/>
            <a:ext cx="4249738" cy="1871663"/>
          </a:xfrm>
        </p:spPr>
        <p:txBody>
          <a:bodyPr/>
          <a:lstStyle/>
          <a:p>
            <a:pPr algn="r"/>
            <a:r>
              <a:rPr lang="it-IT" dirty="0" smtClean="0">
                <a:solidFill>
                  <a:srgbClr val="9F9F9F"/>
                </a:solidFill>
                <a:latin typeface="Arial Rounded MT Bold" pitchFamily="34" charset="0"/>
              </a:rPr>
              <a:t>AdVirgo computing resources</a:t>
            </a:r>
          </a:p>
          <a:p>
            <a:pPr algn="r"/>
            <a:r>
              <a:rPr lang="it-IT" dirty="0" smtClean="0">
                <a:solidFill>
                  <a:srgbClr val="9F9F9F"/>
                </a:solidFill>
                <a:latin typeface="Arial Rounded MT Bold" pitchFamily="34" charset="0"/>
              </a:rPr>
              <a:t>allocation at Cascina  </a:t>
            </a:r>
          </a:p>
        </p:txBody>
      </p:sp>
      <p:pic>
        <p:nvPicPr>
          <p:cNvPr id="2067" name="Picture 19" descr="barra_vir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</p:spPr>
      </p:pic>
      <p:pic>
        <p:nvPicPr>
          <p:cNvPr id="2068" name="Picture 20" descr="logo_ego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6381750"/>
            <a:ext cx="2143125" cy="304800"/>
          </a:xfrm>
          <a:prstGeom prst="rect">
            <a:avLst/>
          </a:prstGeom>
          <a:noFill/>
        </p:spPr>
      </p:pic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2987824" y="6021288"/>
            <a:ext cx="590535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1600" dirty="0" smtClean="0">
                <a:solidFill>
                  <a:srgbClr val="9F9F9F"/>
                </a:solidFill>
                <a:latin typeface="Arial Rounded MT Bold" pitchFamily="34" charset="0"/>
              </a:rPr>
              <a:t>EGO IT – S. Cortese , G. Di Biase: Virgo meeting  10-12-2014</a:t>
            </a:r>
            <a:endParaRPr lang="it-IT" sz="1600" dirty="0">
              <a:solidFill>
                <a:srgbClr val="9F9F9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2400" dirty="0" smtClean="0">
                <a:latin typeface="Arial Rounded MT Bold" pitchFamily="34" charset="0"/>
              </a:rPr>
              <a:t>New computing nodes: physical platforms</a:t>
            </a:r>
            <a:endParaRPr lang="en-US" sz="2400" dirty="0" smtClean="0"/>
          </a:p>
        </p:txBody>
      </p:sp>
      <p:sp>
        <p:nvSpPr>
          <p:cNvPr id="5123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sz="2000" dirty="0" err="1" smtClean="0"/>
              <a:t>biprocessors</a:t>
            </a:r>
            <a:r>
              <a:rPr lang="en-US" sz="2000" dirty="0" smtClean="0"/>
              <a:t>: 2 x Intel E5650v2 8-cores 2.6GHz, 128GB RAM, 4x10G eth</a:t>
            </a:r>
            <a:endParaRPr lang="en-US" sz="1600" dirty="0" smtClean="0"/>
          </a:p>
          <a:p>
            <a:pPr lvl="1"/>
            <a:r>
              <a:rPr lang="en-US" sz="1600" dirty="0" smtClean="0"/>
              <a:t>22.37 HS06 per physical core</a:t>
            </a:r>
          </a:p>
          <a:p>
            <a:pPr lvl="1"/>
            <a:r>
              <a:rPr lang="en-US" sz="1600" dirty="0" smtClean="0"/>
              <a:t>21.5 </a:t>
            </a:r>
            <a:r>
              <a:rPr lang="en-US" sz="1600" dirty="0" err="1" smtClean="0"/>
              <a:t>Linpack</a:t>
            </a:r>
            <a:r>
              <a:rPr lang="en-US" sz="1600" dirty="0" smtClean="0"/>
              <a:t> </a:t>
            </a:r>
            <a:r>
              <a:rPr lang="en-US" sz="1600" dirty="0" err="1" smtClean="0"/>
              <a:t>Gflops</a:t>
            </a:r>
            <a:r>
              <a:rPr lang="en-US" sz="1600" dirty="0" smtClean="0"/>
              <a:t> and 5 FFTE </a:t>
            </a:r>
            <a:r>
              <a:rPr lang="en-US" sz="1600" dirty="0" err="1" smtClean="0"/>
              <a:t>Gflops</a:t>
            </a:r>
            <a:r>
              <a:rPr lang="en-US" sz="1600" dirty="0" smtClean="0"/>
              <a:t> per physical core</a:t>
            </a:r>
          </a:p>
          <a:p>
            <a:pPr lvl="1"/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4-processors: 4xIntel E5640v2 10-cores 2.2GHz, 256GB RAM 8x10G eth</a:t>
            </a:r>
            <a:endParaRPr lang="en-US" sz="1600" dirty="0" smtClean="0"/>
          </a:p>
          <a:p>
            <a:pPr lvl="1"/>
            <a:r>
              <a:rPr lang="en-US" sz="1600" dirty="0" smtClean="0"/>
              <a:t>18.47 HS06 per physical core</a:t>
            </a:r>
          </a:p>
          <a:p>
            <a:pPr lvl="1"/>
            <a:r>
              <a:rPr lang="en-US" sz="1600" dirty="0" err="1" smtClean="0"/>
              <a:t>Linpack</a:t>
            </a:r>
            <a:r>
              <a:rPr lang="en-US" sz="1600" dirty="0" smtClean="0"/>
              <a:t>/FFTE </a:t>
            </a:r>
            <a:r>
              <a:rPr lang="en-US" sz="1600" dirty="0" err="1" smtClean="0"/>
              <a:t>Gflops</a:t>
            </a:r>
            <a:r>
              <a:rPr lang="en-US" sz="1600" dirty="0" smtClean="0"/>
              <a:t> not measured</a:t>
            </a:r>
          </a:p>
          <a:p>
            <a:pPr lvl="1"/>
            <a:endParaRPr lang="en-US" sz="1600" dirty="0" smtClean="0"/>
          </a:p>
          <a:p>
            <a:pPr>
              <a:buNone/>
            </a:pPr>
            <a:r>
              <a:rPr lang="en-US" sz="2000" dirty="0" smtClean="0"/>
              <a:t>( RAM speed 1866MHz for both)</a:t>
            </a:r>
          </a:p>
          <a:p>
            <a:pPr>
              <a:buNone/>
            </a:pPr>
            <a:endParaRPr lang="en-US" sz="2000" i="1" dirty="0" smtClean="0"/>
          </a:p>
          <a:p>
            <a:pPr>
              <a:buNone/>
            </a:pPr>
            <a:r>
              <a:rPr lang="en-US" sz="2000" i="1" dirty="0" smtClean="0"/>
              <a:t>For comparison: 1 physical core of the current computing farm (olnode33-97) </a:t>
            </a:r>
            <a:r>
              <a:rPr lang="en-US" sz="2000" i="1" dirty="0" err="1" smtClean="0"/>
              <a:t>Opteron</a:t>
            </a:r>
            <a:r>
              <a:rPr lang="en-US" sz="2000" i="1" dirty="0" smtClean="0"/>
              <a:t> 275 2.2GHz is rated 7HS06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61362E-EEF6-4C5B-8537-0DCD79994EA5}" type="slidenum">
              <a:rPr lang="it-IT" smtClean="0"/>
              <a:pPr/>
              <a:t>2</a:t>
            </a:fld>
            <a:endParaRPr lang="it-IT" dirty="0" smtClean="0"/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6035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0">
                <a:latin typeface="Arial Rounded MT Bold" pitchFamily="34" charset="0"/>
              </a:rPr>
              <a:t>	</a:t>
            </a:r>
            <a:endParaRPr lang="it-IT" sz="3600" i="0">
              <a:latin typeface="Arial Rounded MT Bold" pitchFamily="34" charset="0"/>
            </a:endParaRPr>
          </a:p>
        </p:txBody>
      </p:sp>
      <p:pic>
        <p:nvPicPr>
          <p:cNvPr id="5126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3" descr="logo_eg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81750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2400" dirty="0" smtClean="0">
                <a:latin typeface="Arial Rounded MT Bold" pitchFamily="34" charset="0"/>
              </a:rPr>
              <a:t>New computing nodes: tests</a:t>
            </a:r>
            <a:endParaRPr lang="en-US" sz="2400" dirty="0" smtClean="0"/>
          </a:p>
        </p:txBody>
      </p:sp>
      <p:sp>
        <p:nvSpPr>
          <p:cNvPr id="5123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Benchmarks used:</a:t>
            </a:r>
          </a:p>
          <a:p>
            <a:pPr lvl="1"/>
            <a:r>
              <a:rPr lang="en-US" sz="1600" dirty="0" err="1" smtClean="0"/>
              <a:t>RAMspeed</a:t>
            </a:r>
            <a:r>
              <a:rPr lang="en-US" sz="1600" dirty="0" smtClean="0"/>
              <a:t>  SMP3.5 , COPY subtest  : array copy in RAM  by concurrent processes  via SYSV </a:t>
            </a:r>
            <a:r>
              <a:rPr lang="en-US" sz="1600" dirty="0" err="1" smtClean="0"/>
              <a:t>ipc</a:t>
            </a:r>
            <a:r>
              <a:rPr lang="en-US" sz="1600" dirty="0" smtClean="0"/>
              <a:t> communication in shared memory (note: </a:t>
            </a:r>
            <a:r>
              <a:rPr lang="en-US" sz="1600" i="1" dirty="0" smtClean="0"/>
              <a:t>to fill the number of cores in the 80 cores case two instances have been used</a:t>
            </a:r>
            <a:r>
              <a:rPr lang="en-US" sz="1600" dirty="0" smtClean="0"/>
              <a:t>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 err="1" smtClean="0"/>
              <a:t>mfbench</a:t>
            </a:r>
            <a:r>
              <a:rPr lang="en-US" sz="1600" dirty="0" smtClean="0"/>
              <a:t> : original benchmark written by Leone </a:t>
            </a:r>
            <a:r>
              <a:rPr lang="en-US" sz="1600" dirty="0" err="1" smtClean="0"/>
              <a:t>Bosi</a:t>
            </a:r>
            <a:r>
              <a:rPr lang="en-US" sz="1600" dirty="0" smtClean="0"/>
              <a:t> (once at the Perugia group) for the selection of the old computing farm.</a:t>
            </a:r>
            <a:br>
              <a:rPr lang="en-US" sz="1600" dirty="0" smtClean="0"/>
            </a:br>
            <a:r>
              <a:rPr lang="en-US" sz="1600" dirty="0" smtClean="0"/>
              <a:t>It performs template matched filtering in RAM using FFTW  (N=2^20) and SYSV </a:t>
            </a:r>
            <a:r>
              <a:rPr lang="en-US" sz="1600" dirty="0" err="1" smtClean="0"/>
              <a:t>ipc</a:t>
            </a:r>
            <a:r>
              <a:rPr lang="en-US" sz="1600" dirty="0" smtClean="0"/>
              <a:t> communication up to 4 processes (note: </a:t>
            </a:r>
            <a:r>
              <a:rPr lang="en-US" sz="1600" i="1" dirty="0" smtClean="0"/>
              <a:t>to fill the number of cores multi single-process instances have been used)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>
              <a:buNone/>
            </a:pPr>
            <a:r>
              <a:rPr lang="en-US" sz="2000" dirty="0" smtClean="0"/>
              <a:t>Comparisons:</a:t>
            </a:r>
          </a:p>
          <a:p>
            <a:pPr lvl="1"/>
            <a:r>
              <a:rPr lang="en-US" sz="1600" dirty="0" smtClean="0"/>
              <a:t>bi-processors </a:t>
            </a:r>
            <a:r>
              <a:rPr lang="en-US" sz="1600" dirty="0" err="1" smtClean="0"/>
              <a:t>vs</a:t>
            </a:r>
            <a:r>
              <a:rPr lang="en-US" sz="1600" dirty="0" smtClean="0"/>
              <a:t> </a:t>
            </a:r>
            <a:r>
              <a:rPr lang="en-US" sz="1600" dirty="0" err="1" smtClean="0"/>
              <a:t>quadri</a:t>
            </a:r>
            <a:r>
              <a:rPr lang="en-US" sz="1600" dirty="0" smtClean="0"/>
              <a:t>-processors on bare metal</a:t>
            </a:r>
          </a:p>
          <a:p>
            <a:pPr lvl="1"/>
            <a:r>
              <a:rPr lang="en-US" sz="1600" dirty="0" smtClean="0"/>
              <a:t>Virtual machines versus bare metal on both physical platforms</a:t>
            </a:r>
          </a:p>
          <a:p>
            <a:pPr lvl="1"/>
            <a:r>
              <a:rPr lang="en-US" sz="1600" dirty="0" smtClean="0"/>
              <a:t>Different kind of virtualization settings (</a:t>
            </a:r>
            <a:r>
              <a:rPr lang="en-US" sz="1600" i="1" dirty="0" smtClean="0"/>
              <a:t>not reported here</a:t>
            </a:r>
            <a:r>
              <a:rPr lang="en-US" sz="1600" dirty="0" smtClean="0"/>
              <a:t>)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61362E-EEF6-4C5B-8537-0DCD79994EA5}" type="slidenum">
              <a:rPr lang="it-IT" smtClean="0"/>
              <a:pPr/>
              <a:t>3</a:t>
            </a:fld>
            <a:endParaRPr lang="it-IT" dirty="0" smtClean="0"/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6035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0">
                <a:latin typeface="Arial Rounded MT Bold" pitchFamily="34" charset="0"/>
              </a:rPr>
              <a:t>	</a:t>
            </a:r>
            <a:endParaRPr lang="it-IT" sz="3600" i="0">
              <a:latin typeface="Arial Rounded MT Bold" pitchFamily="34" charset="0"/>
            </a:endParaRPr>
          </a:p>
        </p:txBody>
      </p:sp>
      <p:pic>
        <p:nvPicPr>
          <p:cNvPr id="5126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3" descr="logo_eg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81750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D4D005-0B85-459C-B49F-03E2D1DF04C1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077072"/>
            <a:ext cx="77768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0" dirty="0" smtClean="0"/>
              <a:t>Performance of  16 –</a:t>
            </a:r>
            <a:r>
              <a:rPr lang="en-US" sz="1200" i="0" dirty="0" err="1" smtClean="0"/>
              <a:t>lcpu</a:t>
            </a:r>
            <a:r>
              <a:rPr lang="en-US" sz="1200" i="0" dirty="0" smtClean="0"/>
              <a:t> VM on </a:t>
            </a:r>
            <a:r>
              <a:rPr lang="en-US" sz="1200" i="0" dirty="0" err="1" smtClean="0"/>
              <a:t>bipro</a:t>
            </a:r>
            <a:r>
              <a:rPr lang="en-US" sz="1200" i="0" dirty="0" smtClean="0"/>
              <a:t> equal or better than the bare-metal </a:t>
            </a:r>
            <a:r>
              <a:rPr lang="en-US" sz="1200" i="0" dirty="0" err="1" smtClean="0"/>
              <a:t>quadripro</a:t>
            </a:r>
            <a:r>
              <a:rPr lang="en-US" sz="1200" i="0" dirty="0" smtClean="0"/>
              <a:t> </a:t>
            </a:r>
          </a:p>
          <a:p>
            <a:endParaRPr lang="en-US" sz="1200" i="0" dirty="0" smtClean="0"/>
          </a:p>
          <a:p>
            <a:r>
              <a:rPr lang="en-US" sz="1200" i="0" dirty="0" smtClean="0"/>
              <a:t>Performance of the </a:t>
            </a:r>
            <a:r>
              <a:rPr lang="en-US" sz="1200" i="0" dirty="0" err="1" smtClean="0"/>
              <a:t>biprocessor</a:t>
            </a:r>
            <a:r>
              <a:rPr lang="en-US" sz="1200" i="0" dirty="0" smtClean="0"/>
              <a:t> in bare metal better than the </a:t>
            </a:r>
            <a:r>
              <a:rPr lang="en-US" sz="1200" i="0" dirty="0" err="1" smtClean="0"/>
              <a:t>quadriprocessor</a:t>
            </a:r>
            <a:r>
              <a:rPr lang="en-US" sz="1200" i="0" dirty="0" smtClean="0"/>
              <a:t>  with maximum clock of 2.4GHz (not measured) </a:t>
            </a:r>
          </a:p>
          <a:p>
            <a:endParaRPr lang="en-US" sz="1200" i="0" dirty="0" smtClean="0"/>
          </a:p>
          <a:p>
            <a:r>
              <a:rPr lang="en-US" sz="1200" i="0" dirty="0" smtClean="0"/>
              <a:t>Performance of VM at full load generally worsens increasing the number of concurrent VMs on the same host but it is optimal for the case of 2 VM on a single </a:t>
            </a:r>
            <a:r>
              <a:rPr lang="en-US" sz="1200" i="0" dirty="0" err="1" smtClean="0"/>
              <a:t>biprocessor</a:t>
            </a:r>
            <a:endParaRPr lang="en-US" sz="1200" i="0" dirty="0" smtClean="0"/>
          </a:p>
          <a:p>
            <a:endParaRPr lang="en-US" sz="1200" i="0" dirty="0" smtClean="0"/>
          </a:p>
          <a:p>
            <a:endParaRPr lang="en-US" sz="1200" i="0" dirty="0" smtClean="0"/>
          </a:p>
          <a:p>
            <a:r>
              <a:rPr lang="en-US" sz="1400" b="1" dirty="0" smtClean="0"/>
              <a:t>NOTE: this scaled comparison is meaningful provided that the application can be disaggregated on multiple computing nodes eventually by exchanging data , otherwise the choice is forced to the platform with the maximum number of cores</a:t>
            </a:r>
            <a:endParaRPr lang="en-US" sz="14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3568" y="1772816"/>
          <a:ext cx="7828980" cy="2011680"/>
        </p:xfrm>
        <a:graphic>
          <a:graphicData uri="http://schemas.openxmlformats.org/drawingml/2006/table">
            <a:tbl>
              <a:tblPr/>
              <a:tblGrid>
                <a:gridCol w="994341"/>
                <a:gridCol w="757438"/>
                <a:gridCol w="871053"/>
                <a:gridCol w="957902"/>
                <a:gridCol w="752012"/>
                <a:gridCol w="27458"/>
                <a:gridCol w="943677"/>
                <a:gridCol w="778268"/>
                <a:gridCol w="676013"/>
                <a:gridCol w="525463"/>
                <a:gridCol w="545355"/>
              </a:tblGrid>
              <a:tr h="36576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bipro-BM-32-lcpu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538ED5"/>
                          </a:solidFill>
                          <a:latin typeface="Calibri"/>
                        </a:rPr>
                        <a:t>bipro-2VM-16+16-lcpu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quadpro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-BM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80-lcpu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538ED5"/>
                          </a:solidFill>
                          <a:latin typeface="Calibri"/>
                        </a:rPr>
                        <a:t>quadpro-5VM-5x16-lcpu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virtualization overhead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Speedup </a:t>
                      </a:r>
                    </a:p>
                    <a:p>
                      <a:pPr algn="ctr" fontAlgn="b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bipro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–BM </a:t>
                      </a:r>
                    </a:p>
                    <a:p>
                      <a:pPr algn="ctr" fontAlgn="b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quadpro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–BM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bipro 2.6Gz vs quadpro 2.4GHz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bipro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: VM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BM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quadpro: VM vs BM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 GHz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RAMspeed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(GB/s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lcpu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-0.26%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-87.96%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27.02%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7.48%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16.44%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mfbench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(disjoint jobs) - GFLOP/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lcpu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-53.12%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17.31%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-0.74%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9"/>
          <p:cNvSpPr txBox="1">
            <a:spLocks/>
          </p:cNvSpPr>
          <p:nvPr/>
        </p:nvSpPr>
        <p:spPr>
          <a:xfrm>
            <a:off x="457200" y="274638"/>
            <a:ext cx="8229600" cy="5619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New computing nodes: test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 resu</a:t>
            </a:r>
            <a:r>
              <a:rPr lang="en-US" sz="2400" i="0" kern="0" noProof="0" dirty="0" smtClean="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rPr>
              <a:t>lts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2400" dirty="0" smtClean="0">
                <a:latin typeface="Arial Rounded MT Bold" pitchFamily="34" charset="0"/>
              </a:rPr>
              <a:t>New computing nodes: considerations</a:t>
            </a:r>
            <a:endParaRPr lang="en-US" sz="2400" dirty="0" smtClean="0"/>
          </a:p>
        </p:txBody>
      </p:sp>
      <p:sp>
        <p:nvSpPr>
          <p:cNvPr id="5123" name="Content Placeholder 10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>
              <a:buNone/>
            </a:pPr>
            <a:r>
              <a:rPr lang="en-US" sz="2000" dirty="0" err="1" smtClean="0"/>
              <a:t>biprocessor</a:t>
            </a:r>
            <a:r>
              <a:rPr lang="en-US" sz="2000" dirty="0" smtClean="0"/>
              <a:t> </a:t>
            </a:r>
            <a:r>
              <a:rPr lang="en-US" sz="2000" dirty="0" err="1" smtClean="0"/>
              <a:t>vs</a:t>
            </a:r>
            <a:r>
              <a:rPr lang="en-US" sz="2000" dirty="0" smtClean="0"/>
              <a:t> </a:t>
            </a:r>
            <a:r>
              <a:rPr lang="en-US" sz="2000" dirty="0" err="1" smtClean="0"/>
              <a:t>quadriprocessor</a:t>
            </a:r>
            <a:r>
              <a:rPr lang="en-US" sz="2000" dirty="0" smtClean="0"/>
              <a:t>:</a:t>
            </a:r>
            <a:endParaRPr lang="en-US" sz="1600" dirty="0" smtClean="0"/>
          </a:p>
          <a:p>
            <a:pPr lvl="1"/>
            <a:r>
              <a:rPr lang="en-US" sz="1600" dirty="0" smtClean="0"/>
              <a:t>The extra-cost of the </a:t>
            </a:r>
            <a:r>
              <a:rPr lang="en-US" sz="1600" dirty="0" err="1" smtClean="0"/>
              <a:t>quadriprocessor</a:t>
            </a:r>
            <a:r>
              <a:rPr lang="en-US" sz="1600" dirty="0" smtClean="0"/>
              <a:t> core is form 20% (2.2GHz clock) to 40% (2.4GHz) higher than the </a:t>
            </a:r>
            <a:r>
              <a:rPr lang="en-US" sz="1600" dirty="0" err="1" smtClean="0"/>
              <a:t>biprocessor</a:t>
            </a:r>
            <a:r>
              <a:rPr lang="en-US" sz="1600" dirty="0" smtClean="0"/>
              <a:t> one (2.6GHz clock)</a:t>
            </a:r>
          </a:p>
          <a:p>
            <a:pPr lvl="1"/>
            <a:r>
              <a:rPr lang="en-US" sz="1600" dirty="0" smtClean="0"/>
              <a:t>if there are no compelling reasons in </a:t>
            </a:r>
            <a:r>
              <a:rPr lang="en-US" sz="1600" dirty="0" err="1" smtClean="0"/>
              <a:t>favour</a:t>
            </a:r>
            <a:r>
              <a:rPr lang="en-US" sz="1600" dirty="0" smtClean="0"/>
              <a:t> of the </a:t>
            </a:r>
            <a:r>
              <a:rPr lang="en-US" sz="1600" dirty="0" err="1" smtClean="0"/>
              <a:t>quadriprocessor</a:t>
            </a:r>
            <a:r>
              <a:rPr lang="en-US" sz="1600" dirty="0" smtClean="0"/>
              <a:t> , the standard physical platform for </a:t>
            </a:r>
            <a:r>
              <a:rPr lang="en-US" sz="1600" dirty="0" err="1" smtClean="0"/>
              <a:t>AdVirgo</a:t>
            </a:r>
            <a:r>
              <a:rPr lang="en-US" sz="1600" dirty="0" smtClean="0"/>
              <a:t>  application should be made of bi-processors both in the bare-metal and in the virtual case</a:t>
            </a:r>
          </a:p>
          <a:p>
            <a:pPr lvl="1">
              <a:buNone/>
            </a:pPr>
            <a:endParaRPr lang="en-US" sz="1600" dirty="0" smtClean="0"/>
          </a:p>
          <a:p>
            <a:pPr>
              <a:buNone/>
            </a:pPr>
            <a:r>
              <a:rPr lang="en-US" sz="2000" dirty="0" smtClean="0"/>
              <a:t>virtualization </a:t>
            </a:r>
            <a:r>
              <a:rPr lang="en-US" sz="2000" dirty="0" err="1" smtClean="0"/>
              <a:t>vs</a:t>
            </a:r>
            <a:r>
              <a:rPr lang="en-US" sz="2000" dirty="0" smtClean="0"/>
              <a:t> bare-metal:</a:t>
            </a:r>
          </a:p>
          <a:p>
            <a:pPr>
              <a:buNone/>
            </a:pPr>
            <a:r>
              <a:rPr lang="en-US" sz="1800" dirty="0" smtClean="0"/>
              <a:t>	Virtualization has many advantages:</a:t>
            </a:r>
            <a:endParaRPr lang="en-US" sz="1600" dirty="0" smtClean="0"/>
          </a:p>
          <a:p>
            <a:pPr lvl="1"/>
            <a:r>
              <a:rPr lang="en-US" sz="1600" u="sng" dirty="0" smtClean="0"/>
              <a:t>hw-independent</a:t>
            </a:r>
            <a:r>
              <a:rPr lang="en-US" sz="1600" dirty="0" smtClean="0"/>
              <a:t>  -&gt; the VM can survive untouched and exploit many hw </a:t>
            </a:r>
            <a:r>
              <a:rPr lang="en-US" sz="1600" dirty="0" smtClean="0"/>
              <a:t>upgrades</a:t>
            </a:r>
            <a:endParaRPr lang="en-US" sz="1600" dirty="0" smtClean="0"/>
          </a:p>
          <a:p>
            <a:pPr lvl="1"/>
            <a:r>
              <a:rPr lang="en-US" sz="1600" u="sng" dirty="0" smtClean="0"/>
              <a:t>physical location independent</a:t>
            </a:r>
            <a:r>
              <a:rPr lang="en-US" sz="1600" dirty="0" smtClean="0"/>
              <a:t> -&gt; moving for </a:t>
            </a:r>
            <a:r>
              <a:rPr lang="en-US" sz="1600" dirty="0" err="1" smtClean="0"/>
              <a:t>maint</a:t>
            </a:r>
            <a:r>
              <a:rPr lang="en-US" sz="1600" dirty="0" smtClean="0"/>
              <a:t>/</a:t>
            </a:r>
            <a:r>
              <a:rPr lang="en-US" sz="1600" dirty="0" err="1" smtClean="0"/>
              <a:t>reorg</a:t>
            </a:r>
            <a:r>
              <a:rPr lang="en-US" sz="1600" dirty="0" smtClean="0"/>
              <a:t> can be done on-line</a:t>
            </a:r>
          </a:p>
          <a:p>
            <a:pPr lvl="1"/>
            <a:r>
              <a:rPr lang="en-US" sz="1600" u="sng" dirty="0" smtClean="0"/>
              <a:t>crash recovery</a:t>
            </a:r>
            <a:r>
              <a:rPr lang="en-US" sz="1600" dirty="0" smtClean="0"/>
              <a:t> -&gt; the VM  can restart automatically in case of crash</a:t>
            </a:r>
          </a:p>
          <a:p>
            <a:pPr lvl="1"/>
            <a:r>
              <a:rPr lang="en-US" sz="1600" u="sng" dirty="0" smtClean="0"/>
              <a:t>resource optimization</a:t>
            </a:r>
            <a:r>
              <a:rPr lang="en-US" sz="1600" dirty="0" smtClean="0"/>
              <a:t>  -&gt; changing RAM / </a:t>
            </a:r>
            <a:r>
              <a:rPr lang="en-US" sz="1600" dirty="0" err="1" smtClean="0"/>
              <a:t>lcpus</a:t>
            </a:r>
            <a:r>
              <a:rPr lang="en-US" sz="1600" dirty="0" smtClean="0"/>
              <a:t> requires only a reboot,  multiple VMs can exploit fully the hw if they are not all at full load (which is the normal case)</a:t>
            </a:r>
          </a:p>
          <a:p>
            <a:pPr lvl="1"/>
            <a:r>
              <a:rPr lang="en-US" sz="1600" u="sng" dirty="0" smtClean="0"/>
              <a:t>prompt provisioning </a:t>
            </a:r>
            <a:r>
              <a:rPr lang="en-US" sz="1600" dirty="0" smtClean="0"/>
              <a:t>-&gt; needs can be satisfied  more easily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61362E-EEF6-4C5B-8537-0DCD79994EA5}" type="slidenum">
              <a:rPr lang="it-IT" smtClean="0"/>
              <a:pPr/>
              <a:t>5</a:t>
            </a:fld>
            <a:endParaRPr lang="it-IT" dirty="0" smtClean="0"/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6035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0">
                <a:latin typeface="Arial Rounded MT Bold" pitchFamily="34" charset="0"/>
              </a:rPr>
              <a:t>	</a:t>
            </a:r>
            <a:endParaRPr lang="it-IT" sz="3600" i="0">
              <a:latin typeface="Arial Rounded MT Bold" pitchFamily="34" charset="0"/>
            </a:endParaRPr>
          </a:p>
        </p:txBody>
      </p:sp>
      <p:pic>
        <p:nvPicPr>
          <p:cNvPr id="5126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3" descr="logo_eg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81750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2400" dirty="0" smtClean="0">
                <a:latin typeface="Arial Rounded MT Bold" pitchFamily="34" charset="0"/>
              </a:rPr>
              <a:t>New computing nodes: considerations on VM </a:t>
            </a:r>
            <a:r>
              <a:rPr lang="en-US" sz="2400" dirty="0" err="1" smtClean="0">
                <a:latin typeface="Arial Rounded MT Bold" pitchFamily="34" charset="0"/>
              </a:rPr>
              <a:t>vs</a:t>
            </a:r>
            <a:r>
              <a:rPr lang="en-US" sz="2400" dirty="0" smtClean="0">
                <a:latin typeface="Arial Rounded MT Bold" pitchFamily="34" charset="0"/>
              </a:rPr>
              <a:t> BM</a:t>
            </a:r>
            <a:endParaRPr lang="en-US" sz="2400" dirty="0" smtClean="0"/>
          </a:p>
        </p:txBody>
      </p:sp>
      <p:sp>
        <p:nvSpPr>
          <p:cNvPr id="5123" name="Content Placeholder 10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785395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overhead:</a:t>
            </a:r>
            <a:endParaRPr lang="en-US" sz="1600" dirty="0" smtClean="0"/>
          </a:p>
          <a:p>
            <a:pPr lvl="1"/>
            <a:r>
              <a:rPr lang="en-US" sz="1600" dirty="0" smtClean="0"/>
              <a:t>It is not guaranteed that the overhead is negligible for every application</a:t>
            </a:r>
            <a:br>
              <a:rPr lang="en-US" sz="1600" dirty="0" smtClean="0"/>
            </a:br>
            <a:r>
              <a:rPr lang="en-US" sz="1600" dirty="0" smtClean="0"/>
              <a:t>But , given the advantages, </a:t>
            </a:r>
            <a:r>
              <a:rPr lang="en-US" sz="1600" u="sng" dirty="0" smtClean="0"/>
              <a:t>the target of virtualization is that it is possible to find a virtualized configuration with the needed performances , even at the cost of a 10% overhead  respect  to bare-metal</a:t>
            </a:r>
            <a:r>
              <a:rPr lang="en-US" sz="1600" dirty="0" smtClean="0"/>
              <a:t> </a:t>
            </a:r>
          </a:p>
          <a:p>
            <a:pPr lvl="1"/>
            <a:r>
              <a:rPr lang="en-US" sz="1600" dirty="0" smtClean="0"/>
              <a:t>We did not find significant overhead in the network throughput: switching to the latest </a:t>
            </a:r>
            <a:r>
              <a:rPr lang="en-US" sz="1600" dirty="0" err="1" smtClean="0"/>
              <a:t>XenServer</a:t>
            </a:r>
            <a:r>
              <a:rPr lang="en-US" sz="1600" dirty="0" smtClean="0"/>
              <a:t> Citrix hypervisor lets a VM to achieve 10Gbit/s wire speed</a:t>
            </a:r>
          </a:p>
          <a:p>
            <a:pPr lvl="1"/>
            <a:r>
              <a:rPr lang="en-US" sz="1600" dirty="0" smtClean="0"/>
              <a:t>In case of extreme network latency requirements, the overhead could be overcome by pinning resources (NICs, CPUs  …)</a:t>
            </a:r>
          </a:p>
          <a:p>
            <a:pPr lvl="1"/>
            <a:endParaRPr lang="en-US" sz="1600" dirty="0" smtClean="0"/>
          </a:p>
          <a:p>
            <a:pPr>
              <a:buNone/>
            </a:pPr>
            <a:r>
              <a:rPr lang="en-US" sz="2000" dirty="0" smtClean="0"/>
              <a:t>Proposal for computing resources allocation:</a:t>
            </a:r>
            <a:endParaRPr lang="en-US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smtClean="0"/>
              <a:t>Take VM as the default and distribute applications in VM pools (</a:t>
            </a:r>
            <a:r>
              <a:rPr lang="en-US" sz="1600" dirty="0" err="1" smtClean="0"/>
              <a:t>i.e</a:t>
            </a:r>
            <a:r>
              <a:rPr lang="en-US" sz="1600" dirty="0" smtClean="0"/>
              <a:t> </a:t>
            </a:r>
            <a:r>
              <a:rPr lang="en-US" sz="1600" dirty="0" err="1" smtClean="0"/>
              <a:t>olservers</a:t>
            </a:r>
            <a:r>
              <a:rPr lang="en-US" sz="1600" dirty="0" smtClean="0"/>
              <a:t> or </a:t>
            </a:r>
            <a:r>
              <a:rPr lang="en-US" sz="1600" dirty="0" err="1" smtClean="0"/>
              <a:t>olnodes</a:t>
            </a:r>
            <a:r>
              <a:rPr lang="en-US" sz="1600" dirty="0" smtClean="0"/>
              <a:t>) in order of continuity/latency requirements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smtClean="0"/>
              <a:t>Monitor applications performance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smtClean="0"/>
              <a:t>Tune the VM/hypervisor setup in case of need (pool migration / ad hoc configuration)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smtClean="0"/>
              <a:t>Switch to BM if unavoidable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61362E-EEF6-4C5B-8537-0DCD79994EA5}" type="slidenum">
              <a:rPr lang="it-IT" smtClean="0"/>
              <a:pPr/>
              <a:t>6</a:t>
            </a:fld>
            <a:endParaRPr lang="it-IT" dirty="0" smtClean="0"/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6035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0">
                <a:latin typeface="Arial Rounded MT Bold" pitchFamily="34" charset="0"/>
              </a:rPr>
              <a:t>	</a:t>
            </a:r>
            <a:endParaRPr lang="it-IT" sz="3600" i="0">
              <a:latin typeface="Arial Rounded MT Bold" pitchFamily="34" charset="0"/>
            </a:endParaRPr>
          </a:p>
        </p:txBody>
      </p:sp>
      <p:pic>
        <p:nvPicPr>
          <p:cNvPr id="5126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3" descr="logo_eg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81750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9"/>
          <p:cNvSpPr txBox="1">
            <a:spLocks/>
          </p:cNvSpPr>
          <p:nvPr/>
        </p:nvSpPr>
        <p:spPr>
          <a:xfrm>
            <a:off x="457200" y="274638"/>
            <a:ext cx="8229600" cy="5619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0" kern="0" dirty="0" smtClean="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rPr>
              <a:t>Logical cores allocations: initial=370 , maximum=600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7503" y="764704"/>
          <a:ext cx="8928995" cy="5924712"/>
        </p:xfrm>
        <a:graphic>
          <a:graphicData uri="http://schemas.openxmlformats.org/drawingml/2006/table">
            <a:tbl>
              <a:tblPr/>
              <a:tblGrid>
                <a:gridCol w="1345125"/>
                <a:gridCol w="2739766"/>
                <a:gridCol w="561158"/>
                <a:gridCol w="1606448"/>
                <a:gridCol w="1444153"/>
                <a:gridCol w="1232345"/>
              </a:tblGrid>
              <a:tr h="493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subsystem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AdVirgo tasks (in rough order of latency/continuity demands)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number of logical cores (~10HS06)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 initial setup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hardware possibilities seen by OS (logical cores and memory)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92">
                <a:tc rowSpan="23"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Operation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Alignment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Locking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Suspension Control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Injection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DAQ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Data Quality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Low latency on-line processingData Quality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Noise Monitoring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Detector characterization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Cm framework daemons (Db, Cm ns…)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3"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olservers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1"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 lcores   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50-60GB </a:t>
                      </a:r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RAM</a:t>
                      </a:r>
                    </a:p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/>
                      </a:r>
                      <a:b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8  lcores   8-16 GB RAM</a:t>
                      </a:r>
                      <a:b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pt-BR" sz="10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2-4  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lcores   4-8 GB 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DAQ, Alp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DAQ Frame builders: FbmAlp + FbmSt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h-reconstruction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DAQ frame builders: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FbmTmp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+ Fbm50 - DQ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BRMSMoniSM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DAQ compress + resize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ctrl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Control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VPM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Telescreen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online DQ, Omicron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MBTA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low latency data transfer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Noise Monitoring (SpectroMoni)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Detector Monitoring (Monis)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Suspensions + VSU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lsc-gw (MBTAalert)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MonitoringWeb (Spectrograms)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DQ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reprocessing,vdqsegdb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exchange with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Ligo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BacNet server (Eurotherm)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Tangodb / Vacuum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Slow control/DAQ IMMS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CAM Applications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rowSpan="7"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Noise monitoring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In-time analysis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IT Infrastructure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NOEMI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olnodes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WDF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Coherence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Silente/Regression/NonStatMoni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Omicron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bulk data transfer (datagw, dataldr)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already running on VM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…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Data Analysis/ general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…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2400" dirty="0" smtClean="0">
                <a:latin typeface="Arial Rounded MT Bold" pitchFamily="34" charset="0"/>
              </a:rPr>
              <a:t>Final notes</a:t>
            </a:r>
            <a:endParaRPr lang="en-US" sz="2400" dirty="0" smtClean="0"/>
          </a:p>
        </p:txBody>
      </p:sp>
      <p:sp>
        <p:nvSpPr>
          <p:cNvPr id="5123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The choice is dynamic, hardware and network capacity is the same for all pool, but: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Considerations of homogeneity or decoupling at OS or application level between different areas (for example ITF control and on-line data analysis) still hold and are independent from the underlying virtualization </a:t>
            </a:r>
            <a:br>
              <a:rPr lang="en-US" sz="1800" dirty="0" smtClean="0"/>
            </a:br>
            <a:r>
              <a:rPr lang="en-US" sz="1800" dirty="0" smtClean="0"/>
              <a:t>=&gt; different OS releases can coexist even more than now in the same pool but this impacts on manageability and on the software baseline</a:t>
            </a:r>
            <a:endParaRPr lang="en-US" sz="2000" dirty="0" smtClean="0"/>
          </a:p>
          <a:p>
            <a:pPr>
              <a:buNone/>
            </a:pPr>
            <a:endParaRPr lang="en-US" sz="1600" dirty="0" smtClean="0"/>
          </a:p>
          <a:p>
            <a:pPr lvl="1">
              <a:buNone/>
            </a:pPr>
            <a:endParaRPr lang="en-US" sz="16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961362E-EEF6-4C5B-8537-0DCD79994EA5}" type="slidenum">
              <a:rPr lang="it-IT" smtClean="0"/>
              <a:pPr/>
              <a:t>8</a:t>
            </a:fld>
            <a:endParaRPr lang="it-IT" dirty="0" smtClean="0"/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468313" y="260350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i="0">
                <a:latin typeface="Arial Rounded MT Bold" pitchFamily="34" charset="0"/>
              </a:rPr>
              <a:t>	</a:t>
            </a:r>
            <a:endParaRPr lang="it-IT" sz="3600" i="0">
              <a:latin typeface="Arial Rounded MT Bold" pitchFamily="34" charset="0"/>
            </a:endParaRPr>
          </a:p>
        </p:txBody>
      </p:sp>
      <p:pic>
        <p:nvPicPr>
          <p:cNvPr id="5126" name="Picture 22" descr="barra_vir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1075"/>
            <a:ext cx="91440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23" descr="logo_eg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6381750"/>
            <a:ext cx="2143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O white">
  <a:themeElements>
    <a:clrScheme name="EGO 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O 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GO 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O 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O 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O 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O 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O 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O 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6753</TotalTime>
  <Words>722</Words>
  <Application>Microsoft Office PowerPoint</Application>
  <PresentationFormat>On-screen Show (4:3)</PresentationFormat>
  <Paragraphs>183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EGO white</vt:lpstr>
      <vt:lpstr>Custom Design</vt:lpstr>
      <vt:lpstr>Slide 1</vt:lpstr>
      <vt:lpstr>New computing nodes: physical platforms</vt:lpstr>
      <vt:lpstr>New computing nodes: tests</vt:lpstr>
      <vt:lpstr>Slide 4</vt:lpstr>
      <vt:lpstr>New computing nodes: considerations</vt:lpstr>
      <vt:lpstr>New computing nodes: considerations on VM vs BM</vt:lpstr>
      <vt:lpstr>Slide 7</vt:lpstr>
      <vt:lpstr>Final notes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Department Medium term activities and evolution  </dc:title>
  <dc:creator/>
  <cp:lastModifiedBy>European Gravitational Observatory</cp:lastModifiedBy>
  <cp:revision>378</cp:revision>
  <dcterms:created xsi:type="dcterms:W3CDTF">2007-03-07T16:44:32Z</dcterms:created>
  <dcterms:modified xsi:type="dcterms:W3CDTF">2014-12-10T15:46:22Z</dcterms:modified>
</cp:coreProperties>
</file>