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15"/>
  </p:notesMasterIdLst>
  <p:sldIdLst>
    <p:sldId id="257" r:id="rId4"/>
    <p:sldId id="272" r:id="rId5"/>
    <p:sldId id="288" r:id="rId6"/>
    <p:sldId id="291" r:id="rId7"/>
    <p:sldId id="292" r:id="rId8"/>
    <p:sldId id="294" r:id="rId9"/>
    <p:sldId id="295" r:id="rId10"/>
    <p:sldId id="297" r:id="rId11"/>
    <p:sldId id="296" r:id="rId12"/>
    <p:sldId id="298" r:id="rId13"/>
    <p:sldId id="29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17" autoAdjust="0"/>
    <p:restoredTop sz="94286" autoAdjust="0"/>
  </p:normalViewPr>
  <p:slideViewPr>
    <p:cSldViewPr>
      <p:cViewPr>
        <p:scale>
          <a:sx n="100" d="100"/>
          <a:sy n="100" d="100"/>
        </p:scale>
        <p:origin x="-1356" y="-21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0F3E1A-F44A-4BDC-BFDE-3CE901F7CC0B}" type="datetimeFigureOut">
              <a:rPr lang="en-US" smtClean="0"/>
              <a:pPr/>
              <a:t>6/11/2013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BE1359-2DA2-4102-8E5F-3C314329F38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6/11/2013 8:59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1"/>
          </p:nvPr>
        </p:nvSpPr>
        <p:spPr/>
        <p:txBody>
          <a:bodyPr/>
          <a:lstStyle/>
          <a:p>
            <a:r>
              <a:rPr lang="it-IT" smtClean="0"/>
              <a:t>7/06/2013</a:t>
            </a:r>
            <a:endParaRPr lang="it-IT" dirty="0"/>
          </a:p>
        </p:txBody>
      </p:sp>
      <p:sp>
        <p:nvSpPr>
          <p:cNvPr id="9" name="Slide Number Placeholder 8"/>
          <p:cNvSpPr>
            <a:spLocks noGrp="1"/>
          </p:cNvSpPr>
          <p:nvPr>
            <p:ph type="sldNum" sz="quarter" idx="12"/>
          </p:nvPr>
        </p:nvSpPr>
        <p:spPr/>
        <p:txBody>
          <a:bodyPr/>
          <a:lstStyle/>
          <a:p>
            <a:fld id="{DE5A135F-3B48-4C32-91E8-5B06FAD9FD8E}" type="slidenum">
              <a:rPr lang="it-IT" smtClean="0"/>
              <a:pPr/>
              <a:t>‹#›</a:t>
            </a:fld>
            <a:endParaRPr lang="it-IT"/>
          </a:p>
        </p:txBody>
      </p:sp>
      <p:sp>
        <p:nvSpPr>
          <p:cNvPr id="10" name="Footer Placeholder 9"/>
          <p:cNvSpPr>
            <a:spLocks noGrp="1"/>
          </p:cNvSpPr>
          <p:nvPr>
            <p:ph type="ftr" sz="quarter" idx="13"/>
          </p:nvPr>
        </p:nvSpPr>
        <p:spPr/>
        <p:txBody>
          <a:bodyPr/>
          <a:lstStyle/>
          <a:p>
            <a:r>
              <a:rPr lang="en-US" smtClean="0"/>
              <a:t>SAT Control System -  Adv Virgo Week</a:t>
            </a:r>
            <a:endParaRPr lang="it-IT"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5"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bg1"/>
                </a:solidFill>
              </a:defRPr>
            </a:lvl1pPr>
          </a:lstStyle>
          <a:p>
            <a:r>
              <a:rPr lang="it-IT" smtClean="0"/>
              <a:t>31/01/2012</a:t>
            </a:r>
            <a:endParaRPr lang="it-IT"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bg1"/>
                </a:solidFill>
              </a:defRPr>
            </a:lvl1pPr>
          </a:lstStyle>
          <a:p>
            <a:fld id="{DE5A135F-3B48-4C32-91E8-5B06FAD9FD8E}" type="slidenum">
              <a:rPr lang="it-IT" smtClean="0"/>
              <a:pPr/>
              <a:t>‹#›</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SAT Control System -  Weekly Meeting</a:t>
            </a:r>
            <a:endParaRPr lang="it-IT"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3.jpg"/>
          <p:cNvPicPr>
            <a:picLocks noChangeAspect="1"/>
          </p:cNvPicPr>
          <p:nvPr/>
        </p:nvPicPr>
        <p:blipFill>
          <a:blip r:embed="rId3" cstate="print"/>
          <a:stretch>
            <a:fillRect/>
          </a:stretch>
        </p:blipFill>
        <p:spPr>
          <a:xfrm>
            <a:off x="0" y="0"/>
            <a:ext cx="9144000" cy="6021288"/>
          </a:xfrm>
          <a:prstGeom prst="rect">
            <a:avLst/>
          </a:prstGeom>
        </p:spPr>
      </p:pic>
      <p:sp>
        <p:nvSpPr>
          <p:cNvPr id="2" name="Title 1"/>
          <p:cNvSpPr>
            <a:spLocks noGrp="1"/>
          </p:cNvSpPr>
          <p:nvPr>
            <p:ph type="ctrTitle"/>
          </p:nvPr>
        </p:nvSpPr>
        <p:spPr>
          <a:xfrm>
            <a:off x="1043608" y="4293096"/>
            <a:ext cx="4752528" cy="1512168"/>
          </a:xfrm>
          <a:solidFill>
            <a:schemeClr val="tx1">
              <a:alpha val="71000"/>
            </a:schemeClr>
          </a:solidFill>
        </p:spPr>
        <p:txBody>
          <a:bodyPr/>
          <a:lstStyle/>
          <a:p>
            <a:pPr algn="ctr"/>
            <a:r>
              <a:rPr lang="en-US" dirty="0" smtClean="0">
                <a:solidFill>
                  <a:schemeClr val="bg1"/>
                </a:solidFill>
              </a:rPr>
              <a:t>Super Attenuator </a:t>
            </a:r>
            <a:br>
              <a:rPr lang="en-US" dirty="0" smtClean="0">
                <a:solidFill>
                  <a:schemeClr val="bg1"/>
                </a:solidFill>
              </a:rPr>
            </a:br>
            <a:r>
              <a:rPr lang="en-US" dirty="0" smtClean="0">
                <a:solidFill>
                  <a:schemeClr val="bg1"/>
                </a:solidFill>
              </a:rPr>
              <a:t>Control System</a:t>
            </a:r>
            <a:br>
              <a:rPr lang="en-US" dirty="0" smtClean="0">
                <a:solidFill>
                  <a:schemeClr val="bg1"/>
                </a:solidFill>
              </a:rPr>
            </a:br>
            <a:endParaRPr lang="en-US" dirty="0">
              <a:solidFill>
                <a:schemeClr val="bg1"/>
              </a:solidFill>
            </a:endParaRPr>
          </a:p>
        </p:txBody>
      </p:sp>
      <p:pic>
        <p:nvPicPr>
          <p:cNvPr id="4" name="Picture 3" descr="weblogo2b.gif"/>
          <p:cNvPicPr>
            <a:picLocks noChangeAspect="1"/>
          </p:cNvPicPr>
          <p:nvPr/>
        </p:nvPicPr>
        <p:blipFill>
          <a:blip r:embed="rId4" cstate="print"/>
          <a:stretch>
            <a:fillRect/>
          </a:stretch>
        </p:blipFill>
        <p:spPr>
          <a:xfrm>
            <a:off x="7358082" y="142852"/>
            <a:ext cx="1619250" cy="1600200"/>
          </a:xfrm>
          <a:prstGeom prst="rect">
            <a:avLst/>
          </a:prstGeom>
        </p:spPr>
      </p:pic>
      <p:pic>
        <p:nvPicPr>
          <p:cNvPr id="5" name="Picture 4" descr="logo-virgo.png"/>
          <p:cNvPicPr>
            <a:picLocks noChangeAspect="1"/>
          </p:cNvPicPr>
          <p:nvPr/>
        </p:nvPicPr>
        <p:blipFill>
          <a:blip r:embed="rId5" cstate="print"/>
          <a:stretch>
            <a:fillRect/>
          </a:stretch>
        </p:blipFill>
        <p:spPr>
          <a:xfrm>
            <a:off x="395536" y="476672"/>
            <a:ext cx="4357718" cy="797727"/>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Main Participants</a:t>
            </a:r>
            <a:endParaRPr lang="it-IT" dirty="0"/>
          </a:p>
        </p:txBody>
      </p:sp>
      <p:sp>
        <p:nvSpPr>
          <p:cNvPr id="3" name="Text Placeholder 2"/>
          <p:cNvSpPr>
            <a:spLocks noGrp="1"/>
          </p:cNvSpPr>
          <p:nvPr>
            <p:ph type="body" sz="quarter" idx="10"/>
          </p:nvPr>
        </p:nvSpPr>
        <p:spPr>
          <a:xfrm>
            <a:off x="323528" y="980728"/>
            <a:ext cx="8382000" cy="4678204"/>
          </a:xfrm>
        </p:spPr>
        <p:txBody>
          <a:bodyPr/>
          <a:lstStyle/>
          <a:p>
            <a:r>
              <a:rPr lang="it-IT" dirty="0" smtClean="0"/>
              <a:t>D. Passuello (INFN staff) </a:t>
            </a:r>
          </a:p>
          <a:p>
            <a:r>
              <a:rPr lang="it-IT" dirty="0" smtClean="0"/>
              <a:t>A. Gennai (INFN staff)</a:t>
            </a:r>
          </a:p>
          <a:p>
            <a:r>
              <a:rPr lang="it-IT" dirty="0" smtClean="0"/>
              <a:t>C. Magazzu (INFN staff)</a:t>
            </a:r>
          </a:p>
          <a:p>
            <a:r>
              <a:rPr lang="it-IT" dirty="0" smtClean="0"/>
              <a:t>M. Bitossi (INFN Fellowship, end Oct 2013)  </a:t>
            </a:r>
          </a:p>
          <a:p>
            <a:r>
              <a:rPr lang="it-IT" dirty="0" smtClean="0"/>
              <a:t>A. Kutynia (Poland, end 2013 – possible 6 months extension)</a:t>
            </a:r>
          </a:p>
          <a:p>
            <a:r>
              <a:rPr lang="it-IT" dirty="0" smtClean="0"/>
              <a:t>V. Boschi (Univ. of Pisa &amp; INFN – EGO fellowship)</a:t>
            </a:r>
          </a:p>
          <a:p>
            <a:r>
              <a:rPr lang="it-IT" dirty="0" smtClean="0"/>
              <a:t>G. Ballardin (EGO Staff) – Software</a:t>
            </a:r>
          </a:p>
          <a:p>
            <a:r>
              <a:rPr lang="it-IT" dirty="0" smtClean="0"/>
              <a:t>EGO Electronics Group </a:t>
            </a:r>
            <a:r>
              <a:rPr lang="it-IT" dirty="0" smtClean="0"/>
              <a:t>(Cabling, Racks, ...)</a:t>
            </a:r>
            <a:endParaRPr lang="it-IT" dirty="0" smtClean="0"/>
          </a:p>
        </p:txBody>
      </p:sp>
      <p:sp>
        <p:nvSpPr>
          <p:cNvPr id="5" name="Slide Number Placeholder 4"/>
          <p:cNvSpPr>
            <a:spLocks noGrp="1"/>
          </p:cNvSpPr>
          <p:nvPr>
            <p:ph type="sldNum" sz="quarter" idx="12"/>
          </p:nvPr>
        </p:nvSpPr>
        <p:spPr>
          <a:xfrm>
            <a:off x="6553200" y="6356350"/>
            <a:ext cx="2133600" cy="365125"/>
          </a:xfrm>
        </p:spPr>
        <p:txBody>
          <a:bodyPr/>
          <a:lstStyle/>
          <a:p>
            <a:fld id="{DE5A135F-3B48-4C32-91E8-5B06FAD9FD8E}" type="slidenum">
              <a:rPr lang="it-IT" smtClean="0"/>
              <a:pPr/>
              <a:t>2</a:t>
            </a:fld>
            <a:endParaRPr lang="it-IT"/>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Oval 102"/>
          <p:cNvSpPr/>
          <p:nvPr/>
        </p:nvSpPr>
        <p:spPr bwMode="auto">
          <a:xfrm>
            <a:off x="323528" y="2636912"/>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 name="Title 1"/>
          <p:cNvSpPr>
            <a:spLocks noGrp="1"/>
          </p:cNvSpPr>
          <p:nvPr>
            <p:ph type="title"/>
          </p:nvPr>
        </p:nvSpPr>
        <p:spPr/>
        <p:txBody>
          <a:bodyPr/>
          <a:lstStyle/>
          <a:p>
            <a:r>
              <a:rPr lang="it-IT" dirty="0" smtClean="0"/>
              <a:t>Local Control Units</a:t>
            </a:r>
            <a:endParaRPr lang="it-IT" dirty="0"/>
          </a:p>
        </p:txBody>
      </p:sp>
      <p:sp>
        <p:nvSpPr>
          <p:cNvPr id="5" name="Slide Number Placeholder 4"/>
          <p:cNvSpPr>
            <a:spLocks noGrp="1"/>
          </p:cNvSpPr>
          <p:nvPr>
            <p:ph type="sldNum" sz="quarter" idx="12"/>
          </p:nvPr>
        </p:nvSpPr>
        <p:spPr>
          <a:xfrm>
            <a:off x="6553200" y="6356350"/>
            <a:ext cx="2133600" cy="365125"/>
          </a:xfrm>
        </p:spPr>
        <p:txBody>
          <a:bodyPr/>
          <a:lstStyle/>
          <a:p>
            <a:fld id="{DE5A135F-3B48-4C32-91E8-5B06FAD9FD8E}" type="slidenum">
              <a:rPr lang="it-IT" smtClean="0"/>
              <a:pPr/>
              <a:t>3</a:t>
            </a:fld>
            <a:endParaRPr lang="it-IT"/>
          </a:p>
        </p:txBody>
      </p:sp>
      <p:sp>
        <p:nvSpPr>
          <p:cNvPr id="46" name="Up-Down Arrow 45"/>
          <p:cNvSpPr/>
          <p:nvPr/>
        </p:nvSpPr>
        <p:spPr bwMode="auto">
          <a:xfrm>
            <a:off x="2771800" y="980728"/>
            <a:ext cx="648072" cy="4680520"/>
          </a:xfrm>
          <a:prstGeom prst="upDown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 name="Oval 6"/>
          <p:cNvSpPr/>
          <p:nvPr/>
        </p:nvSpPr>
        <p:spPr bwMode="auto">
          <a:xfrm>
            <a:off x="467544" y="1340768"/>
            <a:ext cx="216024" cy="216024"/>
          </a:xfrm>
          <a:prstGeom prst="ellipse">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 name="Oval 7"/>
          <p:cNvSpPr/>
          <p:nvPr/>
        </p:nvSpPr>
        <p:spPr bwMode="auto">
          <a:xfrm>
            <a:off x="539552" y="1412776"/>
            <a:ext cx="216024" cy="216024"/>
          </a:xfrm>
          <a:prstGeom prst="ellipse">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9" name="Oval 8"/>
          <p:cNvSpPr/>
          <p:nvPr/>
        </p:nvSpPr>
        <p:spPr bwMode="auto">
          <a:xfrm>
            <a:off x="619944" y="1493168"/>
            <a:ext cx="216024" cy="216024"/>
          </a:xfrm>
          <a:prstGeom prst="ellipse">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1" name="Oval 10"/>
          <p:cNvSpPr/>
          <p:nvPr/>
        </p:nvSpPr>
        <p:spPr bwMode="auto">
          <a:xfrm>
            <a:off x="467544" y="1772816"/>
            <a:ext cx="216024" cy="216024"/>
          </a:xfrm>
          <a:prstGeom prst="ellipse">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0" name="Oval 9"/>
          <p:cNvSpPr/>
          <p:nvPr/>
        </p:nvSpPr>
        <p:spPr bwMode="auto">
          <a:xfrm>
            <a:off x="539552" y="1844824"/>
            <a:ext cx="216024" cy="216024"/>
          </a:xfrm>
          <a:prstGeom prst="ellipse">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2" name="Rectangle 11"/>
          <p:cNvSpPr/>
          <p:nvPr/>
        </p:nvSpPr>
        <p:spPr bwMode="auto">
          <a:xfrm>
            <a:off x="1691680" y="1340768"/>
            <a:ext cx="1080120" cy="360040"/>
          </a:xfrm>
          <a:prstGeom prst="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Accel</a:t>
            </a:r>
          </a:p>
        </p:txBody>
      </p:sp>
      <p:sp>
        <p:nvSpPr>
          <p:cNvPr id="13" name="Rectangle 12"/>
          <p:cNvSpPr/>
          <p:nvPr/>
        </p:nvSpPr>
        <p:spPr bwMode="auto">
          <a:xfrm>
            <a:off x="1691680" y="1772816"/>
            <a:ext cx="1080120" cy="360040"/>
          </a:xfrm>
          <a:prstGeom prst="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Accel</a:t>
            </a:r>
          </a:p>
        </p:txBody>
      </p:sp>
      <p:sp>
        <p:nvSpPr>
          <p:cNvPr id="14" name="Oval 13"/>
          <p:cNvSpPr/>
          <p:nvPr/>
        </p:nvSpPr>
        <p:spPr bwMode="auto">
          <a:xfrm>
            <a:off x="395536" y="2204864"/>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7" name="Oval 16"/>
          <p:cNvSpPr/>
          <p:nvPr/>
        </p:nvSpPr>
        <p:spPr bwMode="auto">
          <a:xfrm>
            <a:off x="467544" y="2276872"/>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8" name="Oval 17"/>
          <p:cNvSpPr/>
          <p:nvPr/>
        </p:nvSpPr>
        <p:spPr bwMode="auto">
          <a:xfrm>
            <a:off x="539552" y="2348880"/>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2" name="Oval 21"/>
          <p:cNvSpPr/>
          <p:nvPr/>
        </p:nvSpPr>
        <p:spPr bwMode="auto">
          <a:xfrm>
            <a:off x="611560" y="2420888"/>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3" name="Oval 22"/>
          <p:cNvSpPr/>
          <p:nvPr/>
        </p:nvSpPr>
        <p:spPr bwMode="auto">
          <a:xfrm>
            <a:off x="691952" y="2501280"/>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4" name="Oval 23"/>
          <p:cNvSpPr/>
          <p:nvPr/>
        </p:nvSpPr>
        <p:spPr bwMode="auto">
          <a:xfrm>
            <a:off x="755576" y="2564904"/>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5" name="Oval 24"/>
          <p:cNvSpPr/>
          <p:nvPr/>
        </p:nvSpPr>
        <p:spPr bwMode="auto">
          <a:xfrm>
            <a:off x="395536" y="2708920"/>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6" name="Oval 25"/>
          <p:cNvSpPr/>
          <p:nvPr/>
        </p:nvSpPr>
        <p:spPr bwMode="auto">
          <a:xfrm>
            <a:off x="467544" y="2780928"/>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7" name="Rectangle 26"/>
          <p:cNvSpPr/>
          <p:nvPr/>
        </p:nvSpPr>
        <p:spPr bwMode="auto">
          <a:xfrm>
            <a:off x="1691680" y="2276872"/>
            <a:ext cx="1080120" cy="36004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LVDT</a:t>
            </a:r>
          </a:p>
        </p:txBody>
      </p:sp>
      <p:sp>
        <p:nvSpPr>
          <p:cNvPr id="28" name="Rectangle 27"/>
          <p:cNvSpPr/>
          <p:nvPr/>
        </p:nvSpPr>
        <p:spPr bwMode="auto">
          <a:xfrm>
            <a:off x="1691680" y="2708920"/>
            <a:ext cx="1080120" cy="36004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LVDT</a:t>
            </a:r>
          </a:p>
        </p:txBody>
      </p:sp>
      <p:sp>
        <p:nvSpPr>
          <p:cNvPr id="29" name="Oval 28"/>
          <p:cNvSpPr/>
          <p:nvPr/>
        </p:nvSpPr>
        <p:spPr bwMode="auto">
          <a:xfrm>
            <a:off x="467544" y="321297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0" name="Oval 29"/>
          <p:cNvSpPr/>
          <p:nvPr/>
        </p:nvSpPr>
        <p:spPr bwMode="auto">
          <a:xfrm>
            <a:off x="539552" y="3284984"/>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1" name="Oval 30"/>
          <p:cNvSpPr/>
          <p:nvPr/>
        </p:nvSpPr>
        <p:spPr bwMode="auto">
          <a:xfrm>
            <a:off x="619944" y="336537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2" name="Oval 31"/>
          <p:cNvSpPr/>
          <p:nvPr/>
        </p:nvSpPr>
        <p:spPr bwMode="auto">
          <a:xfrm>
            <a:off x="467544" y="3645024"/>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3" name="Oval 32"/>
          <p:cNvSpPr/>
          <p:nvPr/>
        </p:nvSpPr>
        <p:spPr bwMode="auto">
          <a:xfrm>
            <a:off x="539552" y="3717032"/>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4" name="Rectangle 33"/>
          <p:cNvSpPr/>
          <p:nvPr/>
        </p:nvSpPr>
        <p:spPr bwMode="auto">
          <a:xfrm>
            <a:off x="1691680" y="3212976"/>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35" name="Rectangle 34"/>
          <p:cNvSpPr/>
          <p:nvPr/>
        </p:nvSpPr>
        <p:spPr bwMode="auto">
          <a:xfrm>
            <a:off x="1691680" y="3645024"/>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36" name="Rectangle 35"/>
          <p:cNvSpPr/>
          <p:nvPr/>
        </p:nvSpPr>
        <p:spPr bwMode="auto">
          <a:xfrm>
            <a:off x="1691680" y="4077072"/>
            <a:ext cx="180020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DSP</a:t>
            </a:r>
          </a:p>
        </p:txBody>
      </p:sp>
      <p:sp>
        <p:nvSpPr>
          <p:cNvPr id="37" name="Rectangle 36"/>
          <p:cNvSpPr/>
          <p:nvPr/>
        </p:nvSpPr>
        <p:spPr bwMode="auto">
          <a:xfrm>
            <a:off x="1691680" y="4581128"/>
            <a:ext cx="1584176" cy="36004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5 free slots</a:t>
            </a:r>
          </a:p>
        </p:txBody>
      </p:sp>
      <p:sp>
        <p:nvSpPr>
          <p:cNvPr id="38" name="Left-Right Arrow 37"/>
          <p:cNvSpPr/>
          <p:nvPr/>
        </p:nvSpPr>
        <p:spPr bwMode="auto">
          <a:xfrm>
            <a:off x="971600" y="1340768"/>
            <a:ext cx="648072" cy="360040"/>
          </a:xfrm>
          <a:prstGeom prst="leftRightArrow">
            <a:avLst>
              <a:gd name="adj1" fmla="val 50001"/>
              <a:gd name="adj2" fmla="val 53967"/>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9" name="Left-Right Arrow 38"/>
          <p:cNvSpPr/>
          <p:nvPr/>
        </p:nvSpPr>
        <p:spPr bwMode="auto">
          <a:xfrm>
            <a:off x="971600" y="1772816"/>
            <a:ext cx="648072" cy="360040"/>
          </a:xfrm>
          <a:prstGeom prst="leftRightArrow">
            <a:avLst>
              <a:gd name="adj1" fmla="val 50001"/>
              <a:gd name="adj2" fmla="val 53967"/>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0" name="Left-Right Arrow 39"/>
          <p:cNvSpPr/>
          <p:nvPr/>
        </p:nvSpPr>
        <p:spPr bwMode="auto">
          <a:xfrm>
            <a:off x="971600" y="2276872"/>
            <a:ext cx="648072" cy="360040"/>
          </a:xfrm>
          <a:prstGeom prst="leftRightArrow">
            <a:avLst>
              <a:gd name="adj1" fmla="val 50001"/>
              <a:gd name="adj2" fmla="val 539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1" name="Left-Right Arrow 40"/>
          <p:cNvSpPr/>
          <p:nvPr/>
        </p:nvSpPr>
        <p:spPr bwMode="auto">
          <a:xfrm>
            <a:off x="971600" y="2708920"/>
            <a:ext cx="648072" cy="360040"/>
          </a:xfrm>
          <a:prstGeom prst="leftRightArrow">
            <a:avLst>
              <a:gd name="adj1" fmla="val 50001"/>
              <a:gd name="adj2" fmla="val 539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4" name="Left Arrow 43"/>
          <p:cNvSpPr/>
          <p:nvPr/>
        </p:nvSpPr>
        <p:spPr bwMode="auto">
          <a:xfrm>
            <a:off x="971600" y="3212976"/>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5" name="Left Arrow 44"/>
          <p:cNvSpPr/>
          <p:nvPr/>
        </p:nvSpPr>
        <p:spPr bwMode="auto">
          <a:xfrm>
            <a:off x="971600" y="3645024"/>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95" name="Up-Down Arrow 94"/>
          <p:cNvSpPr/>
          <p:nvPr/>
        </p:nvSpPr>
        <p:spPr bwMode="auto">
          <a:xfrm>
            <a:off x="7236296" y="620688"/>
            <a:ext cx="648072" cy="5112568"/>
          </a:xfrm>
          <a:prstGeom prst="upDown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7" name="Oval 46"/>
          <p:cNvSpPr/>
          <p:nvPr/>
        </p:nvSpPr>
        <p:spPr bwMode="auto">
          <a:xfrm>
            <a:off x="4932040" y="980728"/>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8" name="Oval 47"/>
          <p:cNvSpPr/>
          <p:nvPr/>
        </p:nvSpPr>
        <p:spPr bwMode="auto">
          <a:xfrm>
            <a:off x="5004048" y="105273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9" name="Oval 48"/>
          <p:cNvSpPr/>
          <p:nvPr/>
        </p:nvSpPr>
        <p:spPr bwMode="auto">
          <a:xfrm>
            <a:off x="5084440" y="1133128"/>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1" name="Left Arrow 50"/>
          <p:cNvSpPr/>
          <p:nvPr/>
        </p:nvSpPr>
        <p:spPr bwMode="auto">
          <a:xfrm>
            <a:off x="5436096" y="980728"/>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2" name="Oval 51"/>
          <p:cNvSpPr/>
          <p:nvPr/>
        </p:nvSpPr>
        <p:spPr bwMode="auto">
          <a:xfrm>
            <a:off x="4932040" y="141277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3" name="Oval 52"/>
          <p:cNvSpPr/>
          <p:nvPr/>
        </p:nvSpPr>
        <p:spPr bwMode="auto">
          <a:xfrm>
            <a:off x="5004048" y="1484784"/>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4" name="Oval 53"/>
          <p:cNvSpPr/>
          <p:nvPr/>
        </p:nvSpPr>
        <p:spPr bwMode="auto">
          <a:xfrm>
            <a:off x="5084440" y="156517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6" name="Left Arrow 55"/>
          <p:cNvSpPr/>
          <p:nvPr/>
        </p:nvSpPr>
        <p:spPr bwMode="auto">
          <a:xfrm>
            <a:off x="5436096" y="1412776"/>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7" name="Oval 56"/>
          <p:cNvSpPr/>
          <p:nvPr/>
        </p:nvSpPr>
        <p:spPr bwMode="auto">
          <a:xfrm>
            <a:off x="4932040" y="1916832"/>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8" name="Oval 57"/>
          <p:cNvSpPr/>
          <p:nvPr/>
        </p:nvSpPr>
        <p:spPr bwMode="auto">
          <a:xfrm>
            <a:off x="5004048" y="1988840"/>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59" name="Oval 58"/>
          <p:cNvSpPr/>
          <p:nvPr/>
        </p:nvSpPr>
        <p:spPr bwMode="auto">
          <a:xfrm>
            <a:off x="5084440" y="2069232"/>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1" name="Left Arrow 60"/>
          <p:cNvSpPr/>
          <p:nvPr/>
        </p:nvSpPr>
        <p:spPr bwMode="auto">
          <a:xfrm>
            <a:off x="5436096" y="1916832"/>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2" name="Oval 61"/>
          <p:cNvSpPr/>
          <p:nvPr/>
        </p:nvSpPr>
        <p:spPr bwMode="auto">
          <a:xfrm>
            <a:off x="4932040" y="2348880"/>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3" name="Oval 62"/>
          <p:cNvSpPr/>
          <p:nvPr/>
        </p:nvSpPr>
        <p:spPr bwMode="auto">
          <a:xfrm>
            <a:off x="5004048" y="2420888"/>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4" name="Oval 63"/>
          <p:cNvSpPr/>
          <p:nvPr/>
        </p:nvSpPr>
        <p:spPr bwMode="auto">
          <a:xfrm>
            <a:off x="5084440" y="2501280"/>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6" name="Left Arrow 65"/>
          <p:cNvSpPr/>
          <p:nvPr/>
        </p:nvSpPr>
        <p:spPr bwMode="auto">
          <a:xfrm>
            <a:off x="5436096" y="2348880"/>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7" name="Oval 66"/>
          <p:cNvSpPr/>
          <p:nvPr/>
        </p:nvSpPr>
        <p:spPr bwMode="auto">
          <a:xfrm>
            <a:off x="4932040" y="285293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8" name="Oval 67"/>
          <p:cNvSpPr/>
          <p:nvPr/>
        </p:nvSpPr>
        <p:spPr bwMode="auto">
          <a:xfrm>
            <a:off x="5004048" y="2924944"/>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69" name="Oval 68"/>
          <p:cNvSpPr/>
          <p:nvPr/>
        </p:nvSpPr>
        <p:spPr bwMode="auto">
          <a:xfrm>
            <a:off x="5084440" y="3005336"/>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1" name="Left Arrow 70"/>
          <p:cNvSpPr/>
          <p:nvPr/>
        </p:nvSpPr>
        <p:spPr bwMode="auto">
          <a:xfrm>
            <a:off x="5436096" y="2852936"/>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2" name="Oval 71"/>
          <p:cNvSpPr/>
          <p:nvPr/>
        </p:nvSpPr>
        <p:spPr bwMode="auto">
          <a:xfrm>
            <a:off x="4932040" y="3284984"/>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3" name="Oval 72"/>
          <p:cNvSpPr/>
          <p:nvPr/>
        </p:nvSpPr>
        <p:spPr bwMode="auto">
          <a:xfrm>
            <a:off x="5004048" y="3356992"/>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4" name="Oval 73"/>
          <p:cNvSpPr/>
          <p:nvPr/>
        </p:nvSpPr>
        <p:spPr bwMode="auto">
          <a:xfrm>
            <a:off x="5084440" y="3437384"/>
            <a:ext cx="216024" cy="216024"/>
          </a:xfrm>
          <a:prstGeom prst="ellipse">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6" name="Left Arrow 75"/>
          <p:cNvSpPr/>
          <p:nvPr/>
        </p:nvSpPr>
        <p:spPr bwMode="auto">
          <a:xfrm>
            <a:off x="5436096" y="3284984"/>
            <a:ext cx="648072" cy="360040"/>
          </a:xfrm>
          <a:prstGeom prst="lef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7" name="Oval 76"/>
          <p:cNvSpPr/>
          <p:nvPr/>
        </p:nvSpPr>
        <p:spPr bwMode="auto">
          <a:xfrm>
            <a:off x="4860032" y="3645024"/>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8" name="Oval 77"/>
          <p:cNvSpPr/>
          <p:nvPr/>
        </p:nvSpPr>
        <p:spPr bwMode="auto">
          <a:xfrm>
            <a:off x="4932040" y="3717032"/>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79" name="Oval 78"/>
          <p:cNvSpPr/>
          <p:nvPr/>
        </p:nvSpPr>
        <p:spPr bwMode="auto">
          <a:xfrm>
            <a:off x="5004048" y="3789040"/>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0" name="Oval 79"/>
          <p:cNvSpPr/>
          <p:nvPr/>
        </p:nvSpPr>
        <p:spPr bwMode="auto">
          <a:xfrm>
            <a:off x="5076056" y="3861048"/>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1" name="Oval 80"/>
          <p:cNvSpPr/>
          <p:nvPr/>
        </p:nvSpPr>
        <p:spPr bwMode="auto">
          <a:xfrm>
            <a:off x="5156448" y="3941440"/>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2" name="Oval 81"/>
          <p:cNvSpPr/>
          <p:nvPr/>
        </p:nvSpPr>
        <p:spPr bwMode="auto">
          <a:xfrm>
            <a:off x="5220072" y="4005064"/>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4" name="Left-Right Arrow 83"/>
          <p:cNvSpPr/>
          <p:nvPr/>
        </p:nvSpPr>
        <p:spPr bwMode="auto">
          <a:xfrm>
            <a:off x="5436096" y="3717032"/>
            <a:ext cx="648072" cy="360040"/>
          </a:xfrm>
          <a:prstGeom prst="leftRightArrow">
            <a:avLst>
              <a:gd name="adj1" fmla="val 50001"/>
              <a:gd name="adj2" fmla="val 539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6" name="Oval 85"/>
          <p:cNvSpPr/>
          <p:nvPr/>
        </p:nvSpPr>
        <p:spPr bwMode="auto">
          <a:xfrm>
            <a:off x="4932040" y="4149080"/>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7" name="Oval 86"/>
          <p:cNvSpPr/>
          <p:nvPr/>
        </p:nvSpPr>
        <p:spPr bwMode="auto">
          <a:xfrm>
            <a:off x="5004048" y="4221088"/>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8" name="Oval 87"/>
          <p:cNvSpPr/>
          <p:nvPr/>
        </p:nvSpPr>
        <p:spPr bwMode="auto">
          <a:xfrm>
            <a:off x="5076056" y="4293096"/>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89" name="Oval 88"/>
          <p:cNvSpPr/>
          <p:nvPr/>
        </p:nvSpPr>
        <p:spPr bwMode="auto">
          <a:xfrm>
            <a:off x="5156448" y="4373488"/>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92" name="Left-Right Arrow 91"/>
          <p:cNvSpPr/>
          <p:nvPr/>
        </p:nvSpPr>
        <p:spPr bwMode="auto">
          <a:xfrm>
            <a:off x="5436096" y="4149080"/>
            <a:ext cx="648072" cy="360040"/>
          </a:xfrm>
          <a:prstGeom prst="leftRightArrow">
            <a:avLst>
              <a:gd name="adj1" fmla="val 50001"/>
              <a:gd name="adj2" fmla="val 539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93" name="Rectangle 92"/>
          <p:cNvSpPr/>
          <p:nvPr/>
        </p:nvSpPr>
        <p:spPr bwMode="auto">
          <a:xfrm>
            <a:off x="6156176" y="4581128"/>
            <a:ext cx="180020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DSP</a:t>
            </a:r>
          </a:p>
        </p:txBody>
      </p:sp>
      <p:sp>
        <p:nvSpPr>
          <p:cNvPr id="94" name="Rectangle 93"/>
          <p:cNvSpPr/>
          <p:nvPr/>
        </p:nvSpPr>
        <p:spPr bwMode="auto">
          <a:xfrm>
            <a:off x="6156176" y="5013176"/>
            <a:ext cx="1584176" cy="36004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3 free slots</a:t>
            </a:r>
          </a:p>
        </p:txBody>
      </p:sp>
      <p:sp>
        <p:nvSpPr>
          <p:cNvPr id="99" name="TextBox 98"/>
          <p:cNvSpPr txBox="1"/>
          <p:nvPr/>
        </p:nvSpPr>
        <p:spPr>
          <a:xfrm>
            <a:off x="3419872" y="2411209"/>
            <a:ext cx="553998" cy="1291316"/>
          </a:xfrm>
          <a:prstGeom prst="rect">
            <a:avLst/>
          </a:prstGeom>
          <a:noFill/>
        </p:spPr>
        <p:txBody>
          <a:bodyPr vert="vert270" wrap="none" rtlCol="0">
            <a:spAutoFit/>
          </a:bodyPr>
          <a:lstStyle/>
          <a:p>
            <a:r>
              <a:rPr lang="it-IT" sz="2400" dirty="0" smtClean="0"/>
              <a:t>Top Stage</a:t>
            </a:r>
            <a:endParaRPr lang="it-IT" sz="2400" dirty="0"/>
          </a:p>
        </p:txBody>
      </p:sp>
      <p:sp>
        <p:nvSpPr>
          <p:cNvPr id="100" name="TextBox 99"/>
          <p:cNvSpPr txBox="1"/>
          <p:nvPr/>
        </p:nvSpPr>
        <p:spPr>
          <a:xfrm>
            <a:off x="7884368" y="1916832"/>
            <a:ext cx="553998" cy="1777794"/>
          </a:xfrm>
          <a:prstGeom prst="rect">
            <a:avLst/>
          </a:prstGeom>
          <a:noFill/>
        </p:spPr>
        <p:txBody>
          <a:bodyPr vert="vert270" wrap="none" rtlCol="0">
            <a:spAutoFit/>
          </a:bodyPr>
          <a:lstStyle/>
          <a:p>
            <a:r>
              <a:rPr lang="it-IT" sz="2400" dirty="0" smtClean="0"/>
              <a:t>Bottom Stage</a:t>
            </a:r>
            <a:endParaRPr lang="it-IT" sz="2400" dirty="0"/>
          </a:p>
        </p:txBody>
      </p:sp>
      <p:sp>
        <p:nvSpPr>
          <p:cNvPr id="101" name="Oval 100"/>
          <p:cNvSpPr/>
          <p:nvPr/>
        </p:nvSpPr>
        <p:spPr bwMode="auto">
          <a:xfrm>
            <a:off x="539552" y="2852936"/>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02" name="Oval 101"/>
          <p:cNvSpPr/>
          <p:nvPr/>
        </p:nvSpPr>
        <p:spPr bwMode="auto">
          <a:xfrm>
            <a:off x="619944" y="2933328"/>
            <a:ext cx="216024" cy="216024"/>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cxnSp>
        <p:nvCxnSpPr>
          <p:cNvPr id="105" name="Elbow Connector 104"/>
          <p:cNvCxnSpPr>
            <a:stCxn id="36" idx="3"/>
            <a:endCxn id="93" idx="1"/>
          </p:cNvCxnSpPr>
          <p:nvPr/>
        </p:nvCxnSpPr>
        <p:spPr>
          <a:xfrm>
            <a:off x="3491880" y="4257092"/>
            <a:ext cx="2664296" cy="504056"/>
          </a:xfrm>
          <a:prstGeom prst="bentConnector3">
            <a:avLst>
              <a:gd name="adj1" fmla="val 50000"/>
            </a:avLst>
          </a:prstGeom>
          <a:ln w="25400">
            <a:headEnd type="arrow"/>
            <a:tailEnd type="arrow"/>
          </a:ln>
          <a:effectLst>
            <a:outerShdw blurRad="152400" dist="317500" dir="5400000" sx="90000" sy="-19000" rotWithShape="0">
              <a:prstClr val="black">
                <a:alpha val="15000"/>
              </a:prstClr>
            </a:outerShdw>
          </a:effectLst>
        </p:spPr>
        <p:style>
          <a:lnRef idx="1">
            <a:schemeClr val="accent3"/>
          </a:lnRef>
          <a:fillRef idx="0">
            <a:schemeClr val="accent3"/>
          </a:fillRef>
          <a:effectRef idx="0">
            <a:schemeClr val="accent3"/>
          </a:effectRef>
          <a:fontRef idx="minor">
            <a:schemeClr val="tx1"/>
          </a:fontRef>
        </p:style>
      </p:cxnSp>
      <p:sp>
        <p:nvSpPr>
          <p:cNvPr id="96" name="Rectangle 95"/>
          <p:cNvSpPr/>
          <p:nvPr/>
        </p:nvSpPr>
        <p:spPr bwMode="auto">
          <a:xfrm>
            <a:off x="2771800" y="1340768"/>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97" name="Rectangle 96"/>
          <p:cNvSpPr/>
          <p:nvPr/>
        </p:nvSpPr>
        <p:spPr bwMode="auto">
          <a:xfrm>
            <a:off x="2771800" y="1772816"/>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98" name="Rectangle 97"/>
          <p:cNvSpPr/>
          <p:nvPr/>
        </p:nvSpPr>
        <p:spPr bwMode="auto">
          <a:xfrm>
            <a:off x="2771800" y="2276872"/>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04" name="Rectangle 103"/>
          <p:cNvSpPr/>
          <p:nvPr/>
        </p:nvSpPr>
        <p:spPr bwMode="auto">
          <a:xfrm>
            <a:off x="2771800" y="2708920"/>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06" name="Rectangle 105"/>
          <p:cNvSpPr/>
          <p:nvPr/>
        </p:nvSpPr>
        <p:spPr bwMode="auto">
          <a:xfrm>
            <a:off x="2771800" y="3212976"/>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07" name="Rectangle 106"/>
          <p:cNvSpPr/>
          <p:nvPr/>
        </p:nvSpPr>
        <p:spPr bwMode="auto">
          <a:xfrm>
            <a:off x="2771800" y="3645024"/>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09" name="Rectangle 108"/>
          <p:cNvSpPr/>
          <p:nvPr/>
        </p:nvSpPr>
        <p:spPr bwMode="auto">
          <a:xfrm>
            <a:off x="6156176" y="3717032"/>
            <a:ext cx="1080120" cy="36004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LVDT</a:t>
            </a:r>
          </a:p>
        </p:txBody>
      </p:sp>
      <p:sp>
        <p:nvSpPr>
          <p:cNvPr id="110" name="Rectangle 109"/>
          <p:cNvSpPr/>
          <p:nvPr/>
        </p:nvSpPr>
        <p:spPr bwMode="auto">
          <a:xfrm>
            <a:off x="7236296" y="3717032"/>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11" name="Rectangle 110"/>
          <p:cNvSpPr/>
          <p:nvPr/>
        </p:nvSpPr>
        <p:spPr bwMode="auto">
          <a:xfrm>
            <a:off x="6156176" y="4149080"/>
            <a:ext cx="1080120" cy="36004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LVDT</a:t>
            </a:r>
          </a:p>
        </p:txBody>
      </p:sp>
      <p:sp>
        <p:nvSpPr>
          <p:cNvPr id="112" name="Rectangle 111"/>
          <p:cNvSpPr/>
          <p:nvPr/>
        </p:nvSpPr>
        <p:spPr bwMode="auto">
          <a:xfrm>
            <a:off x="7236296" y="4149080"/>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13" name="Rectangle 112"/>
          <p:cNvSpPr/>
          <p:nvPr/>
        </p:nvSpPr>
        <p:spPr bwMode="auto">
          <a:xfrm>
            <a:off x="6156176" y="980728"/>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114" name="Rectangle 113"/>
          <p:cNvSpPr/>
          <p:nvPr/>
        </p:nvSpPr>
        <p:spPr bwMode="auto">
          <a:xfrm>
            <a:off x="7236296" y="980728"/>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15" name="Rectangle 114"/>
          <p:cNvSpPr/>
          <p:nvPr/>
        </p:nvSpPr>
        <p:spPr bwMode="auto">
          <a:xfrm>
            <a:off x="6156176" y="1412776"/>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116" name="Rectangle 115"/>
          <p:cNvSpPr/>
          <p:nvPr/>
        </p:nvSpPr>
        <p:spPr bwMode="auto">
          <a:xfrm>
            <a:off x="7236296" y="1412776"/>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17" name="Rectangle 116"/>
          <p:cNvSpPr/>
          <p:nvPr/>
        </p:nvSpPr>
        <p:spPr bwMode="auto">
          <a:xfrm>
            <a:off x="6156176" y="1916832"/>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118" name="Rectangle 117"/>
          <p:cNvSpPr/>
          <p:nvPr/>
        </p:nvSpPr>
        <p:spPr bwMode="auto">
          <a:xfrm>
            <a:off x="7236296" y="1916832"/>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19" name="Rectangle 118"/>
          <p:cNvSpPr/>
          <p:nvPr/>
        </p:nvSpPr>
        <p:spPr bwMode="auto">
          <a:xfrm>
            <a:off x="6156176" y="2348880"/>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120" name="Rectangle 119"/>
          <p:cNvSpPr/>
          <p:nvPr/>
        </p:nvSpPr>
        <p:spPr bwMode="auto">
          <a:xfrm>
            <a:off x="7236296" y="2348880"/>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21" name="Rectangle 120"/>
          <p:cNvSpPr/>
          <p:nvPr/>
        </p:nvSpPr>
        <p:spPr bwMode="auto">
          <a:xfrm>
            <a:off x="6156176" y="2852936"/>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122" name="Rectangle 121"/>
          <p:cNvSpPr/>
          <p:nvPr/>
        </p:nvSpPr>
        <p:spPr bwMode="auto">
          <a:xfrm>
            <a:off x="7236296" y="2852936"/>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23" name="Rectangle 122"/>
          <p:cNvSpPr/>
          <p:nvPr/>
        </p:nvSpPr>
        <p:spPr bwMode="auto">
          <a:xfrm>
            <a:off x="6156176" y="3284984"/>
            <a:ext cx="1080120" cy="36004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124" name="Rectangle 123"/>
          <p:cNvSpPr/>
          <p:nvPr/>
        </p:nvSpPr>
        <p:spPr bwMode="auto">
          <a:xfrm>
            <a:off x="7236296" y="3284984"/>
            <a:ext cx="720080" cy="360040"/>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DSP</a:t>
            </a:r>
          </a:p>
        </p:txBody>
      </p:sp>
      <p:sp>
        <p:nvSpPr>
          <p:cNvPr id="126" name="TextBox 125"/>
          <p:cNvSpPr txBox="1"/>
          <p:nvPr/>
        </p:nvSpPr>
        <p:spPr>
          <a:xfrm>
            <a:off x="3347864" y="5445224"/>
            <a:ext cx="625492" cy="369332"/>
          </a:xfrm>
          <a:prstGeom prst="rect">
            <a:avLst/>
          </a:prstGeom>
          <a:noFill/>
        </p:spPr>
        <p:txBody>
          <a:bodyPr wrap="none" rtlCol="0">
            <a:spAutoFit/>
          </a:bodyPr>
          <a:lstStyle/>
          <a:p>
            <a:r>
              <a:rPr lang="it-IT" dirty="0" smtClean="0"/>
              <a:t>SRIO</a:t>
            </a:r>
            <a:endParaRPr lang="it-IT" dirty="0"/>
          </a:p>
        </p:txBody>
      </p:sp>
      <p:sp>
        <p:nvSpPr>
          <p:cNvPr id="127" name="TextBox 126"/>
          <p:cNvSpPr txBox="1"/>
          <p:nvPr/>
        </p:nvSpPr>
        <p:spPr>
          <a:xfrm>
            <a:off x="3995936" y="4797152"/>
            <a:ext cx="1852045" cy="369332"/>
          </a:xfrm>
          <a:prstGeom prst="rect">
            <a:avLst/>
          </a:prstGeom>
          <a:noFill/>
        </p:spPr>
        <p:txBody>
          <a:bodyPr wrap="none" rtlCol="0">
            <a:spAutoFit/>
          </a:bodyPr>
          <a:lstStyle/>
          <a:p>
            <a:r>
              <a:rPr lang="it-IT" dirty="0" smtClean="0"/>
              <a:t>GbE / Optical Link</a:t>
            </a:r>
            <a:endParaRPr lang="it-IT"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r>
              <a:rPr lang="en-US" sz="4000" dirty="0" smtClean="0"/>
              <a:t>Crates</a:t>
            </a:r>
            <a:endParaRPr lang="en-US" sz="4000" dirty="0"/>
          </a:p>
        </p:txBody>
      </p:sp>
      <p:sp>
        <p:nvSpPr>
          <p:cNvPr id="3" name="Text Placeholder 2"/>
          <p:cNvSpPr>
            <a:spLocks noGrp="1"/>
          </p:cNvSpPr>
          <p:nvPr>
            <p:ph type="body" sz="quarter" idx="10"/>
          </p:nvPr>
        </p:nvSpPr>
        <p:spPr>
          <a:xfrm>
            <a:off x="2267744" y="5733256"/>
            <a:ext cx="4824536" cy="553998"/>
          </a:xfrm>
        </p:spPr>
        <p:txBody>
          <a:bodyPr/>
          <a:lstStyle/>
          <a:p>
            <a:r>
              <a:rPr lang="en-US" sz="2000" dirty="0" smtClean="0"/>
              <a:t>Expected delivery (2 </a:t>
            </a:r>
            <a:r>
              <a:rPr lang="en-US" sz="2000" dirty="0" err="1" smtClean="0"/>
              <a:t>pcs</a:t>
            </a:r>
            <a:r>
              <a:rPr lang="en-US" sz="2000" dirty="0" smtClean="0"/>
              <a:t>): July 19</a:t>
            </a:r>
            <a:r>
              <a:rPr lang="en-US" sz="2000" baseline="30000" dirty="0" smtClean="0"/>
              <a:t>th</a:t>
            </a:r>
            <a:r>
              <a:rPr lang="en-US" sz="2000" dirty="0" smtClean="0"/>
              <a:t>, 2013</a:t>
            </a:r>
            <a:endParaRPr lang="en-US" sz="2000" dirty="0"/>
          </a:p>
        </p:txBody>
      </p:sp>
      <p:sp>
        <p:nvSpPr>
          <p:cNvPr id="5" name="Slide Number Placeholder 4"/>
          <p:cNvSpPr>
            <a:spLocks noGrp="1"/>
          </p:cNvSpPr>
          <p:nvPr>
            <p:ph type="sldNum" sz="quarter" idx="12"/>
          </p:nvPr>
        </p:nvSpPr>
        <p:spPr>
          <a:xfrm>
            <a:off x="6553200" y="6356350"/>
            <a:ext cx="2133600" cy="365125"/>
          </a:xfrm>
        </p:spPr>
        <p:txBody>
          <a:bodyPr/>
          <a:lstStyle/>
          <a:p>
            <a:fld id="{DE5A135F-3B48-4C32-91E8-5B06FAD9FD8E}" type="slidenum">
              <a:rPr lang="it-IT" smtClean="0"/>
              <a:pPr/>
              <a:t>4</a:t>
            </a:fld>
            <a:endParaRPr lang="it-IT"/>
          </a:p>
        </p:txBody>
      </p:sp>
      <p:sp>
        <p:nvSpPr>
          <p:cNvPr id="7" name="Text Placeholder 2"/>
          <p:cNvSpPr txBox="1">
            <a:spLocks/>
          </p:cNvSpPr>
          <p:nvPr/>
        </p:nvSpPr>
        <p:spPr>
          <a:xfrm>
            <a:off x="323528" y="764704"/>
            <a:ext cx="8382000" cy="387798"/>
          </a:xfrm>
          <a:prstGeom prst="rect">
            <a:avLst/>
          </a:prstGeom>
        </p:spPr>
        <p:txBody>
          <a:bodyPr vert="horz"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defRPr/>
            </a:pPr>
            <a:r>
              <a:rPr lang="en-US" sz="2800" noProof="0" dirty="0" smtClean="0"/>
              <a:t>ELMA customized a TCA.4 crate</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pic>
        <p:nvPicPr>
          <p:cNvPr id="13" name="Picture 2"/>
          <p:cNvPicPr>
            <a:picLocks noChangeAspect="1" noChangeArrowheads="1"/>
          </p:cNvPicPr>
          <p:nvPr/>
        </p:nvPicPr>
        <p:blipFill>
          <a:blip r:embed="rId3" cstate="print"/>
          <a:srcRect/>
          <a:stretch>
            <a:fillRect/>
          </a:stretch>
        </p:blipFill>
        <p:spPr bwMode="auto">
          <a:xfrm>
            <a:off x="1331640" y="1196752"/>
            <a:ext cx="6176607" cy="4464496"/>
          </a:xfrm>
          <a:prstGeom prst="rect">
            <a:avLst/>
          </a:prstGeom>
          <a:noFill/>
          <a:ln w="9525">
            <a:noFill/>
            <a:miter lim="800000"/>
            <a:headEnd/>
            <a:tailEnd/>
          </a:ln>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p:cNvPicPr>
            <a:picLocks noChangeAspect="1" noChangeArrowheads="1"/>
          </p:cNvPicPr>
          <p:nvPr/>
        </p:nvPicPr>
        <p:blipFill>
          <a:blip r:embed="rId2" cstate="print"/>
          <a:srcRect/>
          <a:stretch>
            <a:fillRect/>
          </a:stretch>
        </p:blipFill>
        <p:spPr bwMode="auto">
          <a:xfrm>
            <a:off x="467544" y="1916832"/>
            <a:ext cx="3528017" cy="1656184"/>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Modules</a:t>
            </a:r>
            <a:endParaRPr lang="en-US" dirty="0"/>
          </a:p>
        </p:txBody>
      </p:sp>
      <p:sp>
        <p:nvSpPr>
          <p:cNvPr id="3" name="Text Placeholder 2"/>
          <p:cNvSpPr>
            <a:spLocks noGrp="1"/>
          </p:cNvSpPr>
          <p:nvPr>
            <p:ph type="body" sz="quarter" idx="10"/>
          </p:nvPr>
        </p:nvSpPr>
        <p:spPr>
          <a:xfrm>
            <a:off x="251520" y="836712"/>
            <a:ext cx="8382000" cy="1163395"/>
          </a:xfrm>
        </p:spPr>
        <p:txBody>
          <a:bodyPr/>
          <a:lstStyle/>
          <a:p>
            <a:r>
              <a:rPr lang="en-US" sz="2800" dirty="0" smtClean="0"/>
              <a:t>Timing + Optical Interface (design by LAPP Annecy)  were integrated on </a:t>
            </a:r>
            <a:r>
              <a:rPr lang="en-US" sz="2800" dirty="0" smtClean="0"/>
              <a:t>board. A formal agreement will follow soon</a:t>
            </a:r>
            <a:endParaRPr lang="en-US" sz="2800" dirty="0"/>
          </a:p>
        </p:txBody>
      </p:sp>
      <p:sp>
        <p:nvSpPr>
          <p:cNvPr id="4" name="Date Placeholder 3"/>
          <p:cNvSpPr>
            <a:spLocks noGrp="1"/>
          </p:cNvSpPr>
          <p:nvPr>
            <p:ph type="dt" sz="half" idx="11"/>
          </p:nvPr>
        </p:nvSpPr>
        <p:spPr>
          <a:xfrm>
            <a:off x="457200" y="6356350"/>
            <a:ext cx="2133600" cy="365125"/>
          </a:xfrm>
        </p:spPr>
        <p:txBody>
          <a:bodyPr/>
          <a:lstStyle/>
          <a:p>
            <a:r>
              <a:rPr lang="it-IT" dirty="0" smtClean="0"/>
              <a:t>11/06/2013</a:t>
            </a:r>
            <a:endParaRPr lang="it-IT" dirty="0"/>
          </a:p>
        </p:txBody>
      </p:sp>
      <p:sp>
        <p:nvSpPr>
          <p:cNvPr id="5" name="Slide Number Placeholder 4"/>
          <p:cNvSpPr>
            <a:spLocks noGrp="1"/>
          </p:cNvSpPr>
          <p:nvPr>
            <p:ph type="sldNum" sz="quarter" idx="12"/>
          </p:nvPr>
        </p:nvSpPr>
        <p:spPr>
          <a:xfrm>
            <a:off x="6553200" y="6356350"/>
            <a:ext cx="2133600" cy="365125"/>
          </a:xfrm>
        </p:spPr>
        <p:txBody>
          <a:bodyPr/>
          <a:lstStyle/>
          <a:p>
            <a:fld id="{DE5A135F-3B48-4C32-91E8-5B06FAD9FD8E}" type="slidenum">
              <a:rPr lang="it-IT" smtClean="0"/>
              <a:pPr/>
              <a:t>5</a:t>
            </a:fld>
            <a:endParaRPr lang="it-IT" dirty="0"/>
          </a:p>
        </p:txBody>
      </p:sp>
      <p:sp>
        <p:nvSpPr>
          <p:cNvPr id="6" name="Footer Placeholder 5"/>
          <p:cNvSpPr>
            <a:spLocks noGrp="1"/>
          </p:cNvSpPr>
          <p:nvPr>
            <p:ph type="ftr" sz="quarter" idx="13"/>
          </p:nvPr>
        </p:nvSpPr>
        <p:spPr>
          <a:xfrm>
            <a:off x="3124200" y="6356350"/>
            <a:ext cx="2895600" cy="365125"/>
          </a:xfrm>
        </p:spPr>
        <p:txBody>
          <a:bodyPr/>
          <a:lstStyle/>
          <a:p>
            <a:r>
              <a:rPr lang="en-US" dirty="0" smtClean="0"/>
              <a:t>SAT Control System -  Adv Virgo Week</a:t>
            </a:r>
            <a:endParaRPr lang="it-IT" dirty="0"/>
          </a:p>
        </p:txBody>
      </p:sp>
      <p:pic>
        <p:nvPicPr>
          <p:cNvPr id="32770" name="Picture 2"/>
          <p:cNvPicPr>
            <a:picLocks noChangeAspect="1" noChangeArrowheads="1"/>
          </p:cNvPicPr>
          <p:nvPr/>
        </p:nvPicPr>
        <p:blipFill>
          <a:blip r:embed="rId3" cstate="print"/>
          <a:srcRect/>
          <a:stretch>
            <a:fillRect/>
          </a:stretch>
        </p:blipFill>
        <p:spPr bwMode="auto">
          <a:xfrm>
            <a:off x="1475656" y="2636912"/>
            <a:ext cx="3456384" cy="1893793"/>
          </a:xfrm>
          <a:prstGeom prst="rect">
            <a:avLst/>
          </a:prstGeom>
          <a:noFill/>
          <a:ln w="9525">
            <a:noFill/>
            <a:miter lim="800000"/>
            <a:headEnd/>
            <a:tailEnd/>
          </a:ln>
        </p:spPr>
      </p:pic>
      <p:pic>
        <p:nvPicPr>
          <p:cNvPr id="32771" name="Picture 3"/>
          <p:cNvPicPr>
            <a:picLocks noChangeAspect="1" noChangeArrowheads="1"/>
          </p:cNvPicPr>
          <p:nvPr/>
        </p:nvPicPr>
        <p:blipFill>
          <a:blip r:embed="rId4" cstate="print"/>
          <a:srcRect/>
          <a:stretch>
            <a:fillRect/>
          </a:stretch>
        </p:blipFill>
        <p:spPr bwMode="auto">
          <a:xfrm>
            <a:off x="5220072" y="1844824"/>
            <a:ext cx="3600400" cy="2026572"/>
          </a:xfrm>
          <a:prstGeom prst="rect">
            <a:avLst/>
          </a:prstGeom>
          <a:noFill/>
          <a:ln w="9525">
            <a:noFill/>
            <a:miter lim="800000"/>
            <a:headEnd/>
            <a:tailEnd/>
          </a:ln>
        </p:spPr>
      </p:pic>
      <p:sp>
        <p:nvSpPr>
          <p:cNvPr id="12" name="TextBox 11"/>
          <p:cNvSpPr txBox="1"/>
          <p:nvPr/>
        </p:nvSpPr>
        <p:spPr>
          <a:xfrm>
            <a:off x="1331640" y="4509120"/>
            <a:ext cx="2908040" cy="369332"/>
          </a:xfrm>
          <a:prstGeom prst="rect">
            <a:avLst/>
          </a:prstGeom>
          <a:noFill/>
        </p:spPr>
        <p:txBody>
          <a:bodyPr wrap="none" rtlCol="0">
            <a:spAutoFit/>
          </a:bodyPr>
          <a:lstStyle/>
          <a:p>
            <a:r>
              <a:rPr lang="en-US" dirty="0" smtClean="0"/>
              <a:t>Timing (by courtesy of LAPP)</a:t>
            </a:r>
            <a:endParaRPr lang="en-US" dirty="0"/>
          </a:p>
        </p:txBody>
      </p:sp>
      <p:sp>
        <p:nvSpPr>
          <p:cNvPr id="13" name="TextBox 12"/>
          <p:cNvSpPr txBox="1"/>
          <p:nvPr/>
        </p:nvSpPr>
        <p:spPr>
          <a:xfrm>
            <a:off x="5364088" y="3933056"/>
            <a:ext cx="3260957" cy="369332"/>
          </a:xfrm>
          <a:prstGeom prst="rect">
            <a:avLst/>
          </a:prstGeom>
          <a:noFill/>
        </p:spPr>
        <p:txBody>
          <a:bodyPr wrap="none" rtlCol="0">
            <a:spAutoFit/>
          </a:bodyPr>
          <a:lstStyle/>
          <a:p>
            <a:r>
              <a:rPr lang="en-US" dirty="0" smtClean="0"/>
              <a:t>Optical Link(by courtesy of LAPP)</a:t>
            </a:r>
            <a:endParaRPr lang="en-US" dirty="0"/>
          </a:p>
        </p:txBody>
      </p:sp>
      <p:sp>
        <p:nvSpPr>
          <p:cNvPr id="14" name="Text Placeholder 2"/>
          <p:cNvSpPr txBox="1">
            <a:spLocks/>
          </p:cNvSpPr>
          <p:nvPr/>
        </p:nvSpPr>
        <p:spPr>
          <a:xfrm>
            <a:off x="395536" y="4941169"/>
            <a:ext cx="8382000" cy="1403461"/>
          </a:xfrm>
          <a:prstGeom prst="rect">
            <a:avLst/>
          </a:prstGeom>
        </p:spPr>
        <p:txBody>
          <a:bodyPr vert="horz" wrap="square"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5"/>
              </a:buBlip>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Integration forced some change in components placement</a:t>
            </a:r>
            <a:r>
              <a:rPr kumimoji="0" lang="en-US" sz="2400" b="0" i="0" u="none" strike="noStrike" kern="1200" cap="none" spc="0" normalizeH="0" noProof="0" dirty="0" smtClean="0">
                <a:ln>
                  <a:noFill/>
                </a:ln>
                <a:solidFill>
                  <a:schemeClr val="tx1"/>
                </a:solidFill>
                <a:effectLst/>
                <a:uLnTx/>
                <a:uFillTx/>
                <a:latin typeface="+mn-lt"/>
                <a:ea typeface="+mn-ea"/>
                <a:cs typeface="+mn-cs"/>
              </a:rPr>
              <a:t> and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a:t>
            </a:r>
            <a:r>
              <a:rPr kumimoji="0" lang="en-US" sz="2400" b="0" i="0" u="none" strike="noStrike" kern="1200" cap="none" spc="0" normalizeH="0" noProof="0" dirty="0" smtClean="0">
                <a:ln>
                  <a:noFill/>
                </a:ln>
                <a:solidFill>
                  <a:schemeClr val="tx1"/>
                </a:solidFill>
                <a:effectLst/>
                <a:uLnTx/>
                <a:uFillTx/>
                <a:latin typeface="+mn-lt"/>
                <a:ea typeface="+mn-ea"/>
                <a:cs typeface="+mn-cs"/>
              </a:rPr>
              <a:t> partial reassignment of Cyclone IV pins with subsequent PCB new routing (M. </a:t>
            </a:r>
            <a:r>
              <a:rPr kumimoji="0" lang="en-US" sz="2400" b="0" i="0" u="none" strike="noStrike" kern="1200" cap="none" spc="0" normalizeH="0" noProof="0" dirty="0" err="1" smtClean="0">
                <a:ln>
                  <a:noFill/>
                </a:ln>
                <a:solidFill>
                  <a:schemeClr val="tx1"/>
                </a:solidFill>
                <a:effectLst/>
                <a:uLnTx/>
                <a:uFillTx/>
                <a:latin typeface="+mn-lt"/>
                <a:ea typeface="+mn-ea"/>
                <a:cs typeface="+mn-cs"/>
              </a:rPr>
              <a:t>Bitossi</a:t>
            </a:r>
            <a:r>
              <a:rPr kumimoji="0" lang="en-US" sz="2400" b="0" i="0" u="none" strike="noStrike" kern="1200" cap="none" spc="0" normalizeH="0" noProof="0" dirty="0" smtClean="0">
                <a:ln>
                  <a:noFill/>
                </a:ln>
                <a:solidFill>
                  <a:schemeClr val="tx1"/>
                </a:solidFill>
                <a:effectLst/>
                <a:uLnTx/>
                <a:uFillTx/>
                <a:latin typeface="+mn-lt"/>
                <a:ea typeface="+mn-ea"/>
                <a:cs typeface="+mn-cs"/>
              </a:rPr>
              <a:t>). </a:t>
            </a:r>
          </a:p>
          <a:p>
            <a:pPr marL="396875" marR="0" lvl="0" indent="-396875" algn="l" defTabSz="914363" rtl="0" eaLnBrk="1" fontAlgn="auto" latinLnBrk="0" hangingPunct="1">
              <a:lnSpc>
                <a:spcPct val="9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a:t>
            </a:r>
            <a:endParaRPr lang="en-US" dirty="0"/>
          </a:p>
        </p:txBody>
      </p:sp>
      <p:sp>
        <p:nvSpPr>
          <p:cNvPr id="3" name="Text Placeholder 2"/>
          <p:cNvSpPr>
            <a:spLocks noGrp="1"/>
          </p:cNvSpPr>
          <p:nvPr>
            <p:ph type="body" sz="quarter" idx="10"/>
          </p:nvPr>
        </p:nvSpPr>
        <p:spPr>
          <a:xfrm>
            <a:off x="323528" y="1196752"/>
            <a:ext cx="8382000" cy="4524315"/>
          </a:xfrm>
        </p:spPr>
        <p:txBody>
          <a:bodyPr/>
          <a:lstStyle/>
          <a:p>
            <a:r>
              <a:rPr lang="en-US" sz="2800" dirty="0" smtClean="0"/>
              <a:t>Design (and some development) of high level control software started (G. </a:t>
            </a:r>
            <a:r>
              <a:rPr lang="en-US" sz="2800" dirty="0" err="1" smtClean="0"/>
              <a:t>Ballardin</a:t>
            </a:r>
            <a:r>
              <a:rPr lang="en-US" sz="2800" dirty="0" smtClean="0"/>
              <a:t>).</a:t>
            </a:r>
          </a:p>
          <a:p>
            <a:r>
              <a:rPr lang="en-US" sz="2800" dirty="0" smtClean="0"/>
              <a:t>TANGO is preliminary framework choice.</a:t>
            </a:r>
          </a:p>
          <a:p>
            <a:r>
              <a:rPr lang="en-US" sz="2800" dirty="0" smtClean="0"/>
              <a:t>TANGO is an object oriented distributed control system using CORBA (synchronous and asynchronous communication) and </a:t>
            </a:r>
            <a:r>
              <a:rPr lang="en-US" sz="2800" dirty="0" err="1" smtClean="0"/>
              <a:t>zeromq</a:t>
            </a:r>
            <a:r>
              <a:rPr lang="en-US" sz="2800" dirty="0" smtClean="0"/>
              <a:t> (event based communication) and is being actively developed as a collaborative effort between the </a:t>
            </a:r>
            <a:r>
              <a:rPr lang="en-US" sz="2800" dirty="0" err="1" smtClean="0"/>
              <a:t>Alba,Anka</a:t>
            </a:r>
            <a:r>
              <a:rPr lang="en-US" sz="2800" dirty="0" smtClean="0"/>
              <a:t>, </a:t>
            </a:r>
            <a:r>
              <a:rPr lang="en-US" sz="2800" dirty="0" err="1" smtClean="0"/>
              <a:t>Desy</a:t>
            </a:r>
            <a:r>
              <a:rPr lang="en-US" sz="2800" dirty="0" smtClean="0"/>
              <a:t>, </a:t>
            </a:r>
            <a:r>
              <a:rPr lang="en-US" sz="2800" dirty="0" err="1" smtClean="0"/>
              <a:t>Elettra</a:t>
            </a:r>
            <a:r>
              <a:rPr lang="en-US" sz="2800" dirty="0" smtClean="0"/>
              <a:t>, ESRF, FRM II, MAX-IV, Solaris and Soleil institutes.</a:t>
            </a:r>
          </a:p>
          <a:p>
            <a:r>
              <a:rPr lang="en-US" sz="2800" dirty="0" smtClean="0"/>
              <a:t>DSP Compiler work is in progress (D. </a:t>
            </a:r>
            <a:r>
              <a:rPr lang="en-US" sz="2800" dirty="0" err="1" smtClean="0"/>
              <a:t>Passuello</a:t>
            </a:r>
            <a:r>
              <a:rPr lang="en-US" sz="2800" dirty="0" smtClean="0"/>
              <a:t>)</a:t>
            </a:r>
          </a:p>
        </p:txBody>
      </p:sp>
      <p:sp>
        <p:nvSpPr>
          <p:cNvPr id="4" name="Date Placeholder 3"/>
          <p:cNvSpPr>
            <a:spLocks noGrp="1"/>
          </p:cNvSpPr>
          <p:nvPr>
            <p:ph type="dt" sz="half" idx="11"/>
          </p:nvPr>
        </p:nvSpPr>
        <p:spPr/>
        <p:txBody>
          <a:bodyPr/>
          <a:lstStyle/>
          <a:p>
            <a:r>
              <a:rPr lang="it-IT" dirty="0" smtClean="0"/>
              <a:t>11/06/2013</a:t>
            </a:r>
            <a:endParaRPr lang="it-IT"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6</a:t>
            </a:fld>
            <a:endParaRPr lang="it-IT"/>
          </a:p>
        </p:txBody>
      </p:sp>
      <p:sp>
        <p:nvSpPr>
          <p:cNvPr id="6" name="Footer Placeholder 5"/>
          <p:cNvSpPr>
            <a:spLocks noGrp="1"/>
          </p:cNvSpPr>
          <p:nvPr>
            <p:ph type="ftr" sz="quarter" idx="13"/>
          </p:nvPr>
        </p:nvSpPr>
        <p:spPr/>
        <p:txBody>
          <a:bodyPr/>
          <a:lstStyle/>
          <a:p>
            <a:r>
              <a:rPr lang="en-US" dirty="0" smtClean="0"/>
              <a:t>SAT Control System -  Adv Virgo Week</a:t>
            </a:r>
            <a:endParaRPr lang="it-IT"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1"/>
          </p:nvPr>
        </p:nvSpPr>
        <p:spPr/>
        <p:txBody>
          <a:bodyPr/>
          <a:lstStyle/>
          <a:p>
            <a:r>
              <a:rPr lang="it-IT" smtClean="0"/>
              <a:t>7/06/2013</a:t>
            </a:r>
            <a:endParaRPr lang="it-IT"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7</a:t>
            </a:fld>
            <a:endParaRPr lang="it-IT"/>
          </a:p>
        </p:txBody>
      </p:sp>
      <p:sp>
        <p:nvSpPr>
          <p:cNvPr id="6" name="Footer Placeholder 5"/>
          <p:cNvSpPr>
            <a:spLocks noGrp="1"/>
          </p:cNvSpPr>
          <p:nvPr>
            <p:ph type="ftr" sz="quarter" idx="13"/>
          </p:nvPr>
        </p:nvSpPr>
        <p:spPr/>
        <p:txBody>
          <a:bodyPr/>
          <a:lstStyle/>
          <a:p>
            <a:r>
              <a:rPr lang="en-US" smtClean="0"/>
              <a:t>SAT Control System -  Adv Virgo Week</a:t>
            </a:r>
            <a:endParaRPr lang="it-IT" dirty="0"/>
          </a:p>
        </p:txBody>
      </p:sp>
      <p:pic>
        <p:nvPicPr>
          <p:cNvPr id="34821" name="Picture 5" descr="C:\Users\gennai\AppData\Local\Temp\Rar$DR49.509\TestDevice.jpg"/>
          <p:cNvPicPr>
            <a:picLocks noChangeAspect="1" noChangeArrowheads="1"/>
          </p:cNvPicPr>
          <p:nvPr/>
        </p:nvPicPr>
        <p:blipFill>
          <a:blip r:embed="rId2" cstate="print"/>
          <a:srcRect/>
          <a:stretch>
            <a:fillRect/>
          </a:stretch>
        </p:blipFill>
        <p:spPr bwMode="auto">
          <a:xfrm>
            <a:off x="4139952" y="0"/>
            <a:ext cx="4695825" cy="5734050"/>
          </a:xfrm>
          <a:prstGeom prst="rect">
            <a:avLst/>
          </a:prstGeom>
          <a:noFill/>
        </p:spPr>
      </p:pic>
      <p:pic>
        <p:nvPicPr>
          <p:cNvPr id="34819" name="Picture 3" descr="C:\Users\gennai\AppData\Local\Temp\Rar$DR49.509\AstorMainWindow.jpg"/>
          <p:cNvPicPr>
            <a:picLocks noChangeAspect="1" noChangeArrowheads="1"/>
          </p:cNvPicPr>
          <p:nvPr/>
        </p:nvPicPr>
        <p:blipFill>
          <a:blip r:embed="rId3" cstate="print"/>
          <a:srcRect/>
          <a:stretch>
            <a:fillRect/>
          </a:stretch>
        </p:blipFill>
        <p:spPr bwMode="auto">
          <a:xfrm>
            <a:off x="0" y="0"/>
            <a:ext cx="4139952" cy="6826940"/>
          </a:xfrm>
          <a:prstGeom prst="rect">
            <a:avLst/>
          </a:prstGeom>
          <a:noFill/>
        </p:spPr>
      </p:pic>
      <p:pic>
        <p:nvPicPr>
          <p:cNvPr id="34822" name="Picture 6"/>
          <p:cNvPicPr>
            <a:picLocks noChangeAspect="1" noChangeArrowheads="1"/>
          </p:cNvPicPr>
          <p:nvPr/>
        </p:nvPicPr>
        <p:blipFill>
          <a:blip r:embed="rId4" cstate="print"/>
          <a:srcRect/>
          <a:stretch>
            <a:fillRect/>
          </a:stretch>
        </p:blipFill>
        <p:spPr bwMode="auto">
          <a:xfrm>
            <a:off x="0" y="3348190"/>
            <a:ext cx="8964488" cy="3509810"/>
          </a:xfrm>
          <a:prstGeom prst="rect">
            <a:avLst/>
          </a:prstGeom>
          <a:noFill/>
          <a:ln w="9525">
            <a:noFill/>
            <a:miter lim="800000"/>
            <a:headEnd/>
            <a:tailEnd/>
          </a:ln>
          <a:effectLst/>
        </p:spPr>
      </p:pic>
      <p:pic>
        <p:nvPicPr>
          <p:cNvPr id="34818" name="Picture 2" descr="C:\Users\gennai\AppData\Local\Temp\Rar$DR49.509\AstoControlWindow.jpg"/>
          <p:cNvPicPr>
            <a:picLocks noChangeAspect="1" noChangeArrowheads="1"/>
          </p:cNvPicPr>
          <p:nvPr/>
        </p:nvPicPr>
        <p:blipFill>
          <a:blip r:embed="rId5" cstate="print"/>
          <a:srcRect/>
          <a:stretch>
            <a:fillRect/>
          </a:stretch>
        </p:blipFill>
        <p:spPr bwMode="auto">
          <a:xfrm>
            <a:off x="1691680" y="2636912"/>
            <a:ext cx="3676650" cy="1962150"/>
          </a:xfrm>
          <a:prstGeom prst="rect">
            <a:avLst/>
          </a:prstGeom>
          <a:noFill/>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(II)</a:t>
            </a:r>
            <a:endParaRPr lang="en-US" dirty="0"/>
          </a:p>
        </p:txBody>
      </p:sp>
      <p:sp>
        <p:nvSpPr>
          <p:cNvPr id="4" name="Date Placeholder 3"/>
          <p:cNvSpPr>
            <a:spLocks noGrp="1"/>
          </p:cNvSpPr>
          <p:nvPr>
            <p:ph type="dt" sz="half" idx="11"/>
          </p:nvPr>
        </p:nvSpPr>
        <p:spPr/>
        <p:txBody>
          <a:bodyPr/>
          <a:lstStyle/>
          <a:p>
            <a:r>
              <a:rPr lang="it-IT" dirty="0" smtClean="0"/>
              <a:t>11</a:t>
            </a:r>
            <a:r>
              <a:rPr lang="it-IT" dirty="0" smtClean="0"/>
              <a:t>/06/2013</a:t>
            </a:r>
            <a:endParaRPr lang="it-IT"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8</a:t>
            </a:fld>
            <a:endParaRPr lang="it-IT"/>
          </a:p>
        </p:txBody>
      </p:sp>
      <p:sp>
        <p:nvSpPr>
          <p:cNvPr id="6" name="Footer Placeholder 5"/>
          <p:cNvSpPr>
            <a:spLocks noGrp="1"/>
          </p:cNvSpPr>
          <p:nvPr>
            <p:ph type="ftr" sz="quarter" idx="13"/>
          </p:nvPr>
        </p:nvSpPr>
        <p:spPr/>
        <p:txBody>
          <a:bodyPr/>
          <a:lstStyle/>
          <a:p>
            <a:r>
              <a:rPr lang="en-US" smtClean="0"/>
              <a:t>SAT Control System -  Adv Virgo Week</a:t>
            </a:r>
            <a:endParaRPr lang="it-IT" dirty="0"/>
          </a:p>
        </p:txBody>
      </p:sp>
      <p:grpSp>
        <p:nvGrpSpPr>
          <p:cNvPr id="33" name="Group 32"/>
          <p:cNvGrpSpPr/>
          <p:nvPr/>
        </p:nvGrpSpPr>
        <p:grpSpPr>
          <a:xfrm>
            <a:off x="1115616" y="800708"/>
            <a:ext cx="2988332" cy="4356484"/>
            <a:chOff x="1115616" y="800708"/>
            <a:chExt cx="2988332" cy="4356484"/>
          </a:xfrm>
        </p:grpSpPr>
        <p:sp>
          <p:nvSpPr>
            <p:cNvPr id="7" name="Rectangle 6"/>
            <p:cNvSpPr/>
            <p:nvPr/>
          </p:nvSpPr>
          <p:spPr bwMode="auto">
            <a:xfrm>
              <a:off x="1259632" y="4437112"/>
              <a:ext cx="864096" cy="72008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chemeClr val="tx1"/>
                  </a:solidFill>
                  <a:latin typeface="Segoe" pitchFamily="34" charset="0"/>
                </a:rPr>
                <a:t>DSP</a:t>
              </a:r>
              <a:endParaRPr lang="en-US" sz="2300" dirty="0" smtClean="0">
                <a:solidFill>
                  <a:schemeClr val="tx1"/>
                </a:solidFill>
                <a:latin typeface="Segoe" pitchFamily="34" charset="0"/>
              </a:endParaRPr>
            </a:p>
          </p:txBody>
        </p:sp>
        <p:sp>
          <p:nvSpPr>
            <p:cNvPr id="8" name="Oval 7"/>
            <p:cNvSpPr/>
            <p:nvPr/>
          </p:nvSpPr>
          <p:spPr bwMode="auto">
            <a:xfrm>
              <a:off x="1187624" y="3284984"/>
              <a:ext cx="1008112" cy="864096"/>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dirty="0" smtClean="0">
                  <a:solidFill>
                    <a:schemeClr val="tx1"/>
                  </a:solidFill>
                  <a:latin typeface="Segoe" pitchFamily="34" charset="0"/>
                </a:rPr>
                <a:t>Tango Server</a:t>
              </a:r>
              <a:endParaRPr lang="en-US" sz="1400" dirty="0" smtClean="0">
                <a:solidFill>
                  <a:schemeClr val="tx1"/>
                </a:solidFill>
                <a:latin typeface="Segoe" pitchFamily="34" charset="0"/>
              </a:endParaRPr>
            </a:p>
          </p:txBody>
        </p:sp>
        <p:sp>
          <p:nvSpPr>
            <p:cNvPr id="9" name="Rectangle 8"/>
            <p:cNvSpPr/>
            <p:nvPr/>
          </p:nvSpPr>
          <p:spPr bwMode="auto">
            <a:xfrm>
              <a:off x="2915816" y="4437112"/>
              <a:ext cx="864096" cy="72008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chemeClr val="tx1"/>
                  </a:solidFill>
                  <a:latin typeface="Segoe" pitchFamily="34" charset="0"/>
                </a:rPr>
                <a:t>DSP</a:t>
              </a:r>
              <a:endParaRPr lang="en-US" sz="2300" dirty="0" smtClean="0">
                <a:solidFill>
                  <a:schemeClr val="tx1"/>
                </a:solidFill>
                <a:latin typeface="Segoe" pitchFamily="34" charset="0"/>
              </a:endParaRPr>
            </a:p>
          </p:txBody>
        </p:sp>
        <p:sp>
          <p:nvSpPr>
            <p:cNvPr id="10" name="Oval 9"/>
            <p:cNvSpPr/>
            <p:nvPr/>
          </p:nvSpPr>
          <p:spPr bwMode="auto">
            <a:xfrm>
              <a:off x="2843808" y="3284984"/>
              <a:ext cx="1008112" cy="864096"/>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dirty="0" smtClean="0">
                  <a:solidFill>
                    <a:schemeClr val="tx1"/>
                  </a:solidFill>
                  <a:latin typeface="Segoe" pitchFamily="34" charset="0"/>
                </a:rPr>
                <a:t>Tango Server</a:t>
              </a:r>
              <a:endParaRPr lang="en-US" sz="1400" dirty="0" smtClean="0">
                <a:solidFill>
                  <a:schemeClr val="tx1"/>
                </a:solidFill>
                <a:latin typeface="Segoe" pitchFamily="34" charset="0"/>
              </a:endParaRPr>
            </a:p>
          </p:txBody>
        </p:sp>
        <p:sp>
          <p:nvSpPr>
            <p:cNvPr id="11" name="Rectangle 10"/>
            <p:cNvSpPr/>
            <p:nvPr/>
          </p:nvSpPr>
          <p:spPr bwMode="auto">
            <a:xfrm>
              <a:off x="1187624" y="2492896"/>
              <a:ext cx="2664296" cy="504056"/>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dirty="0" smtClean="0">
                  <a:solidFill>
                    <a:schemeClr val="tx1"/>
                  </a:solidFill>
                  <a:latin typeface="Segoe" pitchFamily="34" charset="0"/>
                </a:rPr>
                <a:t>TANGO Bus</a:t>
              </a:r>
              <a:endParaRPr lang="en-US" dirty="0" smtClean="0">
                <a:solidFill>
                  <a:schemeClr val="tx1"/>
                </a:solidFill>
                <a:latin typeface="Segoe" pitchFamily="34" charset="0"/>
              </a:endParaRPr>
            </a:p>
          </p:txBody>
        </p:sp>
        <p:sp>
          <p:nvSpPr>
            <p:cNvPr id="12" name="Oval 11"/>
            <p:cNvSpPr/>
            <p:nvPr/>
          </p:nvSpPr>
          <p:spPr bwMode="auto">
            <a:xfrm>
              <a:off x="1115616" y="1268760"/>
              <a:ext cx="1008112" cy="864096"/>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dirty="0" smtClean="0">
                  <a:solidFill>
                    <a:schemeClr val="tx1"/>
                  </a:solidFill>
                  <a:latin typeface="Segoe" pitchFamily="34" charset="0"/>
                </a:rPr>
                <a:t>Tango Client</a:t>
              </a:r>
              <a:endParaRPr lang="en-US" sz="1400" dirty="0" smtClean="0">
                <a:solidFill>
                  <a:schemeClr val="tx1"/>
                </a:solidFill>
                <a:latin typeface="Segoe" pitchFamily="34" charset="0"/>
              </a:endParaRPr>
            </a:p>
          </p:txBody>
        </p:sp>
        <p:sp>
          <p:nvSpPr>
            <p:cNvPr id="13" name="Oval 12"/>
            <p:cNvSpPr/>
            <p:nvPr/>
          </p:nvSpPr>
          <p:spPr bwMode="auto">
            <a:xfrm>
              <a:off x="2627784" y="1268760"/>
              <a:ext cx="1296144" cy="864096"/>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dirty="0" smtClean="0">
                  <a:solidFill>
                    <a:schemeClr val="tx1"/>
                  </a:solidFill>
                  <a:latin typeface="Segoe" pitchFamily="34" charset="0"/>
                </a:rPr>
                <a:t>Cm Interface</a:t>
              </a:r>
              <a:endParaRPr lang="en-US" sz="1400" dirty="0" smtClean="0">
                <a:solidFill>
                  <a:schemeClr val="tx1"/>
                </a:solidFill>
                <a:latin typeface="Segoe" pitchFamily="34" charset="0"/>
              </a:endParaRPr>
            </a:p>
          </p:txBody>
        </p:sp>
        <p:cxnSp>
          <p:nvCxnSpPr>
            <p:cNvPr id="15" name="Straight Arrow Connector 14"/>
            <p:cNvCxnSpPr>
              <a:stCxn id="8" idx="4"/>
              <a:endCxn id="7" idx="0"/>
            </p:cNvCxnSpPr>
            <p:nvPr/>
          </p:nvCxnSpPr>
          <p:spPr>
            <a:xfrm>
              <a:off x="1691680" y="4149080"/>
              <a:ext cx="0" cy="288032"/>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a:stCxn id="10" idx="4"/>
              <a:endCxn id="9" idx="0"/>
            </p:cNvCxnSpPr>
            <p:nvPr/>
          </p:nvCxnSpPr>
          <p:spPr>
            <a:xfrm>
              <a:off x="3347864" y="4149080"/>
              <a:ext cx="0" cy="288032"/>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8" idx="0"/>
            </p:cNvCxnSpPr>
            <p:nvPr/>
          </p:nvCxnSpPr>
          <p:spPr>
            <a:xfrm flipV="1">
              <a:off x="1691680" y="2996952"/>
              <a:ext cx="0" cy="28803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a:stCxn id="10" idx="0"/>
            </p:cNvCxnSpPr>
            <p:nvPr/>
          </p:nvCxnSpPr>
          <p:spPr>
            <a:xfrm flipV="1">
              <a:off x="3347864" y="2996952"/>
              <a:ext cx="0" cy="28803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a:xfrm>
              <a:off x="1619672" y="2132856"/>
              <a:ext cx="0" cy="36004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a:stCxn id="13" idx="4"/>
            </p:cNvCxnSpPr>
            <p:nvPr/>
          </p:nvCxnSpPr>
          <p:spPr>
            <a:xfrm>
              <a:off x="3275856" y="2132856"/>
              <a:ext cx="0" cy="36004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32" name="Striped Right Arrow 31"/>
            <p:cNvSpPr/>
            <p:nvPr/>
          </p:nvSpPr>
          <p:spPr bwMode="auto">
            <a:xfrm rot="8085976">
              <a:off x="3635896" y="908720"/>
              <a:ext cx="576064" cy="360040"/>
            </a:xfrm>
            <a:prstGeom prst="striped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chemeClr val="tx1"/>
                </a:solidFill>
                <a:latin typeface="Segoe" pitchFamily="34" charset="0"/>
              </a:endParaRPr>
            </a:p>
          </p:txBody>
        </p:sp>
      </p:grpSp>
      <p:sp>
        <p:nvSpPr>
          <p:cNvPr id="34" name="Text Placeholder 2"/>
          <p:cNvSpPr>
            <a:spLocks noGrp="1"/>
          </p:cNvSpPr>
          <p:nvPr>
            <p:ph type="body" sz="quarter" idx="10"/>
          </p:nvPr>
        </p:nvSpPr>
        <p:spPr>
          <a:xfrm>
            <a:off x="4644008" y="1196752"/>
            <a:ext cx="4061520" cy="1329595"/>
          </a:xfrm>
        </p:spPr>
        <p:txBody>
          <a:bodyPr/>
          <a:lstStyle/>
          <a:p>
            <a:r>
              <a:rPr lang="en-US" sz="2400" dirty="0" smtClean="0"/>
              <a:t>We will not use Cm within Suspension Control System but will keep on maintaining a Cm command interface</a:t>
            </a:r>
            <a:endParaRPr lang="en-US" sz="2400" dirty="0" smtClean="0"/>
          </a:p>
        </p:txBody>
      </p:sp>
      <p:sp>
        <p:nvSpPr>
          <p:cNvPr id="35" name="Text Placeholder 2"/>
          <p:cNvSpPr txBox="1">
            <a:spLocks/>
          </p:cNvSpPr>
          <p:nvPr/>
        </p:nvSpPr>
        <p:spPr>
          <a:xfrm>
            <a:off x="4860032" y="3861048"/>
            <a:ext cx="4061520" cy="664797"/>
          </a:xfrm>
          <a:prstGeom prst="rect">
            <a:avLst/>
          </a:prstGeom>
        </p:spPr>
        <p:txBody>
          <a:bodyPr vert="horz"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defRPr/>
            </a:pPr>
            <a:r>
              <a:rPr lang="en-US" sz="2400" dirty="0" smtClean="0"/>
              <a:t>DSP will run a server based on TCP/IP sockets</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Tiltmeter</a:t>
            </a:r>
            <a:r>
              <a:rPr lang="en-US" dirty="0" smtClean="0"/>
              <a:t> (i.e. Gyroscope)</a:t>
            </a:r>
            <a:endParaRPr lang="en-US" dirty="0"/>
          </a:p>
        </p:txBody>
      </p:sp>
      <p:sp>
        <p:nvSpPr>
          <p:cNvPr id="3" name="Text Placeholder 2"/>
          <p:cNvSpPr>
            <a:spLocks noGrp="1"/>
          </p:cNvSpPr>
          <p:nvPr>
            <p:ph type="body" sz="quarter" idx="10"/>
          </p:nvPr>
        </p:nvSpPr>
        <p:spPr>
          <a:xfrm>
            <a:off x="395536" y="980729"/>
            <a:ext cx="8568952" cy="1071062"/>
          </a:xfrm>
        </p:spPr>
        <p:txBody>
          <a:bodyPr/>
          <a:lstStyle/>
          <a:p>
            <a:r>
              <a:rPr lang="en-US" sz="2400" dirty="0" smtClean="0"/>
              <a:t>A test facility was set up and we ran some preliminary </a:t>
            </a:r>
            <a:r>
              <a:rPr lang="en-US" sz="2400" dirty="0" smtClean="0"/>
              <a:t>test (</a:t>
            </a:r>
            <a:r>
              <a:rPr lang="en-US" sz="2400" dirty="0" err="1" smtClean="0"/>
              <a:t>V.Boschi</a:t>
            </a:r>
            <a:r>
              <a:rPr lang="en-US" sz="2400" dirty="0" smtClean="0"/>
              <a:t> , </a:t>
            </a:r>
            <a:r>
              <a:rPr lang="en-US" sz="2400" dirty="0" err="1" smtClean="0"/>
              <a:t>A.Kutynia</a:t>
            </a:r>
            <a:r>
              <a:rPr lang="en-US" sz="2400" dirty="0" smtClean="0"/>
              <a:t>, C. </a:t>
            </a:r>
            <a:r>
              <a:rPr lang="en-US" sz="2400" dirty="0" err="1" smtClean="0"/>
              <a:t>Magazzu</a:t>
            </a:r>
            <a:r>
              <a:rPr lang="en-US" sz="2400" dirty="0" smtClean="0"/>
              <a:t>) – Mechanical design by A. </a:t>
            </a:r>
            <a:r>
              <a:rPr lang="en-US" sz="2400" dirty="0" err="1" smtClean="0"/>
              <a:t>Basti</a:t>
            </a:r>
            <a:endParaRPr lang="en-US" sz="2400" dirty="0" smtClean="0"/>
          </a:p>
          <a:p>
            <a:pPr>
              <a:buNone/>
            </a:pPr>
            <a:endParaRPr lang="en-US" sz="2400"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9</a:t>
            </a:fld>
            <a:endParaRPr lang="it-IT"/>
          </a:p>
        </p:txBody>
      </p:sp>
      <p:grpSp>
        <p:nvGrpSpPr>
          <p:cNvPr id="165" name="Group 164"/>
          <p:cNvGrpSpPr/>
          <p:nvPr/>
        </p:nvGrpSpPr>
        <p:grpSpPr>
          <a:xfrm>
            <a:off x="395538" y="1700808"/>
            <a:ext cx="2774765" cy="4966320"/>
            <a:chOff x="431895" y="314325"/>
            <a:chExt cx="3911505" cy="7000875"/>
          </a:xfrm>
        </p:grpSpPr>
        <p:sp>
          <p:nvSpPr>
            <p:cNvPr id="86" name="Rectangle 85"/>
            <p:cNvSpPr/>
            <p:nvPr/>
          </p:nvSpPr>
          <p:spPr bwMode="auto">
            <a:xfrm>
              <a:off x="533400" y="4267200"/>
              <a:ext cx="3124200" cy="3048000"/>
            </a:xfrm>
            <a:prstGeom prst="rect">
              <a:avLst/>
            </a:prstGeom>
            <a:solidFill>
              <a:schemeClr val="bg1"/>
            </a:solidFill>
            <a:ln w="9525" cap="flat" cmpd="sng" algn="ctr">
              <a:solidFill>
                <a:schemeClr val="tx1"/>
              </a:solidFill>
              <a:prstDash val="solid"/>
              <a:round/>
              <a:headEnd type="none" w="med" len="med"/>
              <a:tailEnd type="none" w="med" len="med"/>
            </a:ln>
            <a:effectLst/>
            <a:scene3d>
              <a:camera prst="isometricTopUp"/>
              <a:lightRig rig="threePt" dir="t"/>
            </a:scene3d>
            <a:sp3d extrusionH="25400"/>
          </p:spPr>
          <p:txBody>
            <a:bodyPr/>
            <a:lstStyle/>
            <a:p>
              <a:pPr algn="ctr">
                <a:defRPr/>
              </a:pPr>
              <a:endParaRPr lang="it-IT">
                <a:latin typeface="Arial" charset="0"/>
                <a:cs typeface="Arial" charset="0"/>
              </a:endParaRPr>
            </a:p>
          </p:txBody>
        </p:sp>
        <p:cxnSp>
          <p:nvCxnSpPr>
            <p:cNvPr id="87" name="Straight Connector 10"/>
            <p:cNvCxnSpPr>
              <a:cxnSpLocks noChangeShapeType="1"/>
            </p:cNvCxnSpPr>
            <p:nvPr/>
          </p:nvCxnSpPr>
          <p:spPr bwMode="auto">
            <a:xfrm flipH="1">
              <a:off x="914400" y="5105400"/>
              <a:ext cx="4763" cy="533400"/>
            </a:xfrm>
            <a:prstGeom prst="line">
              <a:avLst/>
            </a:prstGeom>
            <a:noFill/>
            <a:ln w="31750" algn="ctr">
              <a:solidFill>
                <a:schemeClr val="bg2"/>
              </a:solidFill>
              <a:round/>
              <a:headEnd/>
              <a:tailEnd/>
            </a:ln>
          </p:spPr>
        </p:cxnSp>
        <p:cxnSp>
          <p:nvCxnSpPr>
            <p:cNvPr id="88" name="Straight Connector 10"/>
            <p:cNvCxnSpPr>
              <a:cxnSpLocks noChangeShapeType="1"/>
            </p:cNvCxnSpPr>
            <p:nvPr/>
          </p:nvCxnSpPr>
          <p:spPr bwMode="auto">
            <a:xfrm flipH="1">
              <a:off x="3048000" y="5334000"/>
              <a:ext cx="4763" cy="609600"/>
            </a:xfrm>
            <a:prstGeom prst="line">
              <a:avLst/>
            </a:prstGeom>
            <a:noFill/>
            <a:ln w="31750" algn="ctr">
              <a:solidFill>
                <a:schemeClr val="bg2"/>
              </a:solidFill>
              <a:round/>
              <a:headEnd/>
              <a:tailEnd/>
            </a:ln>
          </p:spPr>
        </p:cxnSp>
        <p:grpSp>
          <p:nvGrpSpPr>
            <p:cNvPr id="89" name="Group 92"/>
            <p:cNvGrpSpPr>
              <a:grpSpLocks/>
            </p:cNvGrpSpPr>
            <p:nvPr/>
          </p:nvGrpSpPr>
          <p:grpSpPr bwMode="auto">
            <a:xfrm>
              <a:off x="2819400" y="5257800"/>
              <a:ext cx="685800" cy="381000"/>
              <a:chOff x="2819400" y="5257800"/>
              <a:chExt cx="685800" cy="381000"/>
            </a:xfrm>
          </p:grpSpPr>
          <p:grpSp>
            <p:nvGrpSpPr>
              <p:cNvPr id="90" name="Group 40"/>
              <p:cNvGrpSpPr/>
              <p:nvPr/>
            </p:nvGrpSpPr>
            <p:grpSpPr>
              <a:xfrm>
                <a:off x="3200400" y="5257800"/>
                <a:ext cx="304800" cy="152400"/>
                <a:chOff x="4114800" y="4114800"/>
                <a:chExt cx="609600" cy="381000"/>
              </a:xfrm>
              <a:scene3d>
                <a:camera prst="orthographicFront">
                  <a:rot lat="0" lon="2700000" rev="1800000"/>
                </a:camera>
                <a:lightRig rig="threePt" dir="t"/>
              </a:scene3d>
            </p:grpSpPr>
            <p:sp>
              <p:nvSpPr>
                <p:cNvPr id="103" name="Oval 102"/>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04" name="Oval 103"/>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05" name="Oval 104"/>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06" name="Oval 105"/>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07" name="Oval 106"/>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nvGrpSpPr>
              <p:cNvPr id="91" name="Group 40"/>
              <p:cNvGrpSpPr/>
              <p:nvPr/>
            </p:nvGrpSpPr>
            <p:grpSpPr>
              <a:xfrm>
                <a:off x="2819400" y="5486400"/>
                <a:ext cx="304800" cy="152400"/>
                <a:chOff x="4114800" y="4114800"/>
                <a:chExt cx="609600" cy="381000"/>
              </a:xfrm>
              <a:scene3d>
                <a:camera prst="orthographicFront">
                  <a:rot lat="0" lon="2700000" rev="1800000"/>
                </a:camera>
                <a:lightRig rig="threePt" dir="t"/>
              </a:scene3d>
            </p:grpSpPr>
            <p:sp>
              <p:nvSpPr>
                <p:cNvPr id="98" name="Oval 97"/>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99" name="Oval 98"/>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00" name="Oval 99"/>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01" name="Oval 100"/>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02" name="Oval 101"/>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nvGrpSpPr>
              <p:cNvPr id="92" name="Group 40"/>
              <p:cNvGrpSpPr/>
              <p:nvPr/>
            </p:nvGrpSpPr>
            <p:grpSpPr>
              <a:xfrm>
                <a:off x="3086100" y="5410200"/>
                <a:ext cx="152400" cy="76200"/>
                <a:chOff x="4114800" y="4114800"/>
                <a:chExt cx="609600" cy="381000"/>
              </a:xfrm>
              <a:scene3d>
                <a:camera prst="orthographicFront">
                  <a:rot lat="0" lon="2700000" rev="1800000"/>
                </a:camera>
                <a:lightRig rig="threePt" dir="t"/>
              </a:scene3d>
            </p:grpSpPr>
            <p:sp>
              <p:nvSpPr>
                <p:cNvPr id="93" name="Oval 92"/>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94" name="Oval 93"/>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95" name="Oval 94"/>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96" name="Oval 95"/>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97" name="Oval 96"/>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grpSp>
          <p:nvGrpSpPr>
            <p:cNvPr id="108" name="Group 40"/>
            <p:cNvGrpSpPr/>
            <p:nvPr/>
          </p:nvGrpSpPr>
          <p:grpSpPr>
            <a:xfrm>
              <a:off x="648000" y="4876800"/>
              <a:ext cx="304800" cy="152400"/>
              <a:chOff x="4114800" y="4114800"/>
              <a:chExt cx="609600" cy="381000"/>
            </a:xfrm>
            <a:scene3d>
              <a:camera prst="orthographicFront">
                <a:rot lat="0" lon="2700000" rev="7200000"/>
              </a:camera>
              <a:lightRig rig="threePt" dir="t"/>
            </a:scene3d>
          </p:grpSpPr>
          <p:sp>
            <p:nvSpPr>
              <p:cNvPr id="109" name="Oval 108"/>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10" name="Oval 109"/>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11" name="Oval 110"/>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12" name="Oval 111"/>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13" name="Oval 112"/>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nvGrpSpPr>
            <p:cNvPr id="114" name="Group 40"/>
            <p:cNvGrpSpPr/>
            <p:nvPr/>
          </p:nvGrpSpPr>
          <p:grpSpPr>
            <a:xfrm>
              <a:off x="914400" y="5257800"/>
              <a:ext cx="304800" cy="152400"/>
              <a:chOff x="4114800" y="4114800"/>
              <a:chExt cx="609600" cy="381000"/>
            </a:xfrm>
            <a:scene3d>
              <a:camera prst="orthographicFront">
                <a:rot lat="0" lon="2700000" rev="7200000"/>
              </a:camera>
              <a:lightRig rig="threePt" dir="t"/>
            </a:scene3d>
          </p:grpSpPr>
          <p:sp>
            <p:nvSpPr>
              <p:cNvPr id="115" name="Oval 114"/>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16" name="Oval 115"/>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17" name="Oval 116"/>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18" name="Oval 117"/>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19" name="Oval 118"/>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pic>
          <p:nvPicPr>
            <p:cNvPr id="120" name="Picture 7" descr="base platform-2.png"/>
            <p:cNvPicPr>
              <a:picLocks noChangeAspect="1"/>
            </p:cNvPicPr>
            <p:nvPr/>
          </p:nvPicPr>
          <p:blipFill>
            <a:blip r:embed="rId2" cstate="print"/>
            <a:srcRect/>
            <a:stretch>
              <a:fillRect/>
            </a:stretch>
          </p:blipFill>
          <p:spPr bwMode="auto">
            <a:xfrm>
              <a:off x="838200" y="4029075"/>
              <a:ext cx="2676525" cy="1600200"/>
            </a:xfrm>
            <a:prstGeom prst="rect">
              <a:avLst/>
            </a:prstGeom>
            <a:noFill/>
            <a:ln w="9525">
              <a:noFill/>
              <a:miter lim="800000"/>
              <a:headEnd/>
              <a:tailEnd/>
            </a:ln>
          </p:spPr>
        </p:pic>
        <p:cxnSp>
          <p:nvCxnSpPr>
            <p:cNvPr id="121" name="Straight Connector 10"/>
            <p:cNvCxnSpPr>
              <a:cxnSpLocks noChangeShapeType="1"/>
            </p:cNvCxnSpPr>
            <p:nvPr/>
          </p:nvCxnSpPr>
          <p:spPr bwMode="auto">
            <a:xfrm>
              <a:off x="863600" y="5105400"/>
              <a:ext cx="0" cy="255588"/>
            </a:xfrm>
            <a:prstGeom prst="line">
              <a:avLst/>
            </a:prstGeom>
            <a:noFill/>
            <a:ln w="31750" algn="ctr">
              <a:solidFill>
                <a:schemeClr val="tx1"/>
              </a:solidFill>
              <a:round/>
              <a:headEnd/>
              <a:tailEnd/>
            </a:ln>
          </p:spPr>
        </p:cxnSp>
        <p:cxnSp>
          <p:nvCxnSpPr>
            <p:cNvPr id="122" name="Straight Connector 10"/>
            <p:cNvCxnSpPr>
              <a:cxnSpLocks noChangeShapeType="1"/>
            </p:cNvCxnSpPr>
            <p:nvPr/>
          </p:nvCxnSpPr>
          <p:spPr bwMode="auto">
            <a:xfrm flipH="1">
              <a:off x="3168650" y="5486400"/>
              <a:ext cx="4763" cy="179388"/>
            </a:xfrm>
            <a:prstGeom prst="line">
              <a:avLst/>
            </a:prstGeom>
            <a:noFill/>
            <a:ln w="31750" algn="ctr">
              <a:solidFill>
                <a:schemeClr val="tx1"/>
              </a:solidFill>
              <a:round/>
              <a:headEnd/>
              <a:tailEnd/>
            </a:ln>
          </p:spPr>
        </p:cxnSp>
        <p:cxnSp>
          <p:nvCxnSpPr>
            <p:cNvPr id="123" name="Straight Connector 10"/>
            <p:cNvCxnSpPr>
              <a:cxnSpLocks noChangeShapeType="1"/>
            </p:cNvCxnSpPr>
            <p:nvPr/>
          </p:nvCxnSpPr>
          <p:spPr bwMode="auto">
            <a:xfrm>
              <a:off x="2438400" y="533400"/>
              <a:ext cx="71438" cy="3571875"/>
            </a:xfrm>
            <a:prstGeom prst="line">
              <a:avLst/>
            </a:prstGeom>
            <a:noFill/>
            <a:ln w="9525" algn="ctr">
              <a:solidFill>
                <a:schemeClr val="tx1"/>
              </a:solidFill>
              <a:round/>
              <a:headEnd/>
              <a:tailEnd/>
            </a:ln>
          </p:spPr>
        </p:cxnSp>
        <p:cxnSp>
          <p:nvCxnSpPr>
            <p:cNvPr id="124" name="Straight Connector 12"/>
            <p:cNvCxnSpPr>
              <a:cxnSpLocks noChangeShapeType="1"/>
            </p:cNvCxnSpPr>
            <p:nvPr/>
          </p:nvCxnSpPr>
          <p:spPr bwMode="auto">
            <a:xfrm flipH="1">
              <a:off x="960438" y="1219200"/>
              <a:ext cx="334962" cy="3751263"/>
            </a:xfrm>
            <a:prstGeom prst="line">
              <a:avLst/>
            </a:prstGeom>
            <a:noFill/>
            <a:ln w="9525" algn="ctr">
              <a:solidFill>
                <a:schemeClr val="tx1"/>
              </a:solidFill>
              <a:round/>
              <a:headEnd/>
              <a:tailEnd/>
            </a:ln>
          </p:spPr>
        </p:cxnSp>
        <p:cxnSp>
          <p:nvCxnSpPr>
            <p:cNvPr id="125" name="Straight Connector 13"/>
            <p:cNvCxnSpPr>
              <a:cxnSpLocks noChangeShapeType="1"/>
            </p:cNvCxnSpPr>
            <p:nvPr/>
          </p:nvCxnSpPr>
          <p:spPr bwMode="auto">
            <a:xfrm>
              <a:off x="2895600" y="1447800"/>
              <a:ext cx="188913" cy="3876675"/>
            </a:xfrm>
            <a:prstGeom prst="line">
              <a:avLst/>
            </a:prstGeom>
            <a:noFill/>
            <a:ln w="9525" algn="ctr">
              <a:solidFill>
                <a:schemeClr val="tx1"/>
              </a:solidFill>
              <a:round/>
              <a:headEnd/>
              <a:tailEnd/>
            </a:ln>
          </p:spPr>
        </p:cxnSp>
        <p:pic>
          <p:nvPicPr>
            <p:cNvPr id="126" name="Picture 8" descr="top platform vers.png"/>
            <p:cNvPicPr>
              <a:picLocks noChangeAspect="1"/>
            </p:cNvPicPr>
            <p:nvPr/>
          </p:nvPicPr>
          <p:blipFill>
            <a:blip r:embed="rId3" cstate="print"/>
            <a:srcRect/>
            <a:stretch>
              <a:fillRect/>
            </a:stretch>
          </p:blipFill>
          <p:spPr bwMode="auto">
            <a:xfrm>
              <a:off x="838200" y="314325"/>
              <a:ext cx="2693988" cy="1590675"/>
            </a:xfrm>
            <a:prstGeom prst="rect">
              <a:avLst/>
            </a:prstGeom>
            <a:noFill/>
            <a:ln w="9525">
              <a:noFill/>
              <a:miter lim="800000"/>
              <a:headEnd/>
              <a:tailEnd/>
            </a:ln>
          </p:spPr>
        </p:pic>
        <p:cxnSp>
          <p:nvCxnSpPr>
            <p:cNvPr id="127" name="Straight Arrow Connector 126"/>
            <p:cNvCxnSpPr/>
            <p:nvPr/>
          </p:nvCxnSpPr>
          <p:spPr>
            <a:xfrm flipV="1">
              <a:off x="762000" y="1066800"/>
              <a:ext cx="0" cy="3733800"/>
            </a:xfrm>
            <a:prstGeom prst="straightConnector1">
              <a:avLst/>
            </a:prstGeom>
            <a:ln w="12700" cmpd="sng">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8" name="TextBox 21"/>
            <p:cNvSpPr txBox="1">
              <a:spLocks noChangeArrowheads="1"/>
            </p:cNvSpPr>
            <p:nvPr/>
          </p:nvSpPr>
          <p:spPr bwMode="auto">
            <a:xfrm rot="16200000">
              <a:off x="166783" y="3015617"/>
              <a:ext cx="792162" cy="261938"/>
            </a:xfrm>
            <a:prstGeom prst="rect">
              <a:avLst/>
            </a:prstGeom>
            <a:noFill/>
            <a:ln w="9525">
              <a:noFill/>
              <a:miter lim="800000"/>
              <a:headEnd/>
              <a:tailEnd/>
            </a:ln>
          </p:spPr>
          <p:txBody>
            <a:bodyPr>
              <a:spAutoFit/>
            </a:bodyPr>
            <a:lstStyle/>
            <a:p>
              <a:r>
                <a:rPr lang="it-IT" sz="1100" u="none" dirty="0"/>
                <a:t>1.8 m</a:t>
              </a:r>
            </a:p>
          </p:txBody>
        </p:sp>
        <p:grpSp>
          <p:nvGrpSpPr>
            <p:cNvPr id="129" name="Group 40"/>
            <p:cNvGrpSpPr/>
            <p:nvPr/>
          </p:nvGrpSpPr>
          <p:grpSpPr>
            <a:xfrm>
              <a:off x="3200400" y="5486400"/>
              <a:ext cx="609600" cy="381000"/>
              <a:chOff x="4114800" y="4114800"/>
              <a:chExt cx="609600" cy="381000"/>
            </a:xfrm>
            <a:scene3d>
              <a:camera prst="orthographicFront">
                <a:rot lat="0" lon="2700000" rev="1800000"/>
              </a:camera>
              <a:lightRig rig="threePt" dir="t"/>
            </a:scene3d>
          </p:grpSpPr>
          <p:sp>
            <p:nvSpPr>
              <p:cNvPr id="130" name="Oval 129"/>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31" name="Oval 130"/>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32" name="Oval 131"/>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33" name="Oval 132"/>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34" name="Oval 133"/>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nvGrpSpPr>
            <p:cNvPr id="135" name="Group 229"/>
            <p:cNvGrpSpPr>
              <a:grpSpLocks/>
            </p:cNvGrpSpPr>
            <p:nvPr/>
          </p:nvGrpSpPr>
          <p:grpSpPr bwMode="auto">
            <a:xfrm>
              <a:off x="914400" y="5888038"/>
              <a:ext cx="609600" cy="512762"/>
              <a:chOff x="914400" y="5812200"/>
              <a:chExt cx="609600" cy="512400"/>
            </a:xfrm>
          </p:grpSpPr>
          <p:cxnSp>
            <p:nvCxnSpPr>
              <p:cNvPr id="136" name="Straight Connector 10"/>
              <p:cNvCxnSpPr>
                <a:cxnSpLocks noChangeShapeType="1"/>
              </p:cNvCxnSpPr>
              <p:nvPr/>
            </p:nvCxnSpPr>
            <p:spPr bwMode="auto">
              <a:xfrm flipH="1">
                <a:off x="1066800" y="6144600"/>
                <a:ext cx="4762" cy="180000"/>
              </a:xfrm>
              <a:prstGeom prst="line">
                <a:avLst/>
              </a:prstGeom>
              <a:noFill/>
              <a:ln w="31750" algn="ctr">
                <a:solidFill>
                  <a:schemeClr val="tx1"/>
                </a:solidFill>
                <a:round/>
                <a:headEnd/>
                <a:tailEnd/>
              </a:ln>
            </p:spPr>
          </p:cxnSp>
          <p:grpSp>
            <p:nvGrpSpPr>
              <p:cNvPr id="137" name="Group 41"/>
              <p:cNvGrpSpPr/>
              <p:nvPr/>
            </p:nvGrpSpPr>
            <p:grpSpPr>
              <a:xfrm>
                <a:off x="914400" y="5812200"/>
                <a:ext cx="609600" cy="381000"/>
                <a:chOff x="4114800" y="4114800"/>
                <a:chExt cx="609600" cy="381000"/>
              </a:xfrm>
              <a:scene3d>
                <a:camera prst="orthographicFront">
                  <a:rot lat="0" lon="2700000" rev="7200000"/>
                </a:camera>
                <a:lightRig rig="threePt" dir="t"/>
              </a:scene3d>
            </p:grpSpPr>
            <p:sp>
              <p:nvSpPr>
                <p:cNvPr id="138" name="Oval 137"/>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39" name="Oval 138"/>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40" name="Oval 139"/>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41" name="Oval 140"/>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42" name="Oval 141"/>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sp>
          <p:nvSpPr>
            <p:cNvPr id="143" name="TextBox 21"/>
            <p:cNvSpPr txBox="1">
              <a:spLocks noChangeArrowheads="1"/>
            </p:cNvSpPr>
            <p:nvPr/>
          </p:nvSpPr>
          <p:spPr bwMode="auto">
            <a:xfrm>
              <a:off x="1676400" y="5072063"/>
              <a:ext cx="1295400" cy="368784"/>
            </a:xfrm>
            <a:prstGeom prst="rect">
              <a:avLst/>
            </a:prstGeom>
            <a:noFill/>
            <a:ln w="9525">
              <a:noFill/>
              <a:miter lim="800000"/>
              <a:headEnd/>
              <a:tailEnd/>
            </a:ln>
          </p:spPr>
          <p:txBody>
            <a:bodyPr wrap="square">
              <a:spAutoFit/>
            </a:bodyPr>
            <a:lstStyle/>
            <a:p>
              <a:r>
                <a:rPr lang="it-IT" sz="1100" u="none" dirty="0" smtClean="0"/>
                <a:t>Accell</a:t>
              </a:r>
              <a:endParaRPr lang="it-IT" sz="1100" u="none" dirty="0"/>
            </a:p>
          </p:txBody>
        </p:sp>
        <p:sp>
          <p:nvSpPr>
            <p:cNvPr id="144" name="Rectangle 143"/>
            <p:cNvSpPr/>
            <p:nvPr/>
          </p:nvSpPr>
          <p:spPr bwMode="auto">
            <a:xfrm>
              <a:off x="1447800" y="3962400"/>
              <a:ext cx="381000" cy="685800"/>
            </a:xfrm>
            <a:prstGeom prst="rect">
              <a:avLst/>
            </a:prstGeom>
            <a:solidFill>
              <a:schemeClr val="bg1"/>
            </a:solidFill>
            <a:ln w="9525" cap="flat" cmpd="sng" algn="ctr">
              <a:solidFill>
                <a:schemeClr val="bg1"/>
              </a:solidFill>
              <a:prstDash val="solid"/>
              <a:round/>
              <a:headEnd type="none" w="med" len="med"/>
              <a:tailEnd type="none" w="med" len="med"/>
            </a:ln>
            <a:effectLst/>
            <a:scene3d>
              <a:camera prst="isometricTopUp"/>
              <a:lightRig rig="threePt" dir="t"/>
            </a:scene3d>
            <a:sp3d extrusionH="203200" contourW="12700" prstMaterial="matte">
              <a:bevelT/>
              <a:bevelB/>
              <a:extrusionClr>
                <a:schemeClr val="bg1"/>
              </a:extrusionClr>
              <a:contourClr>
                <a:schemeClr val="bg1"/>
              </a:contourClr>
            </a:sp3d>
          </p:spPr>
          <p:txBody>
            <a:bodyPr/>
            <a:lstStyle/>
            <a:p>
              <a:pPr algn="ctr">
                <a:defRPr/>
              </a:pPr>
              <a:endParaRPr lang="it-IT">
                <a:latin typeface="Arial" charset="0"/>
                <a:cs typeface="Arial" charset="0"/>
              </a:endParaRPr>
            </a:p>
          </p:txBody>
        </p:sp>
        <p:sp>
          <p:nvSpPr>
            <p:cNvPr id="145" name="TextBox 21"/>
            <p:cNvSpPr txBox="1">
              <a:spLocks noChangeArrowheads="1"/>
            </p:cNvSpPr>
            <p:nvPr/>
          </p:nvSpPr>
          <p:spPr bwMode="auto">
            <a:xfrm>
              <a:off x="990600" y="4191000"/>
              <a:ext cx="1295400" cy="261938"/>
            </a:xfrm>
            <a:prstGeom prst="rect">
              <a:avLst/>
            </a:prstGeom>
            <a:noFill/>
            <a:ln w="9525">
              <a:noFill/>
              <a:miter lim="800000"/>
              <a:headEnd/>
              <a:tailEnd/>
            </a:ln>
          </p:spPr>
          <p:txBody>
            <a:bodyPr>
              <a:spAutoFit/>
            </a:bodyPr>
            <a:lstStyle/>
            <a:p>
              <a:pPr algn="ctr"/>
              <a:r>
                <a:rPr lang="it-IT" sz="1100" u="none"/>
                <a:t>HRG</a:t>
              </a:r>
            </a:p>
          </p:txBody>
        </p:sp>
        <p:pic>
          <p:nvPicPr>
            <p:cNvPr id="146" name="Picture 23" descr="C:\Users\valerio\Desktop\HAcc.png"/>
            <p:cNvPicPr>
              <a:picLocks noChangeAspect="1" noChangeArrowheads="1"/>
            </p:cNvPicPr>
            <p:nvPr/>
          </p:nvPicPr>
          <p:blipFill>
            <a:blip r:embed="rId4" cstate="print"/>
            <a:srcRect/>
            <a:stretch>
              <a:fillRect/>
            </a:stretch>
          </p:blipFill>
          <p:spPr bwMode="auto">
            <a:xfrm>
              <a:off x="1905000" y="4410075"/>
              <a:ext cx="682625" cy="696913"/>
            </a:xfrm>
            <a:prstGeom prst="rect">
              <a:avLst/>
            </a:prstGeom>
            <a:noFill/>
            <a:ln w="9525">
              <a:noFill/>
              <a:miter lim="800000"/>
              <a:headEnd/>
              <a:tailEnd/>
            </a:ln>
          </p:spPr>
        </p:pic>
        <p:sp>
          <p:nvSpPr>
            <p:cNvPr id="147" name="Curved Up Arrow 59"/>
            <p:cNvSpPr>
              <a:spLocks noChangeArrowheads="1"/>
            </p:cNvSpPr>
            <p:nvPr/>
          </p:nvSpPr>
          <p:spPr bwMode="auto">
            <a:xfrm>
              <a:off x="1447800" y="3962400"/>
              <a:ext cx="228600" cy="152400"/>
            </a:xfrm>
            <a:prstGeom prst="curvedUpArrow">
              <a:avLst>
                <a:gd name="adj1" fmla="val 25000"/>
                <a:gd name="adj2" fmla="val 50000"/>
                <a:gd name="adj3" fmla="val 25000"/>
              </a:avLst>
            </a:prstGeom>
            <a:solidFill>
              <a:schemeClr val="accent1"/>
            </a:solidFill>
            <a:ln w="9525" algn="ctr">
              <a:solidFill>
                <a:schemeClr val="tx1"/>
              </a:solidFill>
              <a:round/>
              <a:headEnd/>
              <a:tailEnd/>
            </a:ln>
          </p:spPr>
          <p:txBody>
            <a:bodyPr/>
            <a:lstStyle/>
            <a:p>
              <a:pPr algn="ctr"/>
              <a:endParaRPr lang="it-IT"/>
            </a:p>
          </p:txBody>
        </p:sp>
        <p:cxnSp>
          <p:nvCxnSpPr>
            <p:cNvPr id="149" name="Straight Connector 66"/>
            <p:cNvCxnSpPr>
              <a:cxnSpLocks noChangeShapeType="1"/>
            </p:cNvCxnSpPr>
            <p:nvPr/>
          </p:nvCxnSpPr>
          <p:spPr bwMode="auto">
            <a:xfrm flipH="1">
              <a:off x="3048000" y="5867400"/>
              <a:ext cx="152400" cy="76200"/>
            </a:xfrm>
            <a:prstGeom prst="line">
              <a:avLst/>
            </a:prstGeom>
            <a:noFill/>
            <a:ln w="9525" algn="ctr">
              <a:solidFill>
                <a:schemeClr val="bg2"/>
              </a:solidFill>
              <a:round/>
              <a:headEnd/>
              <a:tailEnd/>
            </a:ln>
          </p:spPr>
        </p:cxnSp>
        <p:sp>
          <p:nvSpPr>
            <p:cNvPr id="150" name="Oval 149"/>
            <p:cNvSpPr/>
            <p:nvPr/>
          </p:nvSpPr>
          <p:spPr bwMode="auto">
            <a:xfrm>
              <a:off x="3124200" y="57912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a:scene3d>
              <a:camera prst="isometricLeftDown"/>
              <a:lightRig rig="threePt" dir="t"/>
            </a:scene3d>
            <a:sp3d extrusionH="38100"/>
          </p:spPr>
          <p:txBody>
            <a:bodyPr/>
            <a:lstStyle/>
            <a:p>
              <a:pPr algn="ctr">
                <a:defRPr/>
              </a:pPr>
              <a:endParaRPr lang="it-IT">
                <a:latin typeface="Arial" charset="0"/>
                <a:cs typeface="Arial" charset="0"/>
              </a:endParaRPr>
            </a:p>
          </p:txBody>
        </p:sp>
        <p:sp>
          <p:nvSpPr>
            <p:cNvPr id="151" name="TextBox 21"/>
            <p:cNvSpPr txBox="1">
              <a:spLocks noChangeArrowheads="1"/>
            </p:cNvSpPr>
            <p:nvPr/>
          </p:nvSpPr>
          <p:spPr bwMode="auto">
            <a:xfrm>
              <a:off x="2590800" y="5910263"/>
              <a:ext cx="1295400" cy="261937"/>
            </a:xfrm>
            <a:prstGeom prst="rect">
              <a:avLst/>
            </a:prstGeom>
            <a:noFill/>
            <a:ln w="9525">
              <a:noFill/>
              <a:miter lim="800000"/>
              <a:headEnd/>
              <a:tailEnd/>
            </a:ln>
          </p:spPr>
          <p:txBody>
            <a:bodyPr>
              <a:spAutoFit/>
            </a:bodyPr>
            <a:lstStyle/>
            <a:p>
              <a:pPr algn="ctr"/>
              <a:r>
                <a:rPr lang="it-IT" sz="1100" u="none"/>
                <a:t>Magnet</a:t>
              </a:r>
            </a:p>
          </p:txBody>
        </p:sp>
        <p:cxnSp>
          <p:nvCxnSpPr>
            <p:cNvPr id="152" name="Straight Arrow Connector 10"/>
            <p:cNvCxnSpPr>
              <a:cxnSpLocks noChangeShapeType="1"/>
            </p:cNvCxnSpPr>
            <p:nvPr/>
          </p:nvCxnSpPr>
          <p:spPr bwMode="auto">
            <a:xfrm>
              <a:off x="2895600" y="1295400"/>
              <a:ext cx="381000" cy="228600"/>
            </a:xfrm>
            <a:prstGeom prst="straightConnector1">
              <a:avLst/>
            </a:prstGeom>
            <a:noFill/>
            <a:ln w="9525" algn="ctr">
              <a:solidFill>
                <a:schemeClr val="tx1"/>
              </a:solidFill>
              <a:round/>
              <a:headEnd type="arrow" w="med" len="med"/>
              <a:tailEnd type="arrow" w="med" len="med"/>
            </a:ln>
          </p:spPr>
        </p:cxnSp>
        <p:sp>
          <p:nvSpPr>
            <p:cNvPr id="153" name="TextBox 21"/>
            <p:cNvSpPr txBox="1">
              <a:spLocks noChangeArrowheads="1"/>
            </p:cNvSpPr>
            <p:nvPr/>
          </p:nvSpPr>
          <p:spPr bwMode="auto">
            <a:xfrm>
              <a:off x="2563551" y="1024878"/>
              <a:ext cx="1295400" cy="261938"/>
            </a:xfrm>
            <a:prstGeom prst="rect">
              <a:avLst/>
            </a:prstGeom>
            <a:noFill/>
            <a:ln w="9525">
              <a:noFill/>
              <a:miter lim="800000"/>
              <a:headEnd/>
              <a:tailEnd/>
            </a:ln>
          </p:spPr>
          <p:txBody>
            <a:bodyPr>
              <a:spAutoFit/>
            </a:bodyPr>
            <a:lstStyle/>
            <a:p>
              <a:pPr algn="ctr"/>
              <a:r>
                <a:rPr lang="it-IT" sz="1100" u="none" dirty="0"/>
                <a:t>10 cm</a:t>
              </a:r>
            </a:p>
          </p:txBody>
        </p:sp>
        <p:cxnSp>
          <p:nvCxnSpPr>
            <p:cNvPr id="154" name="Straight Connector 10"/>
            <p:cNvCxnSpPr>
              <a:cxnSpLocks noChangeShapeType="1"/>
            </p:cNvCxnSpPr>
            <p:nvPr/>
          </p:nvCxnSpPr>
          <p:spPr bwMode="auto">
            <a:xfrm flipH="1">
              <a:off x="3581400" y="5867400"/>
              <a:ext cx="4763" cy="179388"/>
            </a:xfrm>
            <a:prstGeom prst="line">
              <a:avLst/>
            </a:prstGeom>
            <a:noFill/>
            <a:ln w="31750" algn="ctr">
              <a:solidFill>
                <a:schemeClr val="tx1"/>
              </a:solidFill>
              <a:round/>
              <a:headEnd/>
              <a:tailEnd/>
            </a:ln>
          </p:spPr>
        </p:cxnSp>
        <p:sp>
          <p:nvSpPr>
            <p:cNvPr id="155" name="TextBox 21"/>
            <p:cNvSpPr txBox="1">
              <a:spLocks noChangeArrowheads="1"/>
            </p:cNvSpPr>
            <p:nvPr/>
          </p:nvSpPr>
          <p:spPr bwMode="auto">
            <a:xfrm>
              <a:off x="3048000" y="5148263"/>
              <a:ext cx="1295400" cy="261937"/>
            </a:xfrm>
            <a:prstGeom prst="rect">
              <a:avLst/>
            </a:prstGeom>
            <a:noFill/>
            <a:ln w="9525">
              <a:noFill/>
              <a:miter lim="800000"/>
              <a:headEnd/>
              <a:tailEnd/>
            </a:ln>
          </p:spPr>
          <p:txBody>
            <a:bodyPr>
              <a:spAutoFit/>
            </a:bodyPr>
            <a:lstStyle/>
            <a:p>
              <a:pPr algn="ctr"/>
              <a:r>
                <a:rPr lang="it-IT" sz="1100" u="none" dirty="0"/>
                <a:t>LVDT</a:t>
              </a:r>
            </a:p>
          </p:txBody>
        </p:sp>
        <p:cxnSp>
          <p:nvCxnSpPr>
            <p:cNvPr id="156" name="Straight Arrow Connector 10"/>
            <p:cNvCxnSpPr>
              <a:cxnSpLocks noChangeShapeType="1"/>
            </p:cNvCxnSpPr>
            <p:nvPr/>
          </p:nvCxnSpPr>
          <p:spPr bwMode="auto">
            <a:xfrm flipV="1">
              <a:off x="1143000" y="3857625"/>
              <a:ext cx="685800" cy="409575"/>
            </a:xfrm>
            <a:prstGeom prst="straightConnector1">
              <a:avLst/>
            </a:prstGeom>
            <a:noFill/>
            <a:ln w="9525" algn="ctr">
              <a:solidFill>
                <a:schemeClr val="tx1"/>
              </a:solidFill>
              <a:round/>
              <a:headEnd/>
              <a:tailEnd type="arrow" w="med" len="med"/>
            </a:ln>
          </p:spPr>
        </p:cxnSp>
        <p:cxnSp>
          <p:nvCxnSpPr>
            <p:cNvPr id="157" name="Straight Connector 66"/>
            <p:cNvCxnSpPr>
              <a:cxnSpLocks noChangeShapeType="1"/>
            </p:cNvCxnSpPr>
            <p:nvPr/>
          </p:nvCxnSpPr>
          <p:spPr bwMode="auto">
            <a:xfrm flipH="1" flipV="1">
              <a:off x="914400" y="5638800"/>
              <a:ext cx="76200" cy="133350"/>
            </a:xfrm>
            <a:prstGeom prst="line">
              <a:avLst/>
            </a:prstGeom>
            <a:noFill/>
            <a:ln w="9525" algn="ctr">
              <a:solidFill>
                <a:schemeClr val="bg2"/>
              </a:solidFill>
              <a:round/>
              <a:headEnd/>
              <a:tailEnd/>
            </a:ln>
          </p:spPr>
        </p:cxnSp>
        <p:sp>
          <p:nvSpPr>
            <p:cNvPr id="158" name="Oval 157"/>
            <p:cNvSpPr/>
            <p:nvPr/>
          </p:nvSpPr>
          <p:spPr bwMode="auto">
            <a:xfrm>
              <a:off x="954000" y="5715000"/>
              <a:ext cx="152400" cy="144000"/>
            </a:xfrm>
            <a:prstGeom prst="ellipse">
              <a:avLst/>
            </a:prstGeom>
            <a:solidFill>
              <a:schemeClr val="tx1"/>
            </a:solidFill>
            <a:ln w="9525" cap="flat" cmpd="sng" algn="ctr">
              <a:solidFill>
                <a:schemeClr val="tx1"/>
              </a:solidFill>
              <a:prstDash val="solid"/>
              <a:round/>
              <a:headEnd type="none" w="med" len="med"/>
              <a:tailEnd type="none" w="med" len="med"/>
            </a:ln>
            <a:effectLst/>
            <a:scene3d>
              <a:camera prst="isometricLeftDown">
                <a:rot lat="2100000" lon="2700000" rev="5400000"/>
              </a:camera>
              <a:lightRig rig="threePt" dir="t"/>
            </a:scene3d>
            <a:sp3d extrusionH="38100"/>
          </p:spPr>
          <p:txBody>
            <a:bodyPr/>
            <a:lstStyle/>
            <a:p>
              <a:pPr algn="ctr">
                <a:defRPr/>
              </a:pPr>
              <a:endParaRPr lang="it-IT">
                <a:latin typeface="Arial" charset="0"/>
                <a:cs typeface="Arial" charset="0"/>
              </a:endParaRPr>
            </a:p>
          </p:txBody>
        </p:sp>
        <p:grpSp>
          <p:nvGrpSpPr>
            <p:cNvPr id="159" name="Group 40"/>
            <p:cNvGrpSpPr/>
            <p:nvPr/>
          </p:nvGrpSpPr>
          <p:grpSpPr>
            <a:xfrm>
              <a:off x="838200" y="5076000"/>
              <a:ext cx="152400" cy="76200"/>
              <a:chOff x="4114800" y="4114800"/>
              <a:chExt cx="609600" cy="381000"/>
            </a:xfrm>
            <a:scene3d>
              <a:camera prst="orthographicFront">
                <a:rot lat="0" lon="2700000" rev="7200000"/>
              </a:camera>
              <a:lightRig rig="threePt" dir="t"/>
            </a:scene3d>
          </p:grpSpPr>
          <p:sp>
            <p:nvSpPr>
              <p:cNvPr id="160" name="Oval 159"/>
              <p:cNvSpPr/>
              <p:nvPr/>
            </p:nvSpPr>
            <p:spPr bwMode="auto">
              <a:xfrm>
                <a:off x="41148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61" name="Oval 160"/>
              <p:cNvSpPr/>
              <p:nvPr/>
            </p:nvSpPr>
            <p:spPr bwMode="auto">
              <a:xfrm>
                <a:off x="41910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62" name="Oval 161"/>
              <p:cNvSpPr/>
              <p:nvPr/>
            </p:nvSpPr>
            <p:spPr bwMode="auto">
              <a:xfrm>
                <a:off x="42672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sp>
            <p:nvSpPr>
              <p:cNvPr id="163" name="Oval 162"/>
              <p:cNvSpPr/>
              <p:nvPr/>
            </p:nvSpPr>
            <p:spPr bwMode="auto">
              <a:xfrm>
                <a:off x="44196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tx1"/>
                </a:contourClr>
              </a:sp3d>
            </p:spPr>
            <p:txBody>
              <a:bodyPr/>
              <a:lstStyle/>
              <a:p>
                <a:pPr algn="ctr">
                  <a:defRPr/>
                </a:pPr>
                <a:endParaRPr lang="it-IT">
                  <a:latin typeface="Arial" charset="0"/>
                  <a:cs typeface="Arial" charset="0"/>
                </a:endParaRPr>
              </a:p>
            </p:txBody>
          </p:sp>
          <p:sp>
            <p:nvSpPr>
              <p:cNvPr id="164" name="Oval 163"/>
              <p:cNvSpPr/>
              <p:nvPr/>
            </p:nvSpPr>
            <p:spPr bwMode="auto">
              <a:xfrm>
                <a:off x="4343400" y="4114800"/>
                <a:ext cx="304800" cy="381000"/>
              </a:xfrm>
              <a:prstGeom prst="ellipse">
                <a:avLst/>
              </a:prstGeom>
              <a:noFill/>
              <a:ln w="9525" cap="flat" cmpd="sng" algn="ctr">
                <a:solidFill>
                  <a:schemeClr val="tx1"/>
                </a:solidFill>
                <a:prstDash val="solid"/>
                <a:round/>
                <a:headEnd type="none" w="med" len="med"/>
                <a:tailEnd type="none" w="med" len="med"/>
              </a:ln>
              <a:effectLst/>
              <a:sp3d extrusionH="19050" contourW="12700">
                <a:contourClr>
                  <a:schemeClr val="bg2"/>
                </a:contourClr>
              </a:sp3d>
            </p:spPr>
            <p:txBody>
              <a:bodyPr/>
              <a:lstStyle/>
              <a:p>
                <a:pPr algn="ctr">
                  <a:defRPr/>
                </a:pPr>
                <a:endParaRPr lang="it-IT">
                  <a:latin typeface="Arial" charset="0"/>
                  <a:cs typeface="Arial" charset="0"/>
                </a:endParaRPr>
              </a:p>
            </p:txBody>
          </p:sp>
        </p:grpSp>
      </p:grpSp>
      <p:sp>
        <p:nvSpPr>
          <p:cNvPr id="85" name="Text Placeholder 2"/>
          <p:cNvSpPr txBox="1">
            <a:spLocks/>
          </p:cNvSpPr>
          <p:nvPr/>
        </p:nvSpPr>
        <p:spPr>
          <a:xfrm>
            <a:off x="3995936" y="1982819"/>
            <a:ext cx="4968552" cy="3877985"/>
          </a:xfrm>
          <a:prstGeom prst="rect">
            <a:avLst/>
          </a:prstGeom>
        </p:spPr>
        <p:txBody>
          <a:bodyPr vert="horz" wrap="square" lIns="0" tIns="0" rIns="0" bIns="0" rtlCol="0">
            <a:spAutoFit/>
          </a:bodyPr>
          <a:lstStyle/>
          <a:p>
            <a:pPr marL="396875" lvl="0" indent="-396875" defTabSz="914363">
              <a:lnSpc>
                <a:spcPct val="90000"/>
              </a:lnSpc>
              <a:spcBef>
                <a:spcPct val="20000"/>
              </a:spcBef>
              <a:buBlip>
                <a:blip r:embed="rId5"/>
              </a:buBlip>
            </a:pPr>
            <a:r>
              <a:rPr lang="en-US" sz="2400" dirty="0" smtClean="0"/>
              <a:t>The testing table has been then equipped with 3 LVDTs and 3 Coil-magnet actuators, disposed in the standard pinwheel configuration, plus an horizontal accelerometer placed in the center of the table</a:t>
            </a:r>
            <a:r>
              <a:rPr lang="en-US" sz="2400" dirty="0" smtClean="0"/>
              <a:t>.</a:t>
            </a:r>
          </a:p>
          <a:p>
            <a:pPr marL="396875" indent="-396875" defTabSz="914363">
              <a:lnSpc>
                <a:spcPct val="90000"/>
              </a:lnSpc>
              <a:spcBef>
                <a:spcPct val="20000"/>
              </a:spcBef>
              <a:buBlip>
                <a:blip r:embed="rId5"/>
              </a:buBlip>
            </a:pPr>
            <a:r>
              <a:rPr lang="en-US" sz="2400" dirty="0" smtClean="0"/>
              <a:t>Table is controlled by DSP implementing a LQG 3x3 controller based on a </a:t>
            </a:r>
            <a:r>
              <a:rPr lang="en-US" sz="2400" dirty="0" err="1" smtClean="0"/>
              <a:t>Kalman</a:t>
            </a:r>
            <a:r>
              <a:rPr lang="en-US" sz="2400" dirty="0" smtClean="0"/>
              <a:t>  </a:t>
            </a:r>
            <a:r>
              <a:rPr lang="en-US" sz="2400" dirty="0" smtClean="0"/>
              <a:t>estimator</a:t>
            </a:r>
            <a:r>
              <a:rPr lang="en-US" sz="2400" dirty="0" smtClean="0"/>
              <a:t>.</a:t>
            </a:r>
            <a:endParaRPr lang="en-US" sz="2400" dirty="0" smtClean="0"/>
          </a:p>
          <a:p>
            <a:pPr marL="396875" lvl="0" indent="-396875" defTabSz="914363">
              <a:lnSpc>
                <a:spcPct val="90000"/>
              </a:lnSpc>
              <a:spcBef>
                <a:spcPct val="20000"/>
              </a:spcBef>
              <a:buBlip>
                <a:blip r:embed="rId5"/>
              </a:buBlip>
            </a:pPr>
            <a:endParaRPr lang="en-US" sz="2400" dirty="0" smtClean="0"/>
          </a:p>
          <a:p>
            <a:pPr marL="396875" marR="0" lvl="0" indent="-396875" algn="l" defTabSz="914363"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98598"/>
          </a:xfrm>
        </p:spPr>
        <p:txBody>
          <a:bodyPr/>
          <a:lstStyle/>
          <a:p>
            <a:r>
              <a:rPr lang="en-US" sz="3600" dirty="0" smtClean="0"/>
              <a:t>LQG Controller (V. </a:t>
            </a:r>
            <a:r>
              <a:rPr lang="en-US" sz="3600" dirty="0" err="1" smtClean="0"/>
              <a:t>Boschi</a:t>
            </a:r>
            <a:r>
              <a:rPr lang="en-US" sz="3600" dirty="0" smtClean="0"/>
              <a:t>)</a:t>
            </a:r>
            <a:endParaRPr lang="en-US" sz="3600" dirty="0"/>
          </a:p>
        </p:txBody>
      </p:sp>
      <p:sp>
        <p:nvSpPr>
          <p:cNvPr id="4" name="Date Placeholder 3"/>
          <p:cNvSpPr>
            <a:spLocks noGrp="1"/>
          </p:cNvSpPr>
          <p:nvPr>
            <p:ph type="dt" sz="half" idx="11"/>
          </p:nvPr>
        </p:nvSpPr>
        <p:spPr/>
        <p:txBody>
          <a:bodyPr/>
          <a:lstStyle/>
          <a:p>
            <a:r>
              <a:rPr lang="it-IT" dirty="0" smtClean="0"/>
              <a:t>11/06/2013</a:t>
            </a:r>
            <a:endParaRPr lang="it-IT"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10</a:t>
            </a:fld>
            <a:endParaRPr lang="it-IT"/>
          </a:p>
        </p:txBody>
      </p:sp>
      <p:sp>
        <p:nvSpPr>
          <p:cNvPr id="6" name="Footer Placeholder 5"/>
          <p:cNvSpPr>
            <a:spLocks noGrp="1"/>
          </p:cNvSpPr>
          <p:nvPr>
            <p:ph type="ftr" sz="quarter" idx="13"/>
          </p:nvPr>
        </p:nvSpPr>
        <p:spPr/>
        <p:txBody>
          <a:bodyPr/>
          <a:lstStyle/>
          <a:p>
            <a:r>
              <a:rPr lang="en-US" smtClean="0"/>
              <a:t>SAT Control System -  Adv Virgo Week</a:t>
            </a:r>
            <a:endParaRPr lang="it-IT" dirty="0"/>
          </a:p>
        </p:txBody>
      </p:sp>
      <p:grpSp>
        <p:nvGrpSpPr>
          <p:cNvPr id="8" name="Group 7"/>
          <p:cNvGrpSpPr/>
          <p:nvPr/>
        </p:nvGrpSpPr>
        <p:grpSpPr>
          <a:xfrm>
            <a:off x="1143000" y="908720"/>
            <a:ext cx="8001000" cy="5807075"/>
            <a:chOff x="1143000" y="914400"/>
            <a:chExt cx="8001000" cy="5807075"/>
          </a:xfrm>
        </p:grpSpPr>
        <p:pic>
          <p:nvPicPr>
            <p:cNvPr id="9" name="Picture 61" descr="LQG.png"/>
            <p:cNvPicPr>
              <a:picLocks noChangeAspect="1"/>
            </p:cNvPicPr>
            <p:nvPr/>
          </p:nvPicPr>
          <p:blipFill>
            <a:blip r:embed="rId2" cstate="print"/>
            <a:srcRect l="10001" t="3392" r="8333" b="6731"/>
            <a:stretch>
              <a:fillRect/>
            </a:stretch>
          </p:blipFill>
          <p:spPr bwMode="auto">
            <a:xfrm>
              <a:off x="1219200" y="2971800"/>
              <a:ext cx="6934200" cy="3749675"/>
            </a:xfrm>
            <a:prstGeom prst="rect">
              <a:avLst/>
            </a:prstGeom>
            <a:noFill/>
            <a:ln w="9525">
              <a:noFill/>
              <a:miter lim="800000"/>
              <a:headEnd/>
              <a:tailEnd/>
            </a:ln>
          </p:spPr>
        </p:pic>
        <p:sp>
          <p:nvSpPr>
            <p:cNvPr id="10" name="TextBox 5"/>
            <p:cNvSpPr txBox="1">
              <a:spLocks noChangeArrowheads="1"/>
            </p:cNvSpPr>
            <p:nvPr/>
          </p:nvSpPr>
          <p:spPr bwMode="auto">
            <a:xfrm>
              <a:off x="1600200" y="4035425"/>
              <a:ext cx="1905000" cy="307975"/>
            </a:xfrm>
            <a:prstGeom prst="rect">
              <a:avLst/>
            </a:prstGeom>
            <a:noFill/>
            <a:ln w="9525">
              <a:noFill/>
              <a:miter lim="800000"/>
              <a:headEnd/>
              <a:tailEnd/>
            </a:ln>
          </p:spPr>
          <p:txBody>
            <a:bodyPr>
              <a:spAutoFit/>
            </a:bodyPr>
            <a:lstStyle/>
            <a:p>
              <a:pPr algn="ctr"/>
              <a:r>
                <a:rPr lang="it-IT" sz="1400" u="none"/>
                <a:t>LVDT1/COIL1</a:t>
              </a:r>
            </a:p>
          </p:txBody>
        </p:sp>
        <p:sp>
          <p:nvSpPr>
            <p:cNvPr id="11" name="TextBox 6"/>
            <p:cNvSpPr txBox="1">
              <a:spLocks noChangeArrowheads="1"/>
            </p:cNvSpPr>
            <p:nvPr/>
          </p:nvSpPr>
          <p:spPr bwMode="auto">
            <a:xfrm>
              <a:off x="3810000" y="4035425"/>
              <a:ext cx="1905000" cy="307975"/>
            </a:xfrm>
            <a:prstGeom prst="rect">
              <a:avLst/>
            </a:prstGeom>
            <a:noFill/>
            <a:ln w="9525">
              <a:noFill/>
              <a:miter lim="800000"/>
              <a:headEnd/>
              <a:tailEnd/>
            </a:ln>
          </p:spPr>
          <p:txBody>
            <a:bodyPr>
              <a:spAutoFit/>
            </a:bodyPr>
            <a:lstStyle/>
            <a:p>
              <a:pPr algn="ctr"/>
              <a:r>
                <a:rPr lang="it-IT" sz="1400" u="none"/>
                <a:t>LVDT2/COIL1</a:t>
              </a:r>
            </a:p>
          </p:txBody>
        </p:sp>
        <p:sp>
          <p:nvSpPr>
            <p:cNvPr id="12" name="TextBox 7"/>
            <p:cNvSpPr txBox="1">
              <a:spLocks noChangeArrowheads="1"/>
            </p:cNvSpPr>
            <p:nvPr/>
          </p:nvSpPr>
          <p:spPr bwMode="auto">
            <a:xfrm>
              <a:off x="6019800" y="4035425"/>
              <a:ext cx="1905000" cy="307975"/>
            </a:xfrm>
            <a:prstGeom prst="rect">
              <a:avLst/>
            </a:prstGeom>
            <a:noFill/>
            <a:ln w="9525">
              <a:noFill/>
              <a:miter lim="800000"/>
              <a:headEnd/>
              <a:tailEnd/>
            </a:ln>
          </p:spPr>
          <p:txBody>
            <a:bodyPr>
              <a:spAutoFit/>
            </a:bodyPr>
            <a:lstStyle/>
            <a:p>
              <a:pPr algn="ctr"/>
              <a:r>
                <a:rPr lang="it-IT" sz="1400" u="none"/>
                <a:t>LVDT3/COIL1</a:t>
              </a:r>
            </a:p>
          </p:txBody>
        </p:sp>
        <p:sp>
          <p:nvSpPr>
            <p:cNvPr id="13" name="TextBox 8"/>
            <p:cNvSpPr txBox="1">
              <a:spLocks noChangeArrowheads="1"/>
            </p:cNvSpPr>
            <p:nvPr/>
          </p:nvSpPr>
          <p:spPr bwMode="auto">
            <a:xfrm>
              <a:off x="1600200" y="5178425"/>
              <a:ext cx="1905000" cy="307975"/>
            </a:xfrm>
            <a:prstGeom prst="rect">
              <a:avLst/>
            </a:prstGeom>
            <a:noFill/>
            <a:ln w="9525">
              <a:noFill/>
              <a:miter lim="800000"/>
              <a:headEnd/>
              <a:tailEnd/>
            </a:ln>
          </p:spPr>
          <p:txBody>
            <a:bodyPr>
              <a:spAutoFit/>
            </a:bodyPr>
            <a:lstStyle/>
            <a:p>
              <a:pPr algn="ctr"/>
              <a:r>
                <a:rPr lang="it-IT" sz="1400" u="none"/>
                <a:t>LVDT1/COIL2</a:t>
              </a:r>
            </a:p>
          </p:txBody>
        </p:sp>
        <p:sp>
          <p:nvSpPr>
            <p:cNvPr id="14" name="TextBox 9"/>
            <p:cNvSpPr txBox="1">
              <a:spLocks noChangeArrowheads="1"/>
            </p:cNvSpPr>
            <p:nvPr/>
          </p:nvSpPr>
          <p:spPr bwMode="auto">
            <a:xfrm>
              <a:off x="3810000" y="5178425"/>
              <a:ext cx="1905000" cy="307975"/>
            </a:xfrm>
            <a:prstGeom prst="rect">
              <a:avLst/>
            </a:prstGeom>
            <a:noFill/>
            <a:ln w="9525">
              <a:noFill/>
              <a:miter lim="800000"/>
              <a:headEnd/>
              <a:tailEnd/>
            </a:ln>
          </p:spPr>
          <p:txBody>
            <a:bodyPr>
              <a:spAutoFit/>
            </a:bodyPr>
            <a:lstStyle/>
            <a:p>
              <a:pPr algn="ctr"/>
              <a:r>
                <a:rPr lang="it-IT" sz="1400" u="none"/>
                <a:t>LVDT2/COIL2</a:t>
              </a:r>
            </a:p>
          </p:txBody>
        </p:sp>
        <p:sp>
          <p:nvSpPr>
            <p:cNvPr id="15" name="TextBox 10"/>
            <p:cNvSpPr txBox="1">
              <a:spLocks noChangeArrowheads="1"/>
            </p:cNvSpPr>
            <p:nvPr/>
          </p:nvSpPr>
          <p:spPr bwMode="auto">
            <a:xfrm>
              <a:off x="6019800" y="5178425"/>
              <a:ext cx="1905000" cy="307975"/>
            </a:xfrm>
            <a:prstGeom prst="rect">
              <a:avLst/>
            </a:prstGeom>
            <a:noFill/>
            <a:ln w="9525">
              <a:noFill/>
              <a:miter lim="800000"/>
              <a:headEnd/>
              <a:tailEnd/>
            </a:ln>
          </p:spPr>
          <p:txBody>
            <a:bodyPr>
              <a:spAutoFit/>
            </a:bodyPr>
            <a:lstStyle/>
            <a:p>
              <a:pPr algn="ctr"/>
              <a:r>
                <a:rPr lang="it-IT" sz="1400" u="none"/>
                <a:t>LVDT3/COIL2</a:t>
              </a:r>
            </a:p>
          </p:txBody>
        </p:sp>
        <p:sp>
          <p:nvSpPr>
            <p:cNvPr id="16" name="TextBox 11"/>
            <p:cNvSpPr txBox="1">
              <a:spLocks noChangeArrowheads="1"/>
            </p:cNvSpPr>
            <p:nvPr/>
          </p:nvSpPr>
          <p:spPr bwMode="auto">
            <a:xfrm>
              <a:off x="1600200" y="6246813"/>
              <a:ext cx="1905000" cy="307975"/>
            </a:xfrm>
            <a:prstGeom prst="rect">
              <a:avLst/>
            </a:prstGeom>
            <a:noFill/>
            <a:ln w="9525">
              <a:noFill/>
              <a:miter lim="800000"/>
              <a:headEnd/>
              <a:tailEnd/>
            </a:ln>
          </p:spPr>
          <p:txBody>
            <a:bodyPr>
              <a:spAutoFit/>
            </a:bodyPr>
            <a:lstStyle/>
            <a:p>
              <a:pPr algn="ctr"/>
              <a:r>
                <a:rPr lang="it-IT" sz="1400" u="none"/>
                <a:t>LVDT1/COIL3</a:t>
              </a:r>
            </a:p>
          </p:txBody>
        </p:sp>
        <p:sp>
          <p:nvSpPr>
            <p:cNvPr id="17" name="TextBox 12"/>
            <p:cNvSpPr txBox="1">
              <a:spLocks noChangeArrowheads="1"/>
            </p:cNvSpPr>
            <p:nvPr/>
          </p:nvSpPr>
          <p:spPr bwMode="auto">
            <a:xfrm>
              <a:off x="3810000" y="6246813"/>
              <a:ext cx="1905000" cy="307975"/>
            </a:xfrm>
            <a:prstGeom prst="rect">
              <a:avLst/>
            </a:prstGeom>
            <a:noFill/>
            <a:ln w="9525">
              <a:noFill/>
              <a:miter lim="800000"/>
              <a:headEnd/>
              <a:tailEnd/>
            </a:ln>
          </p:spPr>
          <p:txBody>
            <a:bodyPr>
              <a:spAutoFit/>
            </a:bodyPr>
            <a:lstStyle/>
            <a:p>
              <a:pPr algn="ctr"/>
              <a:r>
                <a:rPr lang="it-IT" sz="1400" u="none"/>
                <a:t>LVDT2/COIL3</a:t>
              </a:r>
            </a:p>
          </p:txBody>
        </p:sp>
        <p:sp>
          <p:nvSpPr>
            <p:cNvPr id="18" name="TextBox 13"/>
            <p:cNvSpPr txBox="1">
              <a:spLocks noChangeArrowheads="1"/>
            </p:cNvSpPr>
            <p:nvPr/>
          </p:nvSpPr>
          <p:spPr bwMode="auto">
            <a:xfrm>
              <a:off x="6019800" y="6246813"/>
              <a:ext cx="1905000" cy="307975"/>
            </a:xfrm>
            <a:prstGeom prst="rect">
              <a:avLst/>
            </a:prstGeom>
            <a:noFill/>
            <a:ln w="9525">
              <a:noFill/>
              <a:miter lim="800000"/>
              <a:headEnd/>
              <a:tailEnd/>
            </a:ln>
          </p:spPr>
          <p:txBody>
            <a:bodyPr>
              <a:spAutoFit/>
            </a:bodyPr>
            <a:lstStyle/>
            <a:p>
              <a:pPr algn="ctr"/>
              <a:r>
                <a:rPr lang="it-IT" sz="1400" u="none"/>
                <a:t>LVDT3/COIL3</a:t>
              </a:r>
            </a:p>
          </p:txBody>
        </p:sp>
        <p:pic>
          <p:nvPicPr>
            <p:cNvPr id="19" name="Picture 2"/>
            <p:cNvPicPr>
              <a:picLocks noChangeAspect="1" noChangeArrowheads="1"/>
            </p:cNvPicPr>
            <p:nvPr/>
          </p:nvPicPr>
          <p:blipFill>
            <a:blip r:embed="rId3" cstate="print"/>
            <a:srcRect/>
            <a:stretch>
              <a:fillRect/>
            </a:stretch>
          </p:blipFill>
          <p:spPr bwMode="auto">
            <a:xfrm>
              <a:off x="2100263" y="914400"/>
              <a:ext cx="5203825" cy="1695450"/>
            </a:xfrm>
            <a:prstGeom prst="rect">
              <a:avLst/>
            </a:prstGeom>
            <a:noFill/>
            <a:ln w="9525">
              <a:noFill/>
              <a:miter lim="800000"/>
              <a:headEnd/>
              <a:tailEnd/>
            </a:ln>
          </p:spPr>
        </p:pic>
        <p:cxnSp>
          <p:nvCxnSpPr>
            <p:cNvPr id="20" name="Straight Arrow Connector 10"/>
            <p:cNvCxnSpPr>
              <a:cxnSpLocks noChangeShapeType="1"/>
              <a:stCxn id="21" idx="0"/>
            </p:cNvCxnSpPr>
            <p:nvPr/>
          </p:nvCxnSpPr>
          <p:spPr bwMode="auto">
            <a:xfrm flipV="1">
              <a:off x="1714500" y="1752600"/>
              <a:ext cx="952500" cy="561975"/>
            </a:xfrm>
            <a:prstGeom prst="straightConnector1">
              <a:avLst/>
            </a:prstGeom>
            <a:noFill/>
            <a:ln w="9525" algn="ctr">
              <a:solidFill>
                <a:schemeClr val="tx1"/>
              </a:solidFill>
              <a:round/>
              <a:headEnd/>
              <a:tailEnd type="arrow" w="med" len="med"/>
            </a:ln>
          </p:spPr>
        </p:cxnSp>
        <p:sp>
          <p:nvSpPr>
            <p:cNvPr id="21" name="Rectangle 4"/>
            <p:cNvSpPr>
              <a:spLocks noChangeArrowheads="1"/>
            </p:cNvSpPr>
            <p:nvPr/>
          </p:nvSpPr>
          <p:spPr bwMode="auto">
            <a:xfrm>
              <a:off x="1143000" y="2314575"/>
              <a:ext cx="1143000" cy="276225"/>
            </a:xfrm>
            <a:prstGeom prst="rect">
              <a:avLst/>
            </a:prstGeom>
            <a:noFill/>
            <a:ln w="9525">
              <a:noFill/>
              <a:miter lim="800000"/>
              <a:headEnd/>
              <a:tailEnd/>
            </a:ln>
          </p:spPr>
          <p:txBody>
            <a:bodyPr>
              <a:spAutoFit/>
            </a:bodyPr>
            <a:lstStyle/>
            <a:p>
              <a:r>
                <a:rPr lang="en-US" sz="1200" u="none"/>
                <a:t>Kalman filter</a:t>
              </a:r>
              <a:endParaRPr lang="en-US" sz="1200" b="0" u="none"/>
            </a:p>
          </p:txBody>
        </p:sp>
        <p:cxnSp>
          <p:nvCxnSpPr>
            <p:cNvPr id="22" name="Straight Arrow Connector 19"/>
            <p:cNvCxnSpPr>
              <a:cxnSpLocks noChangeShapeType="1"/>
              <a:stCxn id="23" idx="0"/>
            </p:cNvCxnSpPr>
            <p:nvPr/>
          </p:nvCxnSpPr>
          <p:spPr bwMode="auto">
            <a:xfrm flipV="1">
              <a:off x="3581400" y="1828800"/>
              <a:ext cx="152400" cy="838200"/>
            </a:xfrm>
            <a:prstGeom prst="straightConnector1">
              <a:avLst/>
            </a:prstGeom>
            <a:noFill/>
            <a:ln w="9525" algn="ctr">
              <a:solidFill>
                <a:schemeClr val="tx1"/>
              </a:solidFill>
              <a:round/>
              <a:headEnd/>
              <a:tailEnd type="arrow" w="med" len="med"/>
            </a:ln>
          </p:spPr>
        </p:cxnSp>
        <p:sp>
          <p:nvSpPr>
            <p:cNvPr id="23" name="Rectangle 4"/>
            <p:cNvSpPr>
              <a:spLocks noChangeArrowheads="1"/>
            </p:cNvSpPr>
            <p:nvPr/>
          </p:nvSpPr>
          <p:spPr bwMode="auto">
            <a:xfrm>
              <a:off x="2667000" y="2667000"/>
              <a:ext cx="1828800" cy="276225"/>
            </a:xfrm>
            <a:prstGeom prst="rect">
              <a:avLst/>
            </a:prstGeom>
            <a:noFill/>
            <a:ln w="9525">
              <a:noFill/>
              <a:miter lim="800000"/>
              <a:headEnd/>
              <a:tailEnd/>
            </a:ln>
          </p:spPr>
          <p:txBody>
            <a:bodyPr>
              <a:spAutoFit/>
            </a:bodyPr>
            <a:lstStyle/>
            <a:p>
              <a:r>
                <a:rPr lang="en-US" sz="1200" u="none"/>
                <a:t>State feedback gain</a:t>
              </a:r>
              <a:endParaRPr lang="en-US" sz="1200" b="0" u="none"/>
            </a:p>
          </p:txBody>
        </p:sp>
        <p:cxnSp>
          <p:nvCxnSpPr>
            <p:cNvPr id="24" name="Straight Arrow Connector 27"/>
            <p:cNvCxnSpPr>
              <a:cxnSpLocks noChangeShapeType="1"/>
              <a:stCxn id="25" idx="1"/>
            </p:cNvCxnSpPr>
            <p:nvPr/>
          </p:nvCxnSpPr>
          <p:spPr bwMode="auto">
            <a:xfrm flipH="1" flipV="1">
              <a:off x="6019800" y="1905000"/>
              <a:ext cx="762000" cy="608013"/>
            </a:xfrm>
            <a:prstGeom prst="straightConnector1">
              <a:avLst/>
            </a:prstGeom>
            <a:noFill/>
            <a:ln w="9525" algn="ctr">
              <a:solidFill>
                <a:schemeClr val="tx1"/>
              </a:solidFill>
              <a:round/>
              <a:headEnd/>
              <a:tailEnd type="arrow" w="med" len="med"/>
            </a:ln>
          </p:spPr>
        </p:cxnSp>
        <p:sp>
          <p:nvSpPr>
            <p:cNvPr id="25" name="Rectangle 4"/>
            <p:cNvSpPr>
              <a:spLocks noChangeArrowheads="1"/>
            </p:cNvSpPr>
            <p:nvPr/>
          </p:nvSpPr>
          <p:spPr bwMode="auto">
            <a:xfrm>
              <a:off x="6781800" y="2281238"/>
              <a:ext cx="2362200" cy="461962"/>
            </a:xfrm>
            <a:prstGeom prst="rect">
              <a:avLst/>
            </a:prstGeom>
            <a:noFill/>
            <a:ln w="9525">
              <a:noFill/>
              <a:miter lim="800000"/>
              <a:headEnd/>
              <a:tailEnd/>
            </a:ln>
          </p:spPr>
          <p:txBody>
            <a:bodyPr>
              <a:spAutoFit/>
            </a:bodyPr>
            <a:lstStyle/>
            <a:p>
              <a:r>
                <a:rPr lang="en-US" sz="1200" u="none"/>
                <a:t>SimMechanics model tuned on experimental TFs</a:t>
              </a:r>
              <a:endParaRPr lang="en-US" sz="1200" b="0" u="none"/>
            </a:p>
          </p:txBody>
        </p:sp>
        <p:cxnSp>
          <p:nvCxnSpPr>
            <p:cNvPr id="26" name="Straight Arrow Connector 32"/>
            <p:cNvCxnSpPr>
              <a:cxnSpLocks noChangeShapeType="1"/>
            </p:cNvCxnSpPr>
            <p:nvPr/>
          </p:nvCxnSpPr>
          <p:spPr bwMode="auto">
            <a:xfrm flipH="1" flipV="1">
              <a:off x="4572000" y="1905000"/>
              <a:ext cx="228600" cy="457200"/>
            </a:xfrm>
            <a:prstGeom prst="straightConnector1">
              <a:avLst/>
            </a:prstGeom>
            <a:noFill/>
            <a:ln w="9525" algn="ctr">
              <a:solidFill>
                <a:schemeClr val="tx1"/>
              </a:solidFill>
              <a:round/>
              <a:headEnd/>
              <a:tailEnd type="arrow" w="med" len="med"/>
            </a:ln>
          </p:spPr>
        </p:cxnSp>
        <p:sp>
          <p:nvSpPr>
            <p:cNvPr id="27" name="Rectangle 4"/>
            <p:cNvSpPr>
              <a:spLocks noChangeArrowheads="1"/>
            </p:cNvSpPr>
            <p:nvPr/>
          </p:nvSpPr>
          <p:spPr bwMode="auto">
            <a:xfrm>
              <a:off x="4038600" y="2314575"/>
              <a:ext cx="1828800" cy="276225"/>
            </a:xfrm>
            <a:prstGeom prst="rect">
              <a:avLst/>
            </a:prstGeom>
            <a:noFill/>
            <a:ln w="9525">
              <a:noFill/>
              <a:miter lim="800000"/>
              <a:headEnd/>
              <a:tailEnd/>
            </a:ln>
          </p:spPr>
          <p:txBody>
            <a:bodyPr>
              <a:spAutoFit/>
            </a:bodyPr>
            <a:lstStyle/>
            <a:p>
              <a:r>
                <a:rPr lang="en-US" sz="1200" u="none" dirty="0"/>
                <a:t>COIL1, COIL2, COIL3</a:t>
              </a:r>
              <a:endParaRPr lang="en-US" sz="1200" b="0" u="none" dirty="0"/>
            </a:p>
          </p:txBody>
        </p:sp>
        <p:sp>
          <p:nvSpPr>
            <p:cNvPr id="28" name="Rectangle 4"/>
            <p:cNvSpPr>
              <a:spLocks noChangeArrowheads="1"/>
            </p:cNvSpPr>
            <p:nvPr/>
          </p:nvSpPr>
          <p:spPr bwMode="auto">
            <a:xfrm>
              <a:off x="7086600" y="1066800"/>
              <a:ext cx="1828800" cy="276225"/>
            </a:xfrm>
            <a:prstGeom prst="rect">
              <a:avLst/>
            </a:prstGeom>
            <a:noFill/>
            <a:ln w="9525">
              <a:noFill/>
              <a:miter lim="800000"/>
              <a:headEnd/>
              <a:tailEnd/>
            </a:ln>
          </p:spPr>
          <p:txBody>
            <a:bodyPr>
              <a:spAutoFit/>
            </a:bodyPr>
            <a:lstStyle/>
            <a:p>
              <a:r>
                <a:rPr lang="en-US" sz="1200" u="none"/>
                <a:t>LVDT1, LVDT2, LVDT3</a:t>
              </a:r>
              <a:endParaRPr lang="en-US" sz="1200" b="0" u="none"/>
            </a:p>
          </p:txBody>
        </p:sp>
        <p:cxnSp>
          <p:nvCxnSpPr>
            <p:cNvPr id="29" name="Straight Arrow Connector 37"/>
            <p:cNvCxnSpPr>
              <a:cxnSpLocks noChangeShapeType="1"/>
              <a:stCxn id="28" idx="2"/>
            </p:cNvCxnSpPr>
            <p:nvPr/>
          </p:nvCxnSpPr>
          <p:spPr bwMode="auto">
            <a:xfrm flipH="1">
              <a:off x="7162800" y="1343025"/>
              <a:ext cx="838200" cy="180975"/>
            </a:xfrm>
            <a:prstGeom prst="straightConnector1">
              <a:avLst/>
            </a:prstGeom>
            <a:noFill/>
            <a:ln w="9525" algn="ctr">
              <a:solidFill>
                <a:schemeClr val="tx1"/>
              </a:solidFill>
              <a:round/>
              <a:headEnd/>
              <a:tailEnd type="arrow" w="med" len="med"/>
            </a:ln>
          </p:spPr>
        </p:cxnSp>
        <p:sp>
          <p:nvSpPr>
            <p:cNvPr id="30" name="Rectangle 6"/>
            <p:cNvSpPr>
              <a:spLocks noChangeArrowheads="1"/>
            </p:cNvSpPr>
            <p:nvPr/>
          </p:nvSpPr>
          <p:spPr bwMode="auto">
            <a:xfrm>
              <a:off x="5029200" y="1066800"/>
              <a:ext cx="990600" cy="990600"/>
            </a:xfrm>
            <a:prstGeom prst="rect">
              <a:avLst/>
            </a:prstGeom>
            <a:solidFill>
              <a:srgbClr val="FF0000">
                <a:alpha val="59999"/>
              </a:srgbClr>
            </a:solidFill>
            <a:ln w="9525" algn="ctr">
              <a:solidFill>
                <a:schemeClr val="tx1"/>
              </a:solidFill>
              <a:round/>
              <a:headEnd/>
              <a:tailEnd/>
            </a:ln>
          </p:spPr>
          <p:txBody>
            <a:bodyPr/>
            <a:lstStyle/>
            <a:p>
              <a:pPr algn="ctr"/>
              <a:endParaRPr lang="it-IT"/>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Results (DRAFT)</a:t>
            </a:r>
            <a:endParaRPr lang="en-US" dirty="0"/>
          </a:p>
        </p:txBody>
      </p:sp>
      <p:sp>
        <p:nvSpPr>
          <p:cNvPr id="4" name="Date Placeholder 3"/>
          <p:cNvSpPr>
            <a:spLocks noGrp="1"/>
          </p:cNvSpPr>
          <p:nvPr>
            <p:ph type="dt" sz="half" idx="11"/>
          </p:nvPr>
        </p:nvSpPr>
        <p:spPr/>
        <p:txBody>
          <a:bodyPr/>
          <a:lstStyle/>
          <a:p>
            <a:r>
              <a:rPr lang="it-IT" dirty="0" smtClean="0"/>
              <a:t>11/06/2013</a:t>
            </a:r>
            <a:endParaRPr lang="it-IT"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11</a:t>
            </a:fld>
            <a:endParaRPr lang="it-IT"/>
          </a:p>
        </p:txBody>
      </p:sp>
      <p:sp>
        <p:nvSpPr>
          <p:cNvPr id="6" name="Footer Placeholder 5"/>
          <p:cNvSpPr>
            <a:spLocks noGrp="1"/>
          </p:cNvSpPr>
          <p:nvPr>
            <p:ph type="ftr" sz="quarter" idx="13"/>
          </p:nvPr>
        </p:nvSpPr>
        <p:spPr/>
        <p:txBody>
          <a:bodyPr/>
          <a:lstStyle/>
          <a:p>
            <a:r>
              <a:rPr lang="en-US" smtClean="0"/>
              <a:t>SAT Control System -  Adv Virgo Week</a:t>
            </a:r>
            <a:endParaRPr lang="it-IT" dirty="0"/>
          </a:p>
        </p:txBody>
      </p:sp>
      <p:pic>
        <p:nvPicPr>
          <p:cNvPr id="7" name="Picture 12" descr="Acc_Sine_20mHz.png"/>
          <p:cNvPicPr>
            <a:picLocks noChangeAspect="1"/>
          </p:cNvPicPr>
          <p:nvPr/>
        </p:nvPicPr>
        <p:blipFill>
          <a:blip r:embed="rId2" cstate="print"/>
          <a:srcRect/>
          <a:stretch>
            <a:fillRect/>
          </a:stretch>
        </p:blipFill>
        <p:spPr bwMode="auto">
          <a:xfrm>
            <a:off x="251520" y="1052736"/>
            <a:ext cx="3917950" cy="2933700"/>
          </a:xfrm>
          <a:prstGeom prst="rect">
            <a:avLst/>
          </a:prstGeom>
          <a:noFill/>
          <a:ln w="9525">
            <a:noFill/>
            <a:miter lim="800000"/>
            <a:headEnd/>
            <a:tailEnd/>
          </a:ln>
        </p:spPr>
      </p:pic>
      <p:pic>
        <p:nvPicPr>
          <p:cNvPr id="8" name="Picture 5" descr="HRG_Sine_20mHz.png"/>
          <p:cNvPicPr>
            <a:picLocks noChangeAspect="1"/>
          </p:cNvPicPr>
          <p:nvPr/>
        </p:nvPicPr>
        <p:blipFill>
          <a:blip r:embed="rId3" cstate="print"/>
          <a:srcRect/>
          <a:stretch>
            <a:fillRect/>
          </a:stretch>
        </p:blipFill>
        <p:spPr bwMode="auto">
          <a:xfrm>
            <a:off x="3203848" y="1844824"/>
            <a:ext cx="5343525" cy="4000500"/>
          </a:xfrm>
          <a:prstGeom prst="rect">
            <a:avLst/>
          </a:prstGeom>
          <a:noFill/>
          <a:ln w="9525">
            <a:noFill/>
            <a:miter lim="800000"/>
            <a:headEnd/>
            <a:tailEnd/>
          </a:ln>
        </p:spPr>
      </p:pic>
      <p:sp>
        <p:nvSpPr>
          <p:cNvPr id="9" name="TextBox 8"/>
          <p:cNvSpPr txBox="1"/>
          <p:nvPr/>
        </p:nvSpPr>
        <p:spPr>
          <a:xfrm>
            <a:off x="395536" y="4005064"/>
            <a:ext cx="2880320" cy="646331"/>
          </a:xfrm>
          <a:prstGeom prst="rect">
            <a:avLst/>
          </a:prstGeom>
          <a:noFill/>
        </p:spPr>
        <p:txBody>
          <a:bodyPr wrap="square" rtlCol="0">
            <a:spAutoFit/>
          </a:bodyPr>
          <a:lstStyle/>
          <a:p>
            <a:r>
              <a:rPr lang="en-US" dirty="0" smtClean="0"/>
              <a:t>20 </a:t>
            </a:r>
            <a:r>
              <a:rPr lang="en-US" dirty="0" err="1" smtClean="0"/>
              <a:t>mHz</a:t>
            </a:r>
            <a:r>
              <a:rPr lang="en-US" dirty="0" smtClean="0"/>
              <a:t> sine wave as seen by accelerometer (30 </a:t>
            </a:r>
            <a:r>
              <a:rPr lang="en-US" dirty="0" err="1" smtClean="0"/>
              <a:t>urad</a:t>
            </a:r>
            <a:r>
              <a:rPr lang="en-US" dirty="0" smtClean="0"/>
              <a:t> </a:t>
            </a:r>
            <a:r>
              <a:rPr lang="en-US" dirty="0" err="1" smtClean="0"/>
              <a:t>rms</a:t>
            </a:r>
            <a:r>
              <a:rPr lang="en-US" dirty="0" smtClean="0"/>
              <a:t>)</a:t>
            </a:r>
            <a:endParaRPr lang="en-US" dirty="0"/>
          </a:p>
        </p:txBody>
      </p:sp>
      <p:sp>
        <p:nvSpPr>
          <p:cNvPr id="12" name="TextBox 11"/>
          <p:cNvSpPr txBox="1"/>
          <p:nvPr/>
        </p:nvSpPr>
        <p:spPr>
          <a:xfrm>
            <a:off x="4932040" y="1628800"/>
            <a:ext cx="2880320" cy="276999"/>
          </a:xfrm>
          <a:prstGeom prst="rect">
            <a:avLst/>
          </a:prstGeom>
          <a:noFill/>
        </p:spPr>
        <p:txBody>
          <a:bodyPr wrap="square" rtlCol="0">
            <a:spAutoFit/>
          </a:bodyPr>
          <a:lstStyle/>
          <a:p>
            <a:r>
              <a:rPr lang="en-US" sz="1200" dirty="0" smtClean="0"/>
              <a:t>Angle output (</a:t>
            </a:r>
            <a:r>
              <a:rPr lang="en-US" sz="1200" dirty="0" err="1" smtClean="0"/>
              <a:t>bandpass</a:t>
            </a:r>
            <a:r>
              <a:rPr lang="en-US" sz="1200" dirty="0" smtClean="0"/>
              <a:t> 7mHz -&gt; 1.27Hz)</a:t>
            </a:r>
            <a:endParaRPr lang="en-US" sz="1200" dirty="0"/>
          </a:p>
        </p:txBody>
      </p:sp>
      <p:sp>
        <p:nvSpPr>
          <p:cNvPr id="13" name="TextBox 12"/>
          <p:cNvSpPr txBox="1"/>
          <p:nvPr/>
        </p:nvSpPr>
        <p:spPr>
          <a:xfrm>
            <a:off x="4644008" y="5805264"/>
            <a:ext cx="2880320" cy="276999"/>
          </a:xfrm>
          <a:prstGeom prst="rect">
            <a:avLst/>
          </a:prstGeom>
          <a:noFill/>
        </p:spPr>
        <p:txBody>
          <a:bodyPr wrap="square" rtlCol="0">
            <a:spAutoFit/>
          </a:bodyPr>
          <a:lstStyle/>
          <a:p>
            <a:r>
              <a:rPr lang="en-US" sz="1200" dirty="0" smtClean="0"/>
              <a:t>Angle rate output (</a:t>
            </a:r>
            <a:r>
              <a:rPr lang="en-US" sz="1200" dirty="0" err="1" smtClean="0"/>
              <a:t>lowpass</a:t>
            </a:r>
            <a:r>
              <a:rPr lang="en-US" sz="1200" dirty="0" smtClean="0"/>
              <a:t> 26mHz)</a:t>
            </a:r>
            <a:endParaRPr lang="en-US" sz="1200" dirty="0"/>
          </a:p>
        </p:txBody>
      </p:sp>
      <p:sp>
        <p:nvSpPr>
          <p:cNvPr id="14" name="TextBox 13"/>
          <p:cNvSpPr txBox="1"/>
          <p:nvPr/>
        </p:nvSpPr>
        <p:spPr>
          <a:xfrm>
            <a:off x="107504" y="5013176"/>
            <a:ext cx="3131840" cy="923330"/>
          </a:xfrm>
          <a:prstGeom prst="rect">
            <a:avLst/>
          </a:prstGeom>
          <a:noFill/>
        </p:spPr>
        <p:txBody>
          <a:bodyPr wrap="square" rtlCol="0">
            <a:spAutoFit/>
          </a:bodyPr>
          <a:lstStyle/>
          <a:p>
            <a:r>
              <a:rPr lang="en-US" dirty="0" smtClean="0"/>
              <a:t>Expected nominal ground tilt noise is in the order of 30e-9/</a:t>
            </a:r>
            <a:r>
              <a:rPr lang="en-US" i="1" dirty="0" smtClean="0"/>
              <a:t>f</a:t>
            </a:r>
            <a:r>
              <a:rPr lang="en-US" dirty="0" smtClean="0"/>
              <a:t> </a:t>
            </a:r>
            <a:r>
              <a:rPr lang="en-US" dirty="0" err="1" smtClean="0"/>
              <a:t>rad</a:t>
            </a:r>
            <a:r>
              <a:rPr lang="en-US" dirty="0" smtClean="0"/>
              <a:t>/</a:t>
            </a:r>
            <a:r>
              <a:rPr lang="en-US" dirty="0" err="1" smtClean="0"/>
              <a:t>sqrt</a:t>
            </a:r>
            <a:r>
              <a:rPr lang="en-US" dirty="0" smtClean="0"/>
              <a:t>(Hz)</a:t>
            </a:r>
            <a:endParaRPr lang="en-US" dirty="0"/>
          </a:p>
        </p:txBody>
      </p:sp>
    </p:spTree>
  </p:cSld>
  <p:clrMapOvr>
    <a:masterClrMapping/>
  </p:clrMapOvr>
  <p:transition>
    <p:fade/>
  </p:transition>
</p:sld>
</file>

<file path=ppt/theme/theme1.xml><?xml version="1.0" encoding="utf-8"?>
<a:theme xmlns:a="http://schemas.openxmlformats.org/drawingml/2006/main" name="1_White with Blue Bar Segoe Templat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EEFD162-EDAF-40F1-8DE6-8C07E9AEC8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1473</TotalTime>
  <Words>609</Words>
  <Application>Microsoft Office PowerPoint</Application>
  <PresentationFormat>On-screen Show (4:3)</PresentationFormat>
  <Paragraphs>126</Paragraphs>
  <Slides>11</Slides>
  <Notes>1</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1_White with Blue Bar Segoe Template</vt:lpstr>
      <vt:lpstr>White with Courier font for code slides</vt:lpstr>
      <vt:lpstr>Super Attenuator  Control System </vt:lpstr>
      <vt:lpstr>Main Participants</vt:lpstr>
      <vt:lpstr>Local Control Units</vt:lpstr>
      <vt:lpstr>Crates</vt:lpstr>
      <vt:lpstr>Modules</vt:lpstr>
      <vt:lpstr>Software</vt:lpstr>
      <vt:lpstr>Slide 7</vt:lpstr>
      <vt:lpstr>Software (II)</vt:lpstr>
      <vt:lpstr>Tiltmeter (i.e. Gyroscope)</vt:lpstr>
      <vt:lpstr>LQG Controller (V. Boschi)</vt:lpstr>
      <vt:lpstr>Preliminary Results (DRAFT)</vt:lpstr>
    </vt:vector>
  </TitlesOfParts>
  <Company>European Gravitational Observatory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Control System</dc:title>
  <dc:creator>Alberto</dc:creator>
  <cp:lastModifiedBy>Alberto Gennai</cp:lastModifiedBy>
  <cp:revision>150</cp:revision>
  <dcterms:created xsi:type="dcterms:W3CDTF">2012-01-30T20:42:31Z</dcterms:created>
  <dcterms:modified xsi:type="dcterms:W3CDTF">2013-06-11T08:18:11Z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TC102867899990</vt:lpwstr>
  </property>
</Properties>
</file>