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58" r:id="rId3"/>
    <p:sldId id="265" r:id="rId4"/>
    <p:sldId id="259" r:id="rId5"/>
    <p:sldId id="343" r:id="rId6"/>
    <p:sldId id="345" r:id="rId7"/>
    <p:sldId id="344" r:id="rId8"/>
    <p:sldId id="266" r:id="rId9"/>
    <p:sldId id="301" r:id="rId10"/>
    <p:sldId id="269" r:id="rId11"/>
    <p:sldId id="288" r:id="rId12"/>
    <p:sldId id="292" r:id="rId13"/>
    <p:sldId id="263" r:id="rId14"/>
    <p:sldId id="307" r:id="rId15"/>
    <p:sldId id="317" r:id="rId16"/>
    <p:sldId id="316" r:id="rId17"/>
    <p:sldId id="315" r:id="rId18"/>
    <p:sldId id="314" r:id="rId19"/>
    <p:sldId id="313" r:id="rId20"/>
    <p:sldId id="293" r:id="rId21"/>
    <p:sldId id="319" r:id="rId22"/>
    <p:sldId id="270" r:id="rId23"/>
    <p:sldId id="294" r:id="rId24"/>
    <p:sldId id="297" r:id="rId25"/>
    <p:sldId id="271" r:id="rId26"/>
    <p:sldId id="299" r:id="rId27"/>
    <p:sldId id="290" r:id="rId28"/>
    <p:sldId id="289" r:id="rId29"/>
    <p:sldId id="303" r:id="rId30"/>
    <p:sldId id="304" r:id="rId31"/>
    <p:sldId id="291" r:id="rId32"/>
    <p:sldId id="273" r:id="rId33"/>
    <p:sldId id="275" r:id="rId34"/>
    <p:sldId id="348" r:id="rId35"/>
    <p:sldId id="346" r:id="rId36"/>
    <p:sldId id="347" r:id="rId37"/>
    <p:sldId id="272" r:id="rId38"/>
    <p:sldId id="276" r:id="rId39"/>
    <p:sldId id="318" r:id="rId40"/>
    <p:sldId id="321" r:id="rId41"/>
    <p:sldId id="286" r:id="rId42"/>
    <p:sldId id="296" r:id="rId43"/>
    <p:sldId id="305" r:id="rId44"/>
    <p:sldId id="287" r:id="rId45"/>
    <p:sldId id="306" r:id="rId46"/>
    <p:sldId id="320" r:id="rId47"/>
    <p:sldId id="322" r:id="rId4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C051-79AC-41BB-81C3-99B0BCB94465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137BE-77C6-4F4A-85BA-0B119EC4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7A7ABE-CF4A-4E2C-8FA2-80AA7560FBCC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137BE-77C6-4F4A-85BA-0B119EC49399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9D501-10BE-4E20-B0F0-1DFFCBFE73E6}" type="datetime1">
              <a:rPr lang="it-IT" smtClean="0"/>
              <a:pPr>
                <a:defRPr/>
              </a:pPr>
              <a:t>09/11/2015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Drago Marco, Padova University, INFN Padova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0FD55-BA94-4803-9E75-527B291467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8E3FD-F4EF-4D14-8995-544A63862DE5}" type="datetime1">
              <a:rPr lang="it-IT" smtClean="0"/>
              <a:pPr>
                <a:defRPr/>
              </a:pPr>
              <a:t>09/11/2015</a:t>
            </a:fld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Drago Marco, Padova University, INFN Padova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E955A-A88A-40F0-8648-6AC9B33384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1125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CE42A-EEBE-4CCA-B860-D4553503EF49}" type="datetimeFigureOut">
              <a:rPr lang="it-IT" smtClean="0"/>
              <a:pPr/>
              <a:t>09/11/2015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93A75-3902-4BE1-90DF-90DDBDABA49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atlas3.atlas.aei.uni-hannover.de/~waveburst/doc/cwb/man/The-cWB-2G-clustering-algorithms.html" TargetMode="External"/><Relationship Id="rId13" Type="http://schemas.openxmlformats.org/officeDocument/2006/relationships/hyperlink" Target="https://atlas3.atlas.aei.uni-hannover.de/~waveburst/doc/cwb/man/MDC.html" TargetMode="External"/><Relationship Id="rId3" Type="http://schemas.openxmlformats.org/officeDocument/2006/relationships/hyperlink" Target="https://atlas3.atlas.aei.uni-hannover.de/~waveburst/doc/cwb/man/The-Search-Flowchart2G.html" TargetMode="External"/><Relationship Id="rId7" Type="http://schemas.openxmlformats.org/officeDocument/2006/relationships/hyperlink" Target="http://dx.doi.org/10.1088/1742-6596/363/1/012032" TargetMode="External"/><Relationship Id="rId12" Type="http://schemas.openxmlformats.org/officeDocument/2006/relationships/hyperlink" Target="https://atlas3.atlas.aei.uni-hannover.de/~waveburst/doc/cwb/man/What-are-super-lags-and-how-to-use-them.html" TargetMode="External"/><Relationship Id="rId2" Type="http://schemas.openxmlformats.org/officeDocument/2006/relationships/hyperlink" Target="https://atlas3.atlas.aei.uni-hannover.de/~waveburst/doc/cwb/man/cWB-on-a-VirtualBo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tlas3.atlas.aei.uni-hannover.de/~waveburst/doc/cwb/man/The-whitening.html" TargetMode="External"/><Relationship Id="rId11" Type="http://schemas.openxmlformats.org/officeDocument/2006/relationships/hyperlink" Target="https://atlas3.atlas.aei.uni-hannover.de/~waveburst/doc/cwb/man/What-are-lags-and-how-to-use-them.html" TargetMode="External"/><Relationship Id="rId5" Type="http://schemas.openxmlformats.org/officeDocument/2006/relationships/hyperlink" Target="http://arxiv.org/abs/arXiv:1503.07476" TargetMode="External"/><Relationship Id="rId15" Type="http://schemas.openxmlformats.org/officeDocument/2006/relationships/hyperlink" Target="https://atlas3.atlas.aei.uni-hannover.de/~waveburst/doc/cwb/man/Plugins.html" TargetMode="External"/><Relationship Id="rId10" Type="http://schemas.openxmlformats.org/officeDocument/2006/relationships/hyperlink" Target="http://arxiv.org/abs/arXiv:1510.02426" TargetMode="External"/><Relationship Id="rId4" Type="http://schemas.openxmlformats.org/officeDocument/2006/relationships/hyperlink" Target="https://atlas3.atlas.aei.uni-hannover.de/~waveburst/doc/cwb/man/Regression.html" TargetMode="External"/><Relationship Id="rId9" Type="http://schemas.openxmlformats.org/officeDocument/2006/relationships/hyperlink" Target="https://atlas3.atlas.aei.uni-hannover.de/~waveburst/doc/cwb/man/The-cWB-2G-regulators-_0028svn_003e_003d4446_0029.html" TargetMode="External"/><Relationship Id="rId14" Type="http://schemas.openxmlformats.org/officeDocument/2006/relationships/hyperlink" Target="https://atlas3.atlas.aei.uni-hannover.de/~waveburst/doc/cwb/man/CED.html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atlas3.atlas.aei.uni-hannover.de/~waveburst/doc/cwb/man/How-to-do-an-interactive-multistages-2G-analysi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09466"/>
            <a:ext cx="9144000" cy="1871662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Burst search using a coherent algorithm applied with a network of detectors</a:t>
            </a:r>
            <a:endParaRPr lang="it-IT" sz="3600" b="1" dirty="0" smtClean="0"/>
          </a:p>
        </p:txBody>
      </p:sp>
      <p:sp>
        <p:nvSpPr>
          <p:cNvPr id="14342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254352"/>
            <a:ext cx="6400800" cy="838944"/>
          </a:xfrm>
        </p:spPr>
        <p:txBody>
          <a:bodyPr/>
          <a:lstStyle/>
          <a:p>
            <a:pPr eaLnBrk="1" hangingPunct="1"/>
            <a:r>
              <a:rPr lang="it-IT" dirty="0" smtClean="0"/>
              <a:t>M. Drago, AEI Hannover</a:t>
            </a:r>
          </a:p>
        </p:txBody>
      </p:sp>
      <p:pic>
        <p:nvPicPr>
          <p:cNvPr id="4" name="Immagine 3" descr="aei-hannover_logo_p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8346" y="6065912"/>
            <a:ext cx="2695654" cy="79208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7" y="188640"/>
            <a:ext cx="8097381" cy="1657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Burst Search</a:t>
            </a:r>
          </a:p>
        </p:txBody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45125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Bursts are waves of short duration: less than 1 s</a:t>
            </a: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</a:rPr>
              <a:t>Time of arrival is not (always) predictable</a:t>
            </a: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</a:rPr>
              <a:t>Waveform is not modeled enough and </a:t>
            </a:r>
            <a:br>
              <a:rPr lang="en-US" sz="2400" dirty="0" smtClean="0">
                <a:solidFill>
                  <a:schemeClr val="hlink"/>
                </a:solidFill>
              </a:rPr>
            </a:br>
            <a:r>
              <a:rPr lang="en-US" sz="2400" dirty="0" smtClean="0">
                <a:solidFill>
                  <a:schemeClr val="hlink"/>
                </a:solidFill>
              </a:rPr>
              <a:t>there is a great variety of possibility</a:t>
            </a: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</a:rPr>
              <a:t>We must be ready to the unexpected!!!</a:t>
            </a:r>
          </a:p>
          <a:p>
            <a:pPr lvl="1" eaLnBrk="1" hangingPunct="1"/>
            <a:endParaRPr lang="en-US" sz="2400" dirty="0" smtClean="0">
              <a:solidFill>
                <a:schemeClr val="hlink"/>
              </a:solidFill>
            </a:endParaRPr>
          </a:p>
          <a:p>
            <a:pPr eaLnBrk="1" hangingPunct="1"/>
            <a:r>
              <a:rPr lang="en-US" sz="2800" dirty="0" smtClean="0"/>
              <a:t>Necessity of a general method to give a reliable confidence of a possible candidate:</a:t>
            </a:r>
          </a:p>
          <a:p>
            <a:pPr lvl="1" eaLnBrk="1" hangingPunct="1"/>
            <a:r>
              <a:rPr lang="en-US" sz="2400" dirty="0" smtClean="0"/>
              <a:t>Characterize detector noise: </a:t>
            </a:r>
            <a:r>
              <a:rPr lang="en-US" sz="2400" dirty="0" smtClean="0">
                <a:solidFill>
                  <a:schemeClr val="hlink"/>
                </a:solidFill>
              </a:rPr>
              <a:t>background study</a:t>
            </a:r>
          </a:p>
          <a:p>
            <a:pPr lvl="1" eaLnBrk="1" hangingPunct="1"/>
            <a:r>
              <a:rPr lang="en-US" sz="2400" dirty="0" smtClean="0"/>
              <a:t>Establish </a:t>
            </a:r>
            <a:r>
              <a:rPr lang="en-US" sz="2400" dirty="0" smtClean="0">
                <a:solidFill>
                  <a:schemeClr val="hlink"/>
                </a:solidFill>
              </a:rPr>
              <a:t>detection efficiency</a:t>
            </a:r>
            <a:r>
              <a:rPr lang="en-US" sz="2400" dirty="0" smtClean="0"/>
              <a:t> of an algorithm on test waveform (software injections)</a:t>
            </a:r>
          </a:p>
          <a:p>
            <a:pPr lvl="1" eaLnBrk="1" hangingPunct="1"/>
            <a:r>
              <a:rPr lang="en-US" sz="2400" dirty="0" smtClean="0">
                <a:solidFill>
                  <a:srgbClr val="FF0000"/>
                </a:solidFill>
              </a:rPr>
              <a:t>Maximize detection efficiency and glitches rejection</a:t>
            </a:r>
          </a:p>
        </p:txBody>
      </p:sp>
      <p:pic>
        <p:nvPicPr>
          <p:cNvPr id="24583" name="Picture 4" descr="MCj043441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1773238"/>
            <a:ext cx="132715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Network of detectors</a:t>
            </a:r>
          </a:p>
        </p:txBody>
      </p:sp>
      <p:sp>
        <p:nvSpPr>
          <p:cNvPr id="28675" name="Segnaposto contenuto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5168900"/>
          </a:xfrm>
        </p:spPr>
        <p:txBody>
          <a:bodyPr/>
          <a:lstStyle/>
          <a:p>
            <a:pPr eaLnBrk="1" hangingPunct="1"/>
            <a:r>
              <a:rPr lang="en-US" smtClean="0"/>
              <a:t>The use of more detectors helps to give a more </a:t>
            </a:r>
            <a:r>
              <a:rPr lang="en-US" smtClean="0">
                <a:solidFill>
                  <a:srgbClr val="FF0000"/>
                </a:solidFill>
              </a:rPr>
              <a:t>reliability </a:t>
            </a:r>
            <a:r>
              <a:rPr lang="en-US" smtClean="0"/>
              <a:t>on detection</a:t>
            </a:r>
          </a:p>
          <a:p>
            <a:pPr eaLnBrk="1" hangingPunct="1"/>
            <a:r>
              <a:rPr lang="en-US" smtClean="0"/>
              <a:t>Data from different detectors can be combined in different way:</a:t>
            </a:r>
          </a:p>
          <a:p>
            <a:pPr lvl="1" eaLnBrk="1" hangingPunct="1"/>
            <a:r>
              <a:rPr lang="en-US" smtClean="0">
                <a:solidFill>
                  <a:srgbClr val="FF0000"/>
                </a:solidFill>
              </a:rPr>
              <a:t>Incoherent pipelines</a:t>
            </a:r>
            <a:r>
              <a:rPr lang="en-US" smtClean="0"/>
              <a:t>: each detector has its trigger list, time-frequency coincidences are made</a:t>
            </a:r>
          </a:p>
          <a:p>
            <a:pPr lvl="1" eaLnBrk="1" hangingPunct="1"/>
            <a:r>
              <a:rPr lang="en-US" smtClean="0">
                <a:solidFill>
                  <a:srgbClr val="FF0000"/>
                </a:solidFill>
              </a:rPr>
              <a:t>Coherent pipelines</a:t>
            </a:r>
            <a:r>
              <a:rPr lang="en-US" smtClean="0"/>
              <a:t>: data are combined as they belong to a single detector (likelihood)</a:t>
            </a:r>
          </a:p>
          <a:p>
            <a:pPr lvl="1" eaLnBrk="1" hangingPunct="1"/>
            <a:r>
              <a:rPr lang="en-US" smtClean="0">
                <a:solidFill>
                  <a:srgbClr val="FF0000"/>
                </a:solidFill>
              </a:rPr>
              <a:t>Semi-coherent</a:t>
            </a:r>
            <a:r>
              <a:rPr lang="en-US" smtClean="0"/>
              <a:t>: intermediate 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Hypothesis test</a:t>
            </a:r>
          </a:p>
        </p:txBody>
      </p:sp>
      <p:sp>
        <p:nvSpPr>
          <p:cNvPr id="25606" name="Rectangle 58"/>
          <p:cNvSpPr>
            <a:spLocks noGrp="1" noChangeArrowheads="1"/>
          </p:cNvSpPr>
          <p:nvPr>
            <p:ph type="body" idx="1"/>
          </p:nvPr>
        </p:nvSpPr>
        <p:spPr>
          <a:xfrm>
            <a:off x="539750" y="3756025"/>
            <a:ext cx="8229600" cy="24812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At each time the signal could be present or not</a:t>
            </a:r>
          </a:p>
        </p:txBody>
      </p:sp>
      <p:graphicFrame>
        <p:nvGraphicFramePr>
          <p:cNvPr id="44100" name="Group 68"/>
          <p:cNvGraphicFramePr>
            <a:graphicFrameLocks noGrp="1"/>
          </p:cNvGraphicFramePr>
          <p:nvPr>
            <p:ph idx="4294967295"/>
          </p:nvPr>
        </p:nvGraphicFramePr>
        <p:xfrm>
          <a:off x="2411413" y="1341438"/>
          <a:ext cx="5040312" cy="2087564"/>
        </p:xfrm>
        <a:graphic>
          <a:graphicData uri="http://schemas.openxmlformats.org/drawingml/2006/table">
            <a:tbl>
              <a:tblPr/>
              <a:tblGrid>
                <a:gridCol w="1260475"/>
                <a:gridCol w="1260475"/>
                <a:gridCol w="1258887"/>
                <a:gridCol w="1260475"/>
              </a:tblGrid>
              <a:tr h="5032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 presence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5600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Decision rule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143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4947030" y="2219854"/>
            <a:ext cx="2520280" cy="1227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339752" y="2204864"/>
            <a:ext cx="259228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Hypothesis test</a:t>
            </a:r>
          </a:p>
        </p:txBody>
      </p:sp>
      <p:sp>
        <p:nvSpPr>
          <p:cNvPr id="25606" name="Rectangle 58"/>
          <p:cNvSpPr>
            <a:spLocks noGrp="1" noChangeArrowheads="1"/>
          </p:cNvSpPr>
          <p:nvPr>
            <p:ph type="body" idx="1"/>
          </p:nvPr>
        </p:nvSpPr>
        <p:spPr>
          <a:xfrm>
            <a:off x="539750" y="3756025"/>
            <a:ext cx="8229600" cy="24812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At each time the signal could be present or not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At each time we can decide that the signal is present or not (</a:t>
            </a:r>
            <a:r>
              <a:rPr lang="en-US" sz="2800" dirty="0" smtClean="0">
                <a:solidFill>
                  <a:srgbClr val="FF0000"/>
                </a:solidFill>
              </a:rPr>
              <a:t>decision rule</a:t>
            </a:r>
            <a:r>
              <a:rPr lang="en-US" sz="2800" dirty="0" smtClean="0"/>
              <a:t>)</a:t>
            </a:r>
          </a:p>
        </p:txBody>
      </p:sp>
      <p:graphicFrame>
        <p:nvGraphicFramePr>
          <p:cNvPr id="44100" name="Group 68"/>
          <p:cNvGraphicFramePr>
            <a:graphicFrameLocks noGrp="1"/>
          </p:cNvGraphicFramePr>
          <p:nvPr>
            <p:ph idx="4294967295"/>
          </p:nvPr>
        </p:nvGraphicFramePr>
        <p:xfrm>
          <a:off x="2411413" y="1341438"/>
          <a:ext cx="5040312" cy="2087564"/>
        </p:xfrm>
        <a:graphic>
          <a:graphicData uri="http://schemas.openxmlformats.org/drawingml/2006/table">
            <a:tbl>
              <a:tblPr/>
              <a:tblGrid>
                <a:gridCol w="1260475"/>
                <a:gridCol w="1260475"/>
                <a:gridCol w="1258887"/>
                <a:gridCol w="1260475"/>
              </a:tblGrid>
              <a:tr h="5032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 presence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5600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Decision rule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143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4947030" y="2216912"/>
            <a:ext cx="2520280" cy="1227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Hypothesis test</a:t>
            </a:r>
          </a:p>
        </p:txBody>
      </p:sp>
      <p:sp>
        <p:nvSpPr>
          <p:cNvPr id="25606" name="Rectangle 58"/>
          <p:cNvSpPr>
            <a:spLocks noGrp="1" noChangeArrowheads="1"/>
          </p:cNvSpPr>
          <p:nvPr>
            <p:ph type="body" idx="1"/>
          </p:nvPr>
        </p:nvSpPr>
        <p:spPr>
          <a:xfrm>
            <a:off x="539750" y="3756025"/>
            <a:ext cx="8229600" cy="24812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At each time the signal could be present or not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At each time we can decide that the signal is present or not (</a:t>
            </a:r>
            <a:r>
              <a:rPr lang="en-US" sz="2800" dirty="0" smtClean="0">
                <a:solidFill>
                  <a:srgbClr val="FF0000"/>
                </a:solidFill>
              </a:rPr>
              <a:t>decision rule</a:t>
            </a:r>
            <a:r>
              <a:rPr lang="en-US" sz="28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4 situations: two </a:t>
            </a:r>
            <a:r>
              <a:rPr lang="en-US" sz="2800" dirty="0" smtClean="0">
                <a:solidFill>
                  <a:srgbClr val="FF0000"/>
                </a:solidFill>
              </a:rPr>
              <a:t>right</a:t>
            </a:r>
            <a:r>
              <a:rPr lang="en-US" sz="2800" dirty="0" smtClean="0"/>
              <a:t> and other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wrong</a:t>
            </a:r>
          </a:p>
        </p:txBody>
      </p:sp>
      <p:graphicFrame>
        <p:nvGraphicFramePr>
          <p:cNvPr id="44100" name="Group 68"/>
          <p:cNvGraphicFramePr>
            <a:graphicFrameLocks noGrp="1"/>
          </p:cNvGraphicFramePr>
          <p:nvPr>
            <p:ph idx="4294967295"/>
          </p:nvPr>
        </p:nvGraphicFramePr>
        <p:xfrm>
          <a:off x="2411413" y="1341438"/>
          <a:ext cx="5040312" cy="2087564"/>
        </p:xfrm>
        <a:graphic>
          <a:graphicData uri="http://schemas.openxmlformats.org/drawingml/2006/table">
            <a:tbl>
              <a:tblPr/>
              <a:tblGrid>
                <a:gridCol w="1260475"/>
                <a:gridCol w="1260475"/>
                <a:gridCol w="1258887"/>
                <a:gridCol w="1260475"/>
              </a:tblGrid>
              <a:tr h="5032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 presence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5600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Decision rule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143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Hypothesis test</a:t>
            </a:r>
          </a:p>
        </p:txBody>
      </p:sp>
      <p:sp>
        <p:nvSpPr>
          <p:cNvPr id="25606" name="Rectangle 58"/>
          <p:cNvSpPr>
            <a:spLocks noGrp="1" noChangeArrowheads="1"/>
          </p:cNvSpPr>
          <p:nvPr>
            <p:ph type="body" idx="1"/>
          </p:nvPr>
        </p:nvSpPr>
        <p:spPr>
          <a:xfrm>
            <a:off x="539750" y="3756025"/>
            <a:ext cx="8229600" cy="24812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At each time the signal could be present or not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At each time we can decide that the signal is present or not (</a:t>
            </a:r>
            <a:r>
              <a:rPr lang="en-US" sz="2800" dirty="0" smtClean="0">
                <a:solidFill>
                  <a:srgbClr val="FF0000"/>
                </a:solidFill>
              </a:rPr>
              <a:t>decision rule</a:t>
            </a:r>
            <a:r>
              <a:rPr lang="en-US" sz="28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4 situations: two </a:t>
            </a:r>
            <a:r>
              <a:rPr lang="en-US" sz="2800" dirty="0" smtClean="0">
                <a:solidFill>
                  <a:srgbClr val="FF0000"/>
                </a:solidFill>
              </a:rPr>
              <a:t>right</a:t>
            </a:r>
            <a:r>
              <a:rPr lang="en-US" sz="2800" dirty="0" smtClean="0"/>
              <a:t> and other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wrong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Neyman</a:t>
            </a:r>
            <a:r>
              <a:rPr lang="en-US" sz="2800" dirty="0" smtClean="0"/>
              <a:t>-Pearson criterion: best decision rule gives greater True Alarm Rate at the same False Alarm Rate</a:t>
            </a:r>
          </a:p>
        </p:txBody>
      </p:sp>
      <p:graphicFrame>
        <p:nvGraphicFramePr>
          <p:cNvPr id="44100" name="Group 68"/>
          <p:cNvGraphicFramePr>
            <a:graphicFrameLocks noGrp="1"/>
          </p:cNvGraphicFramePr>
          <p:nvPr>
            <p:ph idx="4294967295"/>
          </p:nvPr>
        </p:nvGraphicFramePr>
        <p:xfrm>
          <a:off x="2411413" y="1341438"/>
          <a:ext cx="5040312" cy="2087564"/>
        </p:xfrm>
        <a:graphic>
          <a:graphicData uri="http://schemas.openxmlformats.org/drawingml/2006/table">
            <a:tbl>
              <a:tblPr/>
              <a:tblGrid>
                <a:gridCol w="1260475"/>
                <a:gridCol w="1260475"/>
                <a:gridCol w="1258887"/>
                <a:gridCol w="1260475"/>
              </a:tblGrid>
              <a:tr h="5032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 presence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5600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Decision rule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Alarm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143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Dismissal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Likelihood Analysis</a:t>
            </a:r>
          </a:p>
        </p:txBody>
      </p:sp>
      <p:sp>
        <p:nvSpPr>
          <p:cNvPr id="82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125538"/>
            <a:ext cx="8497887" cy="5327650"/>
          </a:xfrm>
        </p:spPr>
        <p:txBody>
          <a:bodyPr/>
          <a:lstStyle/>
          <a:p>
            <a:pPr eaLnBrk="1" hangingPunct="1"/>
            <a:r>
              <a:rPr lang="it-IT" sz="2800" smtClean="0"/>
              <a:t>Likelihood Ratio</a:t>
            </a:r>
          </a:p>
          <a:p>
            <a:pPr eaLnBrk="1" hangingPunct="1"/>
            <a:endParaRPr lang="it-IT" sz="2800" smtClean="0"/>
          </a:p>
          <a:p>
            <a:pPr eaLnBrk="1" hangingPunct="1"/>
            <a:r>
              <a:rPr lang="it-IT" sz="2800" smtClean="0"/>
              <a:t>Matched filter for bursts</a:t>
            </a:r>
          </a:p>
          <a:p>
            <a:pPr lvl="1" eaLnBrk="1" hangingPunct="1"/>
            <a:r>
              <a:rPr lang="it-IT" sz="2400" smtClean="0">
                <a:solidFill>
                  <a:srgbClr val="FF0000"/>
                </a:solidFill>
              </a:rPr>
              <a:t>Noise model</a:t>
            </a:r>
            <a:r>
              <a:rPr lang="it-IT" sz="2400" smtClean="0"/>
              <a:t>: Gaussian Noise</a:t>
            </a:r>
          </a:p>
          <a:p>
            <a:pPr lvl="1" eaLnBrk="1" hangingPunct="1"/>
            <a:endParaRPr lang="it-IT" sz="2400" smtClean="0"/>
          </a:p>
          <a:p>
            <a:pPr lvl="1" eaLnBrk="1" hangingPunct="1"/>
            <a:endParaRPr lang="it-IT" sz="2400" smtClean="0"/>
          </a:p>
          <a:p>
            <a:pPr lvl="1" eaLnBrk="1" hangingPunct="1"/>
            <a:r>
              <a:rPr lang="it-IT" sz="2400" smtClean="0">
                <a:solidFill>
                  <a:srgbClr val="FF0000"/>
                </a:solidFill>
              </a:rPr>
              <a:t>Signal model</a:t>
            </a:r>
            <a:r>
              <a:rPr lang="it-IT" sz="2400" smtClean="0"/>
              <a:t>:</a:t>
            </a:r>
          </a:p>
          <a:p>
            <a:pPr lvl="1" eaLnBrk="1" hangingPunct="1"/>
            <a:endParaRPr lang="it-IT" sz="2400" smtClean="0"/>
          </a:p>
          <a:p>
            <a:pPr lvl="1" eaLnBrk="1" hangingPunct="1"/>
            <a:endParaRPr lang="it-IT" sz="2400" smtClean="0"/>
          </a:p>
          <a:p>
            <a:pPr eaLnBrk="1" hangingPunct="1"/>
            <a:endParaRPr lang="it-IT" sz="2800" smtClean="0"/>
          </a:p>
          <a:p>
            <a:pPr eaLnBrk="1" hangingPunct="1"/>
            <a:r>
              <a:rPr lang="it-IT" sz="2800" smtClean="0"/>
              <a:t>Find best solution of h</a:t>
            </a:r>
            <a:r>
              <a:rPr lang="it-IT" sz="2800" baseline="-25000" smtClean="0"/>
              <a:t>+</a:t>
            </a:r>
            <a:r>
              <a:rPr lang="it-IT" sz="2800" smtClean="0"/>
              <a:t>, h</a:t>
            </a:r>
            <a:r>
              <a:rPr lang="it-IT" sz="2800" baseline="-25000" smtClean="0"/>
              <a:t>x</a:t>
            </a:r>
            <a:r>
              <a:rPr lang="it-IT" sz="2800" smtClean="0"/>
              <a:t> for maximum of L</a:t>
            </a:r>
          </a:p>
          <a:p>
            <a:pPr eaLnBrk="1" hangingPunct="1"/>
            <a:endParaRPr lang="it-IT" sz="2800" smtClean="0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3779838" y="1052513"/>
          <a:ext cx="1800225" cy="990600"/>
        </p:xfrm>
        <a:graphic>
          <a:graphicData uri="http://schemas.openxmlformats.org/presentationml/2006/ole">
            <p:oleObj spid="_x0000_s3074" name="Equation" r:id="rId3" imgW="761760" imgH="419040" progId="Equation.3">
              <p:embed/>
            </p:oleObj>
          </a:graphicData>
        </a:graphic>
      </p:graphicFrame>
      <p:graphicFrame>
        <p:nvGraphicFramePr>
          <p:cNvPr id="8195" name="Object 10"/>
          <p:cNvGraphicFramePr>
            <a:graphicFrameLocks noChangeAspect="1"/>
          </p:cNvGraphicFramePr>
          <p:nvPr>
            <p:ph sz="quarter" idx="3"/>
          </p:nvPr>
        </p:nvGraphicFramePr>
        <p:xfrm>
          <a:off x="1403350" y="3141663"/>
          <a:ext cx="4049713" cy="628650"/>
        </p:xfrm>
        <a:graphic>
          <a:graphicData uri="http://schemas.openxmlformats.org/presentationml/2006/ole">
            <p:oleObj spid="_x0000_s3075" name="Equation" r:id="rId4" imgW="1473120" imgH="228600" progId="Equation.3">
              <p:embed/>
            </p:oleObj>
          </a:graphicData>
        </a:graphic>
      </p:graphicFrame>
      <p:graphicFrame>
        <p:nvGraphicFramePr>
          <p:cNvPr id="8196" name="Object 12"/>
          <p:cNvGraphicFramePr>
            <a:graphicFrameLocks noChangeAspect="1"/>
          </p:cNvGraphicFramePr>
          <p:nvPr/>
        </p:nvGraphicFramePr>
        <p:xfrm>
          <a:off x="1187450" y="4437063"/>
          <a:ext cx="4854575" cy="615950"/>
        </p:xfrm>
        <a:graphic>
          <a:graphicData uri="http://schemas.openxmlformats.org/presentationml/2006/ole">
            <p:oleObj spid="_x0000_s3076" name="Equation" r:id="rId5" imgW="1803240" imgH="228600" progId="Equation.3">
              <p:embed/>
            </p:oleObj>
          </a:graphicData>
        </a:graphic>
      </p:graphicFrame>
      <p:sp>
        <p:nvSpPr>
          <p:cNvPr id="8202" name="Text Box 13"/>
          <p:cNvSpPr txBox="1">
            <a:spLocks noChangeArrowheads="1"/>
          </p:cNvSpPr>
          <p:nvPr/>
        </p:nvSpPr>
        <p:spPr bwMode="auto">
          <a:xfrm>
            <a:off x="6011863" y="3908425"/>
            <a:ext cx="29464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/>
              <a:t>Detector Noise Variance</a:t>
            </a:r>
          </a:p>
        </p:txBody>
      </p:sp>
      <p:sp>
        <p:nvSpPr>
          <p:cNvPr id="8203" name="Text Box 14"/>
          <p:cNvSpPr txBox="1">
            <a:spLocks noChangeArrowheads="1"/>
          </p:cNvSpPr>
          <p:nvPr/>
        </p:nvSpPr>
        <p:spPr bwMode="auto">
          <a:xfrm>
            <a:off x="5148263" y="5373688"/>
            <a:ext cx="23669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/>
              <a:t>Detector Response</a:t>
            </a:r>
          </a:p>
        </p:txBody>
      </p:sp>
      <p:sp>
        <p:nvSpPr>
          <p:cNvPr id="8204" name="Line 16"/>
          <p:cNvSpPr>
            <a:spLocks noChangeShapeType="1"/>
          </p:cNvSpPr>
          <p:nvPr/>
        </p:nvSpPr>
        <p:spPr bwMode="auto">
          <a:xfrm flipH="1" flipV="1">
            <a:off x="4932363" y="3789363"/>
            <a:ext cx="10795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8205" name="Line 17"/>
          <p:cNvSpPr>
            <a:spLocks noChangeShapeType="1"/>
          </p:cNvSpPr>
          <p:nvPr/>
        </p:nvSpPr>
        <p:spPr bwMode="auto">
          <a:xfrm flipH="1">
            <a:off x="5651500" y="4149725"/>
            <a:ext cx="3603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8206" name="Line 18"/>
          <p:cNvSpPr>
            <a:spLocks noChangeShapeType="1"/>
          </p:cNvSpPr>
          <p:nvPr/>
        </p:nvSpPr>
        <p:spPr bwMode="auto">
          <a:xfrm flipH="1" flipV="1">
            <a:off x="4716463" y="5013325"/>
            <a:ext cx="43180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Detector </a:t>
            </a:r>
            <a:r>
              <a:rPr lang="it-IT" dirty="0" err="1" smtClean="0"/>
              <a:t>response</a:t>
            </a:r>
            <a:r>
              <a:rPr lang="it-IT" dirty="0" smtClean="0"/>
              <a:t> and Antenna </a:t>
            </a:r>
            <a:r>
              <a:rPr lang="it-IT" dirty="0" err="1"/>
              <a:t>Patterns</a:t>
            </a:r>
            <a:endParaRPr lang="it-IT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484784"/>
            <a:ext cx="5184775" cy="3529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smtClean="0"/>
              <a:t>Detector response in the TT gauge can be written as:</a:t>
            </a:r>
          </a:p>
          <a:p>
            <a:pPr>
              <a:lnSpc>
                <a:spcPct val="90000"/>
              </a:lnSpc>
            </a:pPr>
            <a:endParaRPr lang="en-GB" sz="2800" smtClean="0"/>
          </a:p>
          <a:p>
            <a:pPr>
              <a:lnSpc>
                <a:spcPct val="90000"/>
              </a:lnSpc>
            </a:pPr>
            <a:endParaRPr lang="en-GB" sz="2800" smtClean="0"/>
          </a:p>
          <a:p>
            <a:pPr>
              <a:lnSpc>
                <a:spcPct val="90000"/>
              </a:lnSpc>
            </a:pPr>
            <a:r>
              <a:rPr lang="en-GB" sz="2800" smtClean="0"/>
              <a:t>Where F</a:t>
            </a:r>
            <a:r>
              <a:rPr lang="en-GB" sz="2800" baseline="-25000" smtClean="0"/>
              <a:t>+</a:t>
            </a:r>
            <a:r>
              <a:rPr lang="en-GB" sz="2800" smtClean="0"/>
              <a:t> and F</a:t>
            </a:r>
            <a:r>
              <a:rPr lang="en-GB" sz="2800" baseline="-25000" smtClean="0"/>
              <a:t>x</a:t>
            </a:r>
            <a:r>
              <a:rPr lang="en-GB" sz="2800" smtClean="0"/>
              <a:t> depend on the arms orientation respect to the wave propagation and the wave polarization</a:t>
            </a:r>
            <a:endParaRPr lang="en-GB" sz="280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23850" y="2599060"/>
          <a:ext cx="5688013" cy="469900"/>
        </p:xfrm>
        <a:graphic>
          <a:graphicData uri="http://schemas.openxmlformats.org/presentationml/2006/ole">
            <p:oleObj spid="_x0000_s9218" name="Equation" r:id="rId3" imgW="2616120" imgH="215640" progId="Equation.3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539750" y="5359400"/>
          <a:ext cx="6696075" cy="1382713"/>
        </p:xfrm>
        <a:graphic>
          <a:graphicData uri="http://schemas.openxmlformats.org/presentationml/2006/ole">
            <p:oleObj spid="_x0000_s9219" name="Equation" r:id="rId4" imgW="3936960" imgH="812520" progId="Equation.3">
              <p:embed/>
            </p:oleObj>
          </a:graphicData>
        </a:graphic>
      </p:graphicFrame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418138" y="1125538"/>
            <a:ext cx="3673475" cy="4084637"/>
            <a:chOff x="3437" y="709"/>
            <a:chExt cx="2314" cy="2573"/>
          </a:xfrm>
        </p:grpSpPr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flipV="1">
              <a:off x="4299" y="1423"/>
              <a:ext cx="0" cy="11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4299" y="2602"/>
              <a:ext cx="13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 flipH="1">
              <a:off x="3437" y="2602"/>
              <a:ext cx="862" cy="6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 flipV="1">
              <a:off x="4299" y="1286"/>
              <a:ext cx="952" cy="1316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 flipH="1">
              <a:off x="5025" y="1423"/>
              <a:ext cx="136" cy="181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lg" len="lg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>
              <a:off x="5161" y="1423"/>
              <a:ext cx="0" cy="167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>
              <a:off x="4299" y="2602"/>
              <a:ext cx="862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73" name="Text Box 17"/>
            <p:cNvSpPr txBox="1">
              <a:spLocks noChangeArrowheads="1"/>
            </p:cNvSpPr>
            <p:nvPr/>
          </p:nvSpPr>
          <p:spPr bwMode="auto">
            <a:xfrm>
              <a:off x="3508" y="2932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4132" y="1423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>
                  <a:solidFill>
                    <a:srgbClr val="000000"/>
                  </a:solidFill>
                </a:rPr>
                <a:t>z</a:t>
              </a:r>
            </a:p>
          </p:txBody>
        </p:sp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5357" y="2383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19476" name="Arc 20"/>
            <p:cNvSpPr>
              <a:spLocks/>
            </p:cNvSpPr>
            <p:nvPr/>
          </p:nvSpPr>
          <p:spPr bwMode="auto">
            <a:xfrm flipV="1">
              <a:off x="4072" y="2693"/>
              <a:ext cx="499" cy="181"/>
            </a:xfrm>
            <a:custGeom>
              <a:avLst/>
              <a:gdLst>
                <a:gd name="G0" fmla="+- 18923 0 0"/>
                <a:gd name="G1" fmla="+- 21600 0 0"/>
                <a:gd name="G2" fmla="+- 21600 0 0"/>
                <a:gd name="T0" fmla="*/ 0 w 37445"/>
                <a:gd name="T1" fmla="*/ 11184 h 21600"/>
                <a:gd name="T2" fmla="*/ 37445 w 37445"/>
                <a:gd name="T3" fmla="*/ 10487 h 21600"/>
                <a:gd name="T4" fmla="*/ 18923 w 3744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45" h="21600" fill="none" extrusionOk="0">
                  <a:moveTo>
                    <a:pt x="0" y="11184"/>
                  </a:moveTo>
                  <a:cubicBezTo>
                    <a:pt x="3797" y="4285"/>
                    <a:pt x="11048" y="-1"/>
                    <a:pt x="18923" y="0"/>
                  </a:cubicBezTo>
                  <a:cubicBezTo>
                    <a:pt x="26510" y="0"/>
                    <a:pt x="33541" y="3980"/>
                    <a:pt x="37444" y="10487"/>
                  </a:cubicBezTo>
                </a:path>
                <a:path w="37445" h="21600" stroke="0" extrusionOk="0">
                  <a:moveTo>
                    <a:pt x="0" y="11184"/>
                  </a:moveTo>
                  <a:cubicBezTo>
                    <a:pt x="3797" y="4285"/>
                    <a:pt x="11048" y="-1"/>
                    <a:pt x="18923" y="0"/>
                  </a:cubicBezTo>
                  <a:cubicBezTo>
                    <a:pt x="26510" y="0"/>
                    <a:pt x="33541" y="3980"/>
                    <a:pt x="37444" y="10487"/>
                  </a:cubicBezTo>
                  <a:lnTo>
                    <a:pt x="18923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arrow" w="lg" len="lg"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77" name="Arc 21"/>
            <p:cNvSpPr>
              <a:spLocks/>
            </p:cNvSpPr>
            <p:nvPr/>
          </p:nvSpPr>
          <p:spPr bwMode="auto">
            <a:xfrm>
              <a:off x="4299" y="1967"/>
              <a:ext cx="363" cy="227"/>
            </a:xfrm>
            <a:custGeom>
              <a:avLst/>
              <a:gdLst>
                <a:gd name="G0" fmla="+- 7314 0 0"/>
                <a:gd name="G1" fmla="+- 21600 0 0"/>
                <a:gd name="G2" fmla="+- 21600 0 0"/>
                <a:gd name="T0" fmla="*/ 0 w 27726"/>
                <a:gd name="T1" fmla="*/ 1276 h 21600"/>
                <a:gd name="T2" fmla="*/ 27726 w 27726"/>
                <a:gd name="T3" fmla="*/ 14535 h 21600"/>
                <a:gd name="T4" fmla="*/ 7314 w 2772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726" h="21600" fill="none" extrusionOk="0">
                  <a:moveTo>
                    <a:pt x="-1" y="1275"/>
                  </a:moveTo>
                  <a:cubicBezTo>
                    <a:pt x="2346" y="431"/>
                    <a:pt x="4820" y="-1"/>
                    <a:pt x="7314" y="0"/>
                  </a:cubicBezTo>
                  <a:cubicBezTo>
                    <a:pt x="16520" y="0"/>
                    <a:pt x="24714" y="5835"/>
                    <a:pt x="27725" y="14535"/>
                  </a:cubicBezTo>
                </a:path>
                <a:path w="27726" h="21600" stroke="0" extrusionOk="0">
                  <a:moveTo>
                    <a:pt x="-1" y="1275"/>
                  </a:moveTo>
                  <a:cubicBezTo>
                    <a:pt x="2346" y="431"/>
                    <a:pt x="4820" y="-1"/>
                    <a:pt x="7314" y="0"/>
                  </a:cubicBezTo>
                  <a:cubicBezTo>
                    <a:pt x="16520" y="0"/>
                    <a:pt x="24714" y="5835"/>
                    <a:pt x="27725" y="14535"/>
                  </a:cubicBezTo>
                  <a:lnTo>
                    <a:pt x="7314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arrow" w="lg" len="lg"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78" name="Arc 22"/>
            <p:cNvSpPr>
              <a:spLocks/>
            </p:cNvSpPr>
            <p:nvPr/>
          </p:nvSpPr>
          <p:spPr bwMode="auto">
            <a:xfrm rot="-33040554" flipH="1" flipV="1">
              <a:off x="4435" y="923"/>
              <a:ext cx="318" cy="182"/>
            </a:xfrm>
            <a:custGeom>
              <a:avLst/>
              <a:gdLst>
                <a:gd name="G0" fmla="+- 6242 0 0"/>
                <a:gd name="G1" fmla="+- 21600 0 0"/>
                <a:gd name="G2" fmla="+- 21600 0 0"/>
                <a:gd name="T0" fmla="*/ 0 w 27830"/>
                <a:gd name="T1" fmla="*/ 922 h 21600"/>
                <a:gd name="T2" fmla="*/ 27830 w 27830"/>
                <a:gd name="T3" fmla="*/ 20895 h 21600"/>
                <a:gd name="T4" fmla="*/ 6242 w 2783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830" h="21600" fill="none" extrusionOk="0">
                  <a:moveTo>
                    <a:pt x="-1" y="921"/>
                  </a:moveTo>
                  <a:cubicBezTo>
                    <a:pt x="2024" y="310"/>
                    <a:pt x="4127" y="-1"/>
                    <a:pt x="6242" y="0"/>
                  </a:cubicBezTo>
                  <a:cubicBezTo>
                    <a:pt x="17896" y="0"/>
                    <a:pt x="27450" y="9246"/>
                    <a:pt x="27830" y="20894"/>
                  </a:cubicBezTo>
                </a:path>
                <a:path w="27830" h="21600" stroke="0" extrusionOk="0">
                  <a:moveTo>
                    <a:pt x="-1" y="921"/>
                  </a:moveTo>
                  <a:cubicBezTo>
                    <a:pt x="2024" y="310"/>
                    <a:pt x="4127" y="-1"/>
                    <a:pt x="6242" y="0"/>
                  </a:cubicBezTo>
                  <a:cubicBezTo>
                    <a:pt x="17896" y="0"/>
                    <a:pt x="27450" y="9246"/>
                    <a:pt x="27830" y="20894"/>
                  </a:cubicBezTo>
                  <a:lnTo>
                    <a:pt x="6242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arrow" w="med" len="med"/>
              <a:tailEnd type="none" w="lg" len="lg"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79" name="Text Box 23"/>
            <p:cNvSpPr txBox="1">
              <a:spLocks noChangeArrowheads="1"/>
            </p:cNvSpPr>
            <p:nvPr/>
          </p:nvSpPr>
          <p:spPr bwMode="auto">
            <a:xfrm>
              <a:off x="4223" y="2872"/>
              <a:ext cx="2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>
                  <a:solidFill>
                    <a:srgbClr val="FF0000"/>
                  </a:solidFill>
                  <a:latin typeface="Symbol" pitchFamily="18" charset="2"/>
                </a:rPr>
                <a:t>F</a:t>
              </a:r>
            </a:p>
          </p:txBody>
        </p:sp>
        <p:sp>
          <p:nvSpPr>
            <p:cNvPr id="19480" name="Text Box 24"/>
            <p:cNvSpPr txBox="1">
              <a:spLocks noChangeArrowheads="1"/>
            </p:cNvSpPr>
            <p:nvPr/>
          </p:nvSpPr>
          <p:spPr bwMode="auto">
            <a:xfrm rot="1004792">
              <a:off x="4254" y="999"/>
              <a:ext cx="5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 sz="2000">
                  <a:solidFill>
                    <a:srgbClr val="FF0000"/>
                  </a:solidFill>
                </a:rPr>
                <a:t>R</a:t>
              </a:r>
              <a:r>
                <a:rPr lang="it-IT" sz="2000" baseline="-25000">
                  <a:solidFill>
                    <a:srgbClr val="FF0000"/>
                  </a:solidFill>
                </a:rPr>
                <a:t>z</a:t>
              </a:r>
              <a:r>
                <a:rPr lang="it-IT" sz="2000">
                  <a:solidFill>
                    <a:srgbClr val="FF0000"/>
                  </a:solidFill>
                  <a:latin typeface="Symbol" pitchFamily="18" charset="2"/>
                </a:rPr>
                <a:t>(Y)</a:t>
              </a:r>
            </a:p>
          </p:txBody>
        </p:sp>
        <p:sp>
          <p:nvSpPr>
            <p:cNvPr id="19481" name="Text Box 25"/>
            <p:cNvSpPr txBox="1">
              <a:spLocks noChangeArrowheads="1"/>
            </p:cNvSpPr>
            <p:nvPr/>
          </p:nvSpPr>
          <p:spPr bwMode="auto">
            <a:xfrm>
              <a:off x="4390" y="1783"/>
              <a:ext cx="22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>
                  <a:solidFill>
                    <a:srgbClr val="FF0000"/>
                  </a:solidFill>
                  <a:latin typeface="Symbol" pitchFamily="18" charset="2"/>
                </a:rPr>
                <a:t>Q</a:t>
              </a:r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 flipH="1" flipV="1">
              <a:off x="4934" y="1286"/>
              <a:ext cx="228" cy="107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lg" len="lg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 flipH="1" flipV="1">
              <a:off x="5161" y="1150"/>
              <a:ext cx="0" cy="27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lg" len="lg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9484" name="Rectangle 28"/>
            <p:cNvSpPr>
              <a:spLocks noChangeArrowheads="1"/>
            </p:cNvSpPr>
            <p:nvPr/>
          </p:nvSpPr>
          <p:spPr bwMode="auto">
            <a:xfrm rot="1520117">
              <a:off x="4707" y="1014"/>
              <a:ext cx="813" cy="671"/>
            </a:xfrm>
            <a:prstGeom prst="rect">
              <a:avLst/>
            </a:prstGeom>
            <a:noFill/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5161" y="110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/>
              <a:r>
                <a:rPr lang="it-IT" b="1">
                  <a:solidFill>
                    <a:srgbClr val="008000"/>
                  </a:solidFill>
                </a:rPr>
                <a:t>y</a:t>
              </a:r>
            </a:p>
          </p:txBody>
        </p:sp>
        <p:sp>
          <p:nvSpPr>
            <p:cNvPr id="19486" name="Text Box 30"/>
            <p:cNvSpPr txBox="1">
              <a:spLocks noChangeArrowheads="1"/>
            </p:cNvSpPr>
            <p:nvPr/>
          </p:nvSpPr>
          <p:spPr bwMode="auto">
            <a:xfrm>
              <a:off x="4805" y="1191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/>
              <a:r>
                <a:rPr lang="it-IT" b="1">
                  <a:solidFill>
                    <a:srgbClr val="008000"/>
                  </a:solidFill>
                </a:rPr>
                <a:t>x</a:t>
              </a:r>
            </a:p>
          </p:txBody>
        </p:sp>
        <p:sp>
          <p:nvSpPr>
            <p:cNvPr id="19487" name="Text Box 31"/>
            <p:cNvSpPr txBox="1">
              <a:spLocks noChangeArrowheads="1"/>
            </p:cNvSpPr>
            <p:nvPr/>
          </p:nvSpPr>
          <p:spPr bwMode="auto">
            <a:xfrm>
              <a:off x="4980" y="1509"/>
              <a:ext cx="1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/>
              <a:r>
                <a:rPr lang="it-IT" b="1">
                  <a:solidFill>
                    <a:srgbClr val="008000"/>
                  </a:solidFill>
                </a:rPr>
                <a:t>z</a:t>
              </a:r>
            </a:p>
          </p:txBody>
        </p:sp>
        <p:sp>
          <p:nvSpPr>
            <p:cNvPr id="19489" name="Text Box 33"/>
            <p:cNvSpPr txBox="1">
              <a:spLocks noChangeArrowheads="1"/>
            </p:cNvSpPr>
            <p:nvPr/>
          </p:nvSpPr>
          <p:spPr bwMode="auto">
            <a:xfrm>
              <a:off x="4979" y="709"/>
              <a:ext cx="772" cy="3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/>
              <a:r>
                <a:rPr lang="it-IT" sz="1600"/>
                <a:t>	Wave frame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Coherent Waveburst (cWB)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340768"/>
            <a:ext cx="8229600" cy="51845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Coherent </a:t>
            </a:r>
            <a:r>
              <a:rPr lang="en-US" sz="2800" dirty="0" err="1" smtClean="0"/>
              <a:t>Waveburst</a:t>
            </a:r>
            <a:r>
              <a:rPr lang="en-US" sz="2800" dirty="0" smtClean="0"/>
              <a:t> is an algorithm of Burst search developed at LSC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Interesting features: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Excess power algorithm: minimal assumption on target signal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Characterization of signal both in time and frequency (Wavelet)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Coherent analysis (Likelihood approach)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Reconstruction of waveforms and source coordinates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Waveburst</a:t>
            </a:r>
            <a:r>
              <a:rPr lang="en-US" sz="2800" dirty="0" smtClean="0"/>
              <a:t> is applied in two steps: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Production</a:t>
            </a:r>
            <a:r>
              <a:rPr lang="en-US" sz="2400" dirty="0" smtClean="0"/>
              <a:t>: production events list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Post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hlink"/>
                </a:solidFill>
              </a:rPr>
              <a:t>production</a:t>
            </a:r>
            <a:r>
              <a:rPr lang="en-US" sz="2400" dirty="0" smtClean="0"/>
              <a:t>: candidate selection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Flowchart</a:t>
            </a:r>
            <a:endParaRPr lang="it-IT" dirty="0"/>
          </a:p>
        </p:txBody>
      </p:sp>
      <p:pic>
        <p:nvPicPr>
          <p:cNvPr id="4" name="Segnaposto contenuto 3" descr="AnalysisPipeline_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836712"/>
            <a:ext cx="7776865" cy="58326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Data </a:t>
            </a:r>
            <a:r>
              <a:rPr lang="it-IT" dirty="0" err="1" smtClean="0"/>
              <a:t>conditioning</a:t>
            </a:r>
            <a:endParaRPr lang="it-IT" dirty="0"/>
          </a:p>
        </p:txBody>
      </p:sp>
      <p:pic>
        <p:nvPicPr>
          <p:cNvPr id="4" name="Segnaposto contenuto 3" descr="S6_LHV_sensitivity_logx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96975"/>
            <a:ext cx="5752234" cy="3672185"/>
          </a:xfrm>
        </p:spPr>
      </p:pic>
      <p:sp>
        <p:nvSpPr>
          <p:cNvPr id="5" name="CasellaDiTesto 4"/>
          <p:cNvSpPr txBox="1"/>
          <p:nvPr/>
        </p:nvSpPr>
        <p:spPr>
          <a:xfrm>
            <a:off x="5868144" y="1412776"/>
            <a:ext cx="3275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smtClean="0"/>
              <a:t>Typical spectral feature for detector noise, one day of last joint run (2010)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smtClean="0"/>
              <a:t>Persistent lines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smtClean="0"/>
              <a:t>Not uniform in frequency </a:t>
            </a:r>
            <a:endParaRPr lang="en-GB" sz="2400"/>
          </a:p>
        </p:txBody>
      </p:sp>
      <p:sp>
        <p:nvSpPr>
          <p:cNvPr id="6" name="CasellaDiTesto 5"/>
          <p:cNvSpPr txBox="1"/>
          <p:nvPr/>
        </p:nvSpPr>
        <p:spPr>
          <a:xfrm>
            <a:off x="323528" y="4974267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Excess power: put a threshold in energy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Persistent lines -&gt; Linear Predictor Filter (</a:t>
            </a:r>
            <a:r>
              <a:rPr lang="en-GB" sz="2400" dirty="0" smtClean="0">
                <a:solidFill>
                  <a:srgbClr val="FF0000"/>
                </a:solidFill>
              </a:rPr>
              <a:t>Regression</a:t>
            </a:r>
            <a:r>
              <a:rPr lang="en-GB" sz="24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Non uniform noise in frequency -&gt; Whitening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Time-Frequency Analysis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313"/>
            <a:ext cx="8229600" cy="4686300"/>
          </a:xfrm>
        </p:spPr>
        <p:txBody>
          <a:bodyPr/>
          <a:lstStyle/>
          <a:p>
            <a:pPr eaLnBrk="1" hangingPunct="1"/>
            <a:r>
              <a:rPr lang="en-US" smtClean="0"/>
              <a:t>Need to identify the </a:t>
            </a:r>
            <a:r>
              <a:rPr lang="en-US" smtClean="0">
                <a:solidFill>
                  <a:srgbClr val="FF0000"/>
                </a:solidFill>
              </a:rPr>
              <a:t>time</a:t>
            </a:r>
            <a:r>
              <a:rPr lang="en-US" smtClean="0"/>
              <a:t> of arrival with great precision</a:t>
            </a:r>
          </a:p>
          <a:p>
            <a:pPr eaLnBrk="1" hangingPunct="1"/>
            <a:r>
              <a:rPr lang="en-US" smtClean="0"/>
              <a:t>Need to identify </a:t>
            </a:r>
            <a:r>
              <a:rPr lang="en-US" smtClean="0">
                <a:solidFill>
                  <a:srgbClr val="0070C0"/>
                </a:solidFill>
              </a:rPr>
              <a:t>frequency</a:t>
            </a:r>
          </a:p>
          <a:p>
            <a:pPr eaLnBrk="1" hangingPunct="1"/>
            <a:r>
              <a:rPr lang="en-US" smtClean="0">
                <a:solidFill>
                  <a:srgbClr val="00B050"/>
                </a:solidFill>
              </a:rPr>
              <a:t>How we can do it at the same time?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Time-Frequency analysis is a good solution</a:t>
            </a:r>
          </a:p>
          <a:p>
            <a:pPr eaLnBrk="1" hangingPunct="1"/>
            <a:r>
              <a:rPr lang="en-US" smtClean="0"/>
              <a:t>In the same time we obtain the </a:t>
            </a:r>
            <a:r>
              <a:rPr lang="en-US" smtClean="0">
                <a:solidFill>
                  <a:srgbClr val="0070C0"/>
                </a:solidFill>
              </a:rPr>
              <a:t>frequencies</a:t>
            </a:r>
            <a:r>
              <a:rPr lang="en-US" smtClean="0"/>
              <a:t> and </a:t>
            </a:r>
            <a:r>
              <a:rPr lang="en-US" smtClean="0">
                <a:solidFill>
                  <a:srgbClr val="FF0000"/>
                </a:solidFill>
              </a:rPr>
              <a:t>times</a:t>
            </a:r>
            <a:r>
              <a:rPr lang="en-US" smtClean="0"/>
              <a:t> of the signal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2" name="Rectangle 50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Wavelet Transform</a:t>
            </a:r>
          </a:p>
        </p:txBody>
      </p:sp>
      <p:sp>
        <p:nvSpPr>
          <p:cNvPr id="7193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8362950" cy="4525962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Characterization of signal with use of template waveforms</a:t>
            </a:r>
          </a:p>
          <a:p>
            <a:pPr lvl="1" eaLnBrk="1" hangingPunct="1">
              <a:buFontTx/>
              <a:buNone/>
            </a:pPr>
            <a:r>
              <a:rPr lang="en-US" sz="2400" smtClean="0">
                <a:latin typeface="Symbol" pitchFamily="18" charset="2"/>
              </a:rPr>
              <a:t>Y</a:t>
            </a:r>
            <a:r>
              <a:rPr lang="en-US" sz="2400" baseline="-25000" smtClean="0"/>
              <a:t>0</a:t>
            </a:r>
            <a:r>
              <a:rPr lang="en-US" sz="2400" smtClean="0"/>
              <a:t>: mother wavelet</a:t>
            </a:r>
          </a:p>
          <a:p>
            <a:pPr eaLnBrk="1" hangingPunct="1"/>
            <a:r>
              <a:rPr lang="en-US" sz="2800" smtClean="0"/>
              <a:t>Natural basis of bursts</a:t>
            </a:r>
          </a:p>
          <a:p>
            <a:pPr lvl="1" eaLnBrk="1" hangingPunct="1"/>
            <a:r>
              <a:rPr lang="en-US" sz="2400" smtClean="0"/>
              <a:t>low spectral leakage</a:t>
            </a:r>
          </a:p>
          <a:p>
            <a:pPr lvl="1" eaLnBrk="1" hangingPunct="1"/>
            <a:r>
              <a:rPr lang="en-US" sz="2400" smtClean="0"/>
              <a:t>Good TF localization of transient</a:t>
            </a:r>
          </a:p>
        </p:txBody>
      </p:sp>
      <p:graphicFrame>
        <p:nvGraphicFramePr>
          <p:cNvPr id="7170" name="Object 52"/>
          <p:cNvGraphicFramePr>
            <a:graphicFrameLocks noChangeAspect="1"/>
          </p:cNvGraphicFramePr>
          <p:nvPr>
            <p:ph sz="half" idx="2"/>
          </p:nvPr>
        </p:nvGraphicFramePr>
        <p:xfrm>
          <a:off x="4205288" y="1714500"/>
          <a:ext cx="4038600" cy="706438"/>
        </p:xfrm>
        <a:graphic>
          <a:graphicData uri="http://schemas.openxmlformats.org/presentationml/2006/ole">
            <p:oleObj spid="_x0000_s48130" name="Equation" r:id="rId3" imgW="1320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cal_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55650" y="6024563"/>
            <a:ext cx="26638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defTabSz="828675" eaLnBrk="0" hangingPunct="0"/>
            <a:r>
              <a:rPr lang="en-US">
                <a:latin typeface="Times New Roman" pitchFamily="18" charset="0"/>
              </a:rPr>
              <a:t>Decomposition level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28675" y="5087938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0</a:t>
            </a:r>
          </a:p>
        </p:txBody>
      </p:sp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1008063" y="4979988"/>
            <a:ext cx="73025" cy="730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it-IT" sz="2000"/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4860925" y="6165850"/>
            <a:ext cx="663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time</a:t>
            </a:r>
          </a:p>
        </p:txBody>
      </p:sp>
      <p:sp>
        <p:nvSpPr>
          <p:cNvPr id="26673" name="Text Box 49"/>
          <p:cNvSpPr txBox="1">
            <a:spLocks noChangeArrowheads="1"/>
          </p:cNvSpPr>
          <p:nvPr/>
        </p:nvSpPr>
        <p:spPr bwMode="auto">
          <a:xfrm>
            <a:off x="7164388" y="4799013"/>
            <a:ext cx="13684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frequency</a:t>
            </a:r>
          </a:p>
        </p:txBody>
      </p:sp>
      <p:sp>
        <p:nvSpPr>
          <p:cNvPr id="7192" name="Rectangle 50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Wavelet Transform</a:t>
            </a:r>
          </a:p>
        </p:txBody>
      </p:sp>
      <p:sp>
        <p:nvSpPr>
          <p:cNvPr id="7193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8362950" cy="4525962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Characterization of signal with use of template waveforms</a:t>
            </a:r>
          </a:p>
          <a:p>
            <a:pPr lvl="1" eaLnBrk="1" hangingPunct="1">
              <a:buFontTx/>
              <a:buNone/>
            </a:pPr>
            <a:r>
              <a:rPr lang="en-US" sz="2400" smtClean="0">
                <a:latin typeface="Symbol" pitchFamily="18" charset="2"/>
              </a:rPr>
              <a:t>Y</a:t>
            </a:r>
            <a:r>
              <a:rPr lang="en-US" sz="2400" baseline="-25000" smtClean="0"/>
              <a:t>0</a:t>
            </a:r>
            <a:r>
              <a:rPr lang="en-US" sz="2400" smtClean="0"/>
              <a:t>: mother wavelet</a:t>
            </a:r>
          </a:p>
          <a:p>
            <a:pPr eaLnBrk="1" hangingPunct="1"/>
            <a:r>
              <a:rPr lang="en-US" sz="2800" smtClean="0"/>
              <a:t>Natural basis of bursts</a:t>
            </a:r>
          </a:p>
          <a:p>
            <a:pPr lvl="1" eaLnBrk="1" hangingPunct="1"/>
            <a:r>
              <a:rPr lang="en-US" sz="2400" smtClean="0"/>
              <a:t>low spectral leakage</a:t>
            </a:r>
          </a:p>
          <a:p>
            <a:pPr lvl="1" eaLnBrk="1" hangingPunct="1"/>
            <a:r>
              <a:rPr lang="en-US" sz="2400" smtClean="0"/>
              <a:t>Good TF localization of transient</a:t>
            </a:r>
          </a:p>
        </p:txBody>
      </p:sp>
      <p:graphicFrame>
        <p:nvGraphicFramePr>
          <p:cNvPr id="7170" name="Object 52"/>
          <p:cNvGraphicFramePr>
            <a:graphicFrameLocks noChangeAspect="1"/>
          </p:cNvGraphicFramePr>
          <p:nvPr>
            <p:ph sz="half" idx="2"/>
          </p:nvPr>
        </p:nvGraphicFramePr>
        <p:xfrm>
          <a:off x="4205288" y="1714500"/>
          <a:ext cx="4038600" cy="706438"/>
        </p:xfrm>
        <a:graphic>
          <a:graphicData uri="http://schemas.openxmlformats.org/presentationml/2006/ole">
            <p:oleObj spid="_x0000_s59394" name="Equation" r:id="rId4" imgW="1320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cal_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Scal_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55650" y="6024563"/>
            <a:ext cx="26638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defTabSz="828675" eaLnBrk="0" hangingPunct="0"/>
            <a:r>
              <a:rPr lang="en-US">
                <a:latin typeface="Times New Roman" pitchFamily="18" charset="0"/>
              </a:rPr>
              <a:t>Decomposition level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28675" y="5087938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0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052638" y="5662613"/>
            <a:ext cx="325437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1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36638" y="4476750"/>
            <a:ext cx="1274762" cy="1090613"/>
            <a:chOff x="562" y="1594"/>
            <a:chExt cx="803" cy="687"/>
          </a:xfrm>
        </p:grpSpPr>
        <p:sp>
          <p:nvSpPr>
            <p:cNvPr id="7211" name="Line 26"/>
            <p:cNvSpPr>
              <a:spLocks noChangeShapeType="1"/>
            </p:cNvSpPr>
            <p:nvPr/>
          </p:nvSpPr>
          <p:spPr bwMode="auto">
            <a:xfrm rot="16200000" flipH="1">
              <a:off x="790" y="1710"/>
              <a:ext cx="343" cy="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2" name="Line 27"/>
            <p:cNvSpPr>
              <a:spLocks noChangeShapeType="1"/>
            </p:cNvSpPr>
            <p:nvPr/>
          </p:nvSpPr>
          <p:spPr bwMode="auto">
            <a:xfrm rot="-5400000">
              <a:off x="794" y="1367"/>
              <a:ext cx="343" cy="7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1008063" y="4979988"/>
            <a:ext cx="73025" cy="730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it-IT" sz="2000"/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4860925" y="6165850"/>
            <a:ext cx="663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time</a:t>
            </a:r>
          </a:p>
        </p:txBody>
      </p:sp>
      <p:sp>
        <p:nvSpPr>
          <p:cNvPr id="26673" name="Text Box 49"/>
          <p:cNvSpPr txBox="1">
            <a:spLocks noChangeArrowheads="1"/>
          </p:cNvSpPr>
          <p:nvPr/>
        </p:nvSpPr>
        <p:spPr bwMode="auto">
          <a:xfrm>
            <a:off x="7164388" y="4799013"/>
            <a:ext cx="13684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frequency</a:t>
            </a:r>
          </a:p>
        </p:txBody>
      </p:sp>
      <p:sp>
        <p:nvSpPr>
          <p:cNvPr id="7192" name="Rectangle 50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Wavelet Transform</a:t>
            </a:r>
          </a:p>
        </p:txBody>
      </p:sp>
      <p:sp>
        <p:nvSpPr>
          <p:cNvPr id="7193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8362950" cy="4525962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Characterization of signal with use of template waveforms</a:t>
            </a:r>
          </a:p>
          <a:p>
            <a:pPr lvl="1" eaLnBrk="1" hangingPunct="1">
              <a:buFontTx/>
              <a:buNone/>
            </a:pPr>
            <a:r>
              <a:rPr lang="en-US" sz="2400" smtClean="0">
                <a:latin typeface="Symbol" pitchFamily="18" charset="2"/>
              </a:rPr>
              <a:t>Y</a:t>
            </a:r>
            <a:r>
              <a:rPr lang="en-US" sz="2400" baseline="-25000" smtClean="0"/>
              <a:t>0</a:t>
            </a:r>
            <a:r>
              <a:rPr lang="en-US" sz="2400" smtClean="0"/>
              <a:t>: mother wavelet</a:t>
            </a:r>
          </a:p>
          <a:p>
            <a:pPr eaLnBrk="1" hangingPunct="1"/>
            <a:r>
              <a:rPr lang="en-US" sz="2800" smtClean="0"/>
              <a:t>Natural basis of bursts</a:t>
            </a:r>
          </a:p>
          <a:p>
            <a:pPr lvl="1" eaLnBrk="1" hangingPunct="1"/>
            <a:r>
              <a:rPr lang="en-US" sz="2400" smtClean="0"/>
              <a:t>low spectral leakage</a:t>
            </a:r>
          </a:p>
          <a:p>
            <a:pPr lvl="1" eaLnBrk="1" hangingPunct="1"/>
            <a:r>
              <a:rPr lang="en-US" sz="2400" smtClean="0"/>
              <a:t>Good TF localization of transient</a:t>
            </a:r>
          </a:p>
        </p:txBody>
      </p:sp>
      <p:graphicFrame>
        <p:nvGraphicFramePr>
          <p:cNvPr id="7170" name="Object 52"/>
          <p:cNvGraphicFramePr>
            <a:graphicFrameLocks noChangeAspect="1"/>
          </p:cNvGraphicFramePr>
          <p:nvPr>
            <p:ph sz="half" idx="2"/>
          </p:nvPr>
        </p:nvGraphicFramePr>
        <p:xfrm>
          <a:off x="4205288" y="1714500"/>
          <a:ext cx="4038600" cy="706438"/>
        </p:xfrm>
        <a:graphic>
          <a:graphicData uri="http://schemas.openxmlformats.org/presentationml/2006/ole">
            <p:oleObj spid="_x0000_s58370" name="Equation" r:id="rId5" imgW="1320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cal_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Scal_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Scal_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0913" y="3860800"/>
            <a:ext cx="3598862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55650" y="6024563"/>
            <a:ext cx="26638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defTabSz="828675" eaLnBrk="0" hangingPunct="0"/>
            <a:r>
              <a:rPr lang="en-US">
                <a:latin typeface="Times New Roman" pitchFamily="18" charset="0"/>
              </a:rPr>
              <a:t>Decomposition level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28675" y="5087938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0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052638" y="5662613"/>
            <a:ext cx="325437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1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555875" y="5880100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2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301875" y="4205288"/>
            <a:ext cx="628650" cy="1627187"/>
            <a:chOff x="1359" y="1423"/>
            <a:chExt cx="396" cy="1025"/>
          </a:xfrm>
        </p:grpSpPr>
        <p:sp>
          <p:nvSpPr>
            <p:cNvPr id="7213" name="Line 21"/>
            <p:cNvSpPr>
              <a:spLocks noChangeShapeType="1"/>
            </p:cNvSpPr>
            <p:nvPr/>
          </p:nvSpPr>
          <p:spPr bwMode="auto">
            <a:xfrm rot="16200000" flipH="1">
              <a:off x="1471" y="2166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4" name="Line 22"/>
            <p:cNvSpPr>
              <a:spLocks noChangeShapeType="1"/>
            </p:cNvSpPr>
            <p:nvPr/>
          </p:nvSpPr>
          <p:spPr bwMode="auto">
            <a:xfrm rot="16200000" flipH="1">
              <a:off x="1471" y="1482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5" name="Line 23"/>
            <p:cNvSpPr>
              <a:spLocks noChangeShapeType="1"/>
            </p:cNvSpPr>
            <p:nvPr/>
          </p:nvSpPr>
          <p:spPr bwMode="auto">
            <a:xfrm rot="-5400000">
              <a:off x="1472" y="1311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6" name="Line 24"/>
            <p:cNvSpPr>
              <a:spLocks noChangeShapeType="1"/>
            </p:cNvSpPr>
            <p:nvPr/>
          </p:nvSpPr>
          <p:spPr bwMode="auto">
            <a:xfrm rot="-5400000">
              <a:off x="1472" y="1995"/>
              <a:ext cx="171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036638" y="4476750"/>
            <a:ext cx="1274762" cy="1090613"/>
            <a:chOff x="562" y="1594"/>
            <a:chExt cx="803" cy="687"/>
          </a:xfrm>
        </p:grpSpPr>
        <p:sp>
          <p:nvSpPr>
            <p:cNvPr id="7211" name="Line 26"/>
            <p:cNvSpPr>
              <a:spLocks noChangeShapeType="1"/>
            </p:cNvSpPr>
            <p:nvPr/>
          </p:nvSpPr>
          <p:spPr bwMode="auto">
            <a:xfrm rot="16200000" flipH="1">
              <a:off x="790" y="1710"/>
              <a:ext cx="343" cy="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2" name="Line 27"/>
            <p:cNvSpPr>
              <a:spLocks noChangeShapeType="1"/>
            </p:cNvSpPr>
            <p:nvPr/>
          </p:nvSpPr>
          <p:spPr bwMode="auto">
            <a:xfrm rot="-5400000">
              <a:off x="794" y="1367"/>
              <a:ext cx="343" cy="7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1008063" y="4979988"/>
            <a:ext cx="73025" cy="730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it-IT" sz="2000"/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4860925" y="6165850"/>
            <a:ext cx="663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time</a:t>
            </a:r>
          </a:p>
        </p:txBody>
      </p:sp>
      <p:sp>
        <p:nvSpPr>
          <p:cNvPr id="26673" name="Text Box 49"/>
          <p:cNvSpPr txBox="1">
            <a:spLocks noChangeArrowheads="1"/>
          </p:cNvSpPr>
          <p:nvPr/>
        </p:nvSpPr>
        <p:spPr bwMode="auto">
          <a:xfrm>
            <a:off x="7164388" y="4799013"/>
            <a:ext cx="13684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frequency</a:t>
            </a:r>
          </a:p>
        </p:txBody>
      </p:sp>
      <p:sp>
        <p:nvSpPr>
          <p:cNvPr id="7192" name="Rectangle 50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Wavelet Transform</a:t>
            </a:r>
          </a:p>
        </p:txBody>
      </p:sp>
      <p:sp>
        <p:nvSpPr>
          <p:cNvPr id="7193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8362950" cy="4525962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Characterization of signal with use of template waveforms</a:t>
            </a:r>
          </a:p>
          <a:p>
            <a:pPr lvl="1" eaLnBrk="1" hangingPunct="1">
              <a:buFontTx/>
              <a:buNone/>
            </a:pPr>
            <a:r>
              <a:rPr lang="en-US" sz="2400" smtClean="0">
                <a:latin typeface="Symbol" pitchFamily="18" charset="2"/>
              </a:rPr>
              <a:t>Y</a:t>
            </a:r>
            <a:r>
              <a:rPr lang="en-US" sz="2400" baseline="-25000" smtClean="0"/>
              <a:t>0</a:t>
            </a:r>
            <a:r>
              <a:rPr lang="en-US" sz="2400" smtClean="0"/>
              <a:t>: mother wavelet</a:t>
            </a:r>
          </a:p>
          <a:p>
            <a:pPr eaLnBrk="1" hangingPunct="1"/>
            <a:r>
              <a:rPr lang="en-US" sz="2800" smtClean="0"/>
              <a:t>Natural basis of bursts</a:t>
            </a:r>
          </a:p>
          <a:p>
            <a:pPr lvl="1" eaLnBrk="1" hangingPunct="1"/>
            <a:r>
              <a:rPr lang="en-US" sz="2400" smtClean="0"/>
              <a:t>low spectral leakage</a:t>
            </a:r>
          </a:p>
          <a:p>
            <a:pPr lvl="1" eaLnBrk="1" hangingPunct="1"/>
            <a:r>
              <a:rPr lang="en-US" sz="2400" smtClean="0"/>
              <a:t>Good TF localization of transient</a:t>
            </a:r>
          </a:p>
        </p:txBody>
      </p:sp>
      <p:graphicFrame>
        <p:nvGraphicFramePr>
          <p:cNvPr id="7170" name="Object 52"/>
          <p:cNvGraphicFramePr>
            <a:graphicFrameLocks noChangeAspect="1"/>
          </p:cNvGraphicFramePr>
          <p:nvPr>
            <p:ph sz="half" idx="2"/>
          </p:nvPr>
        </p:nvGraphicFramePr>
        <p:xfrm>
          <a:off x="4205288" y="1714500"/>
          <a:ext cx="4038600" cy="706438"/>
        </p:xfrm>
        <a:graphic>
          <a:graphicData uri="http://schemas.openxmlformats.org/presentationml/2006/ole">
            <p:oleObj spid="_x0000_s57346" name="Equation" r:id="rId6" imgW="1320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cal_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Scal_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Scal_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0913" y="3860800"/>
            <a:ext cx="3598862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55650" y="6024563"/>
            <a:ext cx="26638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defTabSz="828675" eaLnBrk="0" hangingPunct="0"/>
            <a:r>
              <a:rPr lang="en-US">
                <a:latin typeface="Times New Roman" pitchFamily="18" charset="0"/>
              </a:rPr>
              <a:t>Decomposition level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28675" y="5087938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0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052638" y="5662613"/>
            <a:ext cx="325437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1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555875" y="5880100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2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2987675" y="6022975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3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924175" y="4070350"/>
            <a:ext cx="341313" cy="1885950"/>
            <a:chOff x="1751" y="1338"/>
            <a:chExt cx="215" cy="1188"/>
          </a:xfrm>
        </p:grpSpPr>
        <p:sp>
          <p:nvSpPr>
            <p:cNvPr id="7217" name="Line 12"/>
            <p:cNvSpPr>
              <a:spLocks noChangeShapeType="1"/>
            </p:cNvSpPr>
            <p:nvPr/>
          </p:nvSpPr>
          <p:spPr bwMode="auto">
            <a:xfrm rot="-5400000">
              <a:off x="1818" y="2298"/>
              <a:ext cx="86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8" name="Line 13"/>
            <p:cNvSpPr>
              <a:spLocks noChangeShapeType="1"/>
            </p:cNvSpPr>
            <p:nvPr/>
          </p:nvSpPr>
          <p:spPr bwMode="auto">
            <a:xfrm rot="16200000" flipH="1">
              <a:off x="1811" y="2381"/>
              <a:ext cx="85" cy="2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9" name="Line 14"/>
            <p:cNvSpPr>
              <a:spLocks noChangeShapeType="1"/>
            </p:cNvSpPr>
            <p:nvPr/>
          </p:nvSpPr>
          <p:spPr bwMode="auto">
            <a:xfrm rot="16200000" flipH="1">
              <a:off x="1813" y="2043"/>
              <a:ext cx="86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0" name="Line 15"/>
            <p:cNvSpPr>
              <a:spLocks noChangeShapeType="1"/>
            </p:cNvSpPr>
            <p:nvPr/>
          </p:nvSpPr>
          <p:spPr bwMode="auto">
            <a:xfrm rot="-5400000">
              <a:off x="1821" y="1961"/>
              <a:ext cx="84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1" name="Line 16"/>
            <p:cNvSpPr>
              <a:spLocks noChangeShapeType="1"/>
            </p:cNvSpPr>
            <p:nvPr/>
          </p:nvSpPr>
          <p:spPr bwMode="auto">
            <a:xfrm rot="16200000" flipH="1">
              <a:off x="1811" y="1697"/>
              <a:ext cx="86" cy="2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2" name="Line 17"/>
            <p:cNvSpPr>
              <a:spLocks noChangeShapeType="1"/>
            </p:cNvSpPr>
            <p:nvPr/>
          </p:nvSpPr>
          <p:spPr bwMode="auto">
            <a:xfrm rot="-5400000">
              <a:off x="1818" y="1615"/>
              <a:ext cx="85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3" name="Line 18"/>
            <p:cNvSpPr>
              <a:spLocks noChangeShapeType="1"/>
            </p:cNvSpPr>
            <p:nvPr/>
          </p:nvSpPr>
          <p:spPr bwMode="auto">
            <a:xfrm rot="16200000" flipH="1">
              <a:off x="1812" y="1360"/>
              <a:ext cx="85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4" name="Line 19"/>
            <p:cNvSpPr>
              <a:spLocks noChangeShapeType="1"/>
            </p:cNvSpPr>
            <p:nvPr/>
          </p:nvSpPr>
          <p:spPr bwMode="auto">
            <a:xfrm rot="-5400000">
              <a:off x="1819" y="1278"/>
              <a:ext cx="85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301875" y="4205288"/>
            <a:ext cx="628650" cy="1627187"/>
            <a:chOff x="1359" y="1423"/>
            <a:chExt cx="396" cy="1025"/>
          </a:xfrm>
        </p:grpSpPr>
        <p:sp>
          <p:nvSpPr>
            <p:cNvPr id="7213" name="Line 21"/>
            <p:cNvSpPr>
              <a:spLocks noChangeShapeType="1"/>
            </p:cNvSpPr>
            <p:nvPr/>
          </p:nvSpPr>
          <p:spPr bwMode="auto">
            <a:xfrm rot="16200000" flipH="1">
              <a:off x="1471" y="2166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4" name="Line 22"/>
            <p:cNvSpPr>
              <a:spLocks noChangeShapeType="1"/>
            </p:cNvSpPr>
            <p:nvPr/>
          </p:nvSpPr>
          <p:spPr bwMode="auto">
            <a:xfrm rot="16200000" flipH="1">
              <a:off x="1471" y="1482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5" name="Line 23"/>
            <p:cNvSpPr>
              <a:spLocks noChangeShapeType="1"/>
            </p:cNvSpPr>
            <p:nvPr/>
          </p:nvSpPr>
          <p:spPr bwMode="auto">
            <a:xfrm rot="-5400000">
              <a:off x="1472" y="1311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6" name="Line 24"/>
            <p:cNvSpPr>
              <a:spLocks noChangeShapeType="1"/>
            </p:cNvSpPr>
            <p:nvPr/>
          </p:nvSpPr>
          <p:spPr bwMode="auto">
            <a:xfrm rot="-5400000">
              <a:off x="1472" y="1995"/>
              <a:ext cx="171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036638" y="4476750"/>
            <a:ext cx="1274762" cy="1090613"/>
            <a:chOff x="562" y="1594"/>
            <a:chExt cx="803" cy="687"/>
          </a:xfrm>
        </p:grpSpPr>
        <p:sp>
          <p:nvSpPr>
            <p:cNvPr id="7211" name="Line 26"/>
            <p:cNvSpPr>
              <a:spLocks noChangeShapeType="1"/>
            </p:cNvSpPr>
            <p:nvPr/>
          </p:nvSpPr>
          <p:spPr bwMode="auto">
            <a:xfrm rot="16200000" flipH="1">
              <a:off x="790" y="1710"/>
              <a:ext cx="343" cy="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2" name="Line 27"/>
            <p:cNvSpPr>
              <a:spLocks noChangeShapeType="1"/>
            </p:cNvSpPr>
            <p:nvPr/>
          </p:nvSpPr>
          <p:spPr bwMode="auto">
            <a:xfrm rot="-5400000">
              <a:off x="794" y="1367"/>
              <a:ext cx="343" cy="7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pic>
        <p:nvPicPr>
          <p:cNvPr id="26669" name="Picture 45" descr="Scal_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0913" y="3862388"/>
            <a:ext cx="360203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1008063" y="4979988"/>
            <a:ext cx="73025" cy="730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it-IT" sz="2000"/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4860925" y="6165850"/>
            <a:ext cx="663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time</a:t>
            </a:r>
          </a:p>
        </p:txBody>
      </p:sp>
      <p:sp>
        <p:nvSpPr>
          <p:cNvPr id="26673" name="Text Box 49"/>
          <p:cNvSpPr txBox="1">
            <a:spLocks noChangeArrowheads="1"/>
          </p:cNvSpPr>
          <p:nvPr/>
        </p:nvSpPr>
        <p:spPr bwMode="auto">
          <a:xfrm>
            <a:off x="7164388" y="4799013"/>
            <a:ext cx="13684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frequency</a:t>
            </a:r>
          </a:p>
        </p:txBody>
      </p:sp>
      <p:sp>
        <p:nvSpPr>
          <p:cNvPr id="7192" name="Rectangle 50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Wavelet Transform</a:t>
            </a:r>
          </a:p>
        </p:txBody>
      </p:sp>
      <p:sp>
        <p:nvSpPr>
          <p:cNvPr id="7193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8362950" cy="4525962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Characterization of signal with use of template waveforms</a:t>
            </a:r>
          </a:p>
          <a:p>
            <a:pPr lvl="1" eaLnBrk="1" hangingPunct="1">
              <a:buFontTx/>
              <a:buNone/>
            </a:pPr>
            <a:r>
              <a:rPr lang="en-US" sz="2400" smtClean="0">
                <a:latin typeface="Symbol" pitchFamily="18" charset="2"/>
              </a:rPr>
              <a:t>Y</a:t>
            </a:r>
            <a:r>
              <a:rPr lang="en-US" sz="2400" baseline="-25000" smtClean="0"/>
              <a:t>0</a:t>
            </a:r>
            <a:r>
              <a:rPr lang="en-US" sz="2400" smtClean="0"/>
              <a:t>: mother wavelet</a:t>
            </a:r>
          </a:p>
          <a:p>
            <a:pPr eaLnBrk="1" hangingPunct="1"/>
            <a:r>
              <a:rPr lang="en-US" sz="2800" smtClean="0"/>
              <a:t>Natural basis of bursts</a:t>
            </a:r>
          </a:p>
          <a:p>
            <a:pPr lvl="1" eaLnBrk="1" hangingPunct="1"/>
            <a:r>
              <a:rPr lang="en-US" sz="2400" smtClean="0"/>
              <a:t>low spectral leakage</a:t>
            </a:r>
          </a:p>
          <a:p>
            <a:pPr lvl="1" eaLnBrk="1" hangingPunct="1"/>
            <a:r>
              <a:rPr lang="en-US" sz="2400" smtClean="0"/>
              <a:t>Good TF localization of transient</a:t>
            </a:r>
          </a:p>
        </p:txBody>
      </p:sp>
      <p:graphicFrame>
        <p:nvGraphicFramePr>
          <p:cNvPr id="7170" name="Object 52"/>
          <p:cNvGraphicFramePr>
            <a:graphicFrameLocks noChangeAspect="1"/>
          </p:cNvGraphicFramePr>
          <p:nvPr>
            <p:ph sz="half" idx="2"/>
          </p:nvPr>
        </p:nvGraphicFramePr>
        <p:xfrm>
          <a:off x="4205288" y="1714500"/>
          <a:ext cx="4038600" cy="706438"/>
        </p:xfrm>
        <a:graphic>
          <a:graphicData uri="http://schemas.openxmlformats.org/presentationml/2006/ole">
            <p:oleObj spid="_x0000_s56322" name="Equation" r:id="rId7" imgW="1320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cal_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Scal_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0913" y="3860800"/>
            <a:ext cx="35988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Scal_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0913" y="3860800"/>
            <a:ext cx="3598862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55650" y="6024563"/>
            <a:ext cx="26638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defTabSz="828675" eaLnBrk="0" hangingPunct="0"/>
            <a:r>
              <a:rPr lang="en-US">
                <a:latin typeface="Times New Roman" pitchFamily="18" charset="0"/>
              </a:rPr>
              <a:t>Decomposition level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28675" y="5087938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0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052638" y="5662613"/>
            <a:ext cx="325437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1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555875" y="5880100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2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2987675" y="6022975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3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276600" y="6096000"/>
            <a:ext cx="3111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/>
              <a:t>4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924175" y="4070350"/>
            <a:ext cx="341313" cy="1885950"/>
            <a:chOff x="1751" y="1338"/>
            <a:chExt cx="215" cy="1188"/>
          </a:xfrm>
        </p:grpSpPr>
        <p:sp>
          <p:nvSpPr>
            <p:cNvPr id="7217" name="Line 12"/>
            <p:cNvSpPr>
              <a:spLocks noChangeShapeType="1"/>
            </p:cNvSpPr>
            <p:nvPr/>
          </p:nvSpPr>
          <p:spPr bwMode="auto">
            <a:xfrm rot="-5400000">
              <a:off x="1818" y="2298"/>
              <a:ext cx="86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8" name="Line 13"/>
            <p:cNvSpPr>
              <a:spLocks noChangeShapeType="1"/>
            </p:cNvSpPr>
            <p:nvPr/>
          </p:nvSpPr>
          <p:spPr bwMode="auto">
            <a:xfrm rot="16200000" flipH="1">
              <a:off x="1811" y="2381"/>
              <a:ext cx="85" cy="2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9" name="Line 14"/>
            <p:cNvSpPr>
              <a:spLocks noChangeShapeType="1"/>
            </p:cNvSpPr>
            <p:nvPr/>
          </p:nvSpPr>
          <p:spPr bwMode="auto">
            <a:xfrm rot="16200000" flipH="1">
              <a:off x="1813" y="2043"/>
              <a:ext cx="86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0" name="Line 15"/>
            <p:cNvSpPr>
              <a:spLocks noChangeShapeType="1"/>
            </p:cNvSpPr>
            <p:nvPr/>
          </p:nvSpPr>
          <p:spPr bwMode="auto">
            <a:xfrm rot="-5400000">
              <a:off x="1821" y="1961"/>
              <a:ext cx="84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1" name="Line 16"/>
            <p:cNvSpPr>
              <a:spLocks noChangeShapeType="1"/>
            </p:cNvSpPr>
            <p:nvPr/>
          </p:nvSpPr>
          <p:spPr bwMode="auto">
            <a:xfrm rot="16200000" flipH="1">
              <a:off x="1811" y="1697"/>
              <a:ext cx="86" cy="2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2" name="Line 17"/>
            <p:cNvSpPr>
              <a:spLocks noChangeShapeType="1"/>
            </p:cNvSpPr>
            <p:nvPr/>
          </p:nvSpPr>
          <p:spPr bwMode="auto">
            <a:xfrm rot="-5400000">
              <a:off x="1818" y="1615"/>
              <a:ext cx="85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3" name="Line 18"/>
            <p:cNvSpPr>
              <a:spLocks noChangeShapeType="1"/>
            </p:cNvSpPr>
            <p:nvPr/>
          </p:nvSpPr>
          <p:spPr bwMode="auto">
            <a:xfrm rot="16200000" flipH="1">
              <a:off x="1812" y="1360"/>
              <a:ext cx="85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24" name="Line 19"/>
            <p:cNvSpPr>
              <a:spLocks noChangeShapeType="1"/>
            </p:cNvSpPr>
            <p:nvPr/>
          </p:nvSpPr>
          <p:spPr bwMode="auto">
            <a:xfrm rot="-5400000">
              <a:off x="1819" y="1278"/>
              <a:ext cx="85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301875" y="4205288"/>
            <a:ext cx="628650" cy="1627187"/>
            <a:chOff x="1359" y="1423"/>
            <a:chExt cx="396" cy="1025"/>
          </a:xfrm>
        </p:grpSpPr>
        <p:sp>
          <p:nvSpPr>
            <p:cNvPr id="7213" name="Line 21"/>
            <p:cNvSpPr>
              <a:spLocks noChangeShapeType="1"/>
            </p:cNvSpPr>
            <p:nvPr/>
          </p:nvSpPr>
          <p:spPr bwMode="auto">
            <a:xfrm rot="16200000" flipH="1">
              <a:off x="1471" y="2166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4" name="Line 22"/>
            <p:cNvSpPr>
              <a:spLocks noChangeShapeType="1"/>
            </p:cNvSpPr>
            <p:nvPr/>
          </p:nvSpPr>
          <p:spPr bwMode="auto">
            <a:xfrm rot="16200000" flipH="1">
              <a:off x="1471" y="1482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5" name="Line 23"/>
            <p:cNvSpPr>
              <a:spLocks noChangeShapeType="1"/>
            </p:cNvSpPr>
            <p:nvPr/>
          </p:nvSpPr>
          <p:spPr bwMode="auto">
            <a:xfrm rot="-5400000">
              <a:off x="1472" y="1311"/>
              <a:ext cx="170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6" name="Line 24"/>
            <p:cNvSpPr>
              <a:spLocks noChangeShapeType="1"/>
            </p:cNvSpPr>
            <p:nvPr/>
          </p:nvSpPr>
          <p:spPr bwMode="auto">
            <a:xfrm rot="-5400000">
              <a:off x="1472" y="1995"/>
              <a:ext cx="171" cy="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036638" y="4476750"/>
            <a:ext cx="1274762" cy="1090613"/>
            <a:chOff x="562" y="1594"/>
            <a:chExt cx="803" cy="687"/>
          </a:xfrm>
        </p:grpSpPr>
        <p:sp>
          <p:nvSpPr>
            <p:cNvPr id="7211" name="Line 26"/>
            <p:cNvSpPr>
              <a:spLocks noChangeShapeType="1"/>
            </p:cNvSpPr>
            <p:nvPr/>
          </p:nvSpPr>
          <p:spPr bwMode="auto">
            <a:xfrm rot="16200000" flipH="1">
              <a:off x="790" y="1710"/>
              <a:ext cx="343" cy="7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2" name="Line 27"/>
            <p:cNvSpPr>
              <a:spLocks noChangeShapeType="1"/>
            </p:cNvSpPr>
            <p:nvPr/>
          </p:nvSpPr>
          <p:spPr bwMode="auto">
            <a:xfrm rot="-5400000">
              <a:off x="794" y="1367"/>
              <a:ext cx="343" cy="7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3249613" y="4006850"/>
            <a:ext cx="171450" cy="2016125"/>
            <a:chOff x="1956" y="1298"/>
            <a:chExt cx="108" cy="1270"/>
          </a:xfrm>
        </p:grpSpPr>
        <p:sp>
          <p:nvSpPr>
            <p:cNvPr id="7195" name="Line 29"/>
            <p:cNvSpPr>
              <a:spLocks noChangeShapeType="1"/>
            </p:cNvSpPr>
            <p:nvPr/>
          </p:nvSpPr>
          <p:spPr bwMode="auto">
            <a:xfrm rot="16200000" flipH="1">
              <a:off x="1986" y="2330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196" name="Line 30"/>
            <p:cNvSpPr>
              <a:spLocks noChangeShapeType="1"/>
            </p:cNvSpPr>
            <p:nvPr/>
          </p:nvSpPr>
          <p:spPr bwMode="auto">
            <a:xfrm rot="-5400000">
              <a:off x="1990" y="2289"/>
              <a:ext cx="4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197" name="Line 31"/>
            <p:cNvSpPr>
              <a:spLocks noChangeShapeType="1"/>
            </p:cNvSpPr>
            <p:nvPr/>
          </p:nvSpPr>
          <p:spPr bwMode="auto">
            <a:xfrm rot="16200000" flipH="1">
              <a:off x="1986" y="2497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198" name="Line 32"/>
            <p:cNvSpPr>
              <a:spLocks noChangeShapeType="1"/>
            </p:cNvSpPr>
            <p:nvPr/>
          </p:nvSpPr>
          <p:spPr bwMode="auto">
            <a:xfrm rot="16200000" flipH="1">
              <a:off x="1990" y="2158"/>
              <a:ext cx="40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199" name="Line 33"/>
            <p:cNvSpPr>
              <a:spLocks noChangeShapeType="1"/>
            </p:cNvSpPr>
            <p:nvPr/>
          </p:nvSpPr>
          <p:spPr bwMode="auto">
            <a:xfrm rot="-5400000">
              <a:off x="1992" y="2119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0" name="Line 34"/>
            <p:cNvSpPr>
              <a:spLocks noChangeShapeType="1"/>
            </p:cNvSpPr>
            <p:nvPr/>
          </p:nvSpPr>
          <p:spPr bwMode="auto">
            <a:xfrm rot="16200000" flipH="1">
              <a:off x="1990" y="1990"/>
              <a:ext cx="40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1" name="Line 35"/>
            <p:cNvSpPr>
              <a:spLocks noChangeShapeType="1"/>
            </p:cNvSpPr>
            <p:nvPr/>
          </p:nvSpPr>
          <p:spPr bwMode="auto">
            <a:xfrm rot="-5400000">
              <a:off x="1992" y="1951"/>
              <a:ext cx="4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2" name="Line 36"/>
            <p:cNvSpPr>
              <a:spLocks noChangeShapeType="1"/>
            </p:cNvSpPr>
            <p:nvPr/>
          </p:nvSpPr>
          <p:spPr bwMode="auto">
            <a:xfrm rot="16200000" flipH="1">
              <a:off x="1986" y="1813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3" name="Line 37"/>
            <p:cNvSpPr>
              <a:spLocks noChangeShapeType="1"/>
            </p:cNvSpPr>
            <p:nvPr/>
          </p:nvSpPr>
          <p:spPr bwMode="auto">
            <a:xfrm rot="-5400000">
              <a:off x="1991" y="1773"/>
              <a:ext cx="40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4" name="Line 38"/>
            <p:cNvSpPr>
              <a:spLocks noChangeShapeType="1"/>
            </p:cNvSpPr>
            <p:nvPr/>
          </p:nvSpPr>
          <p:spPr bwMode="auto">
            <a:xfrm rot="16200000" flipH="1">
              <a:off x="1986" y="1646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5" name="Line 39"/>
            <p:cNvSpPr>
              <a:spLocks noChangeShapeType="1"/>
            </p:cNvSpPr>
            <p:nvPr/>
          </p:nvSpPr>
          <p:spPr bwMode="auto">
            <a:xfrm rot="-5400000">
              <a:off x="1991" y="1604"/>
              <a:ext cx="40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6" name="Line 40"/>
            <p:cNvSpPr>
              <a:spLocks noChangeShapeType="1"/>
            </p:cNvSpPr>
            <p:nvPr/>
          </p:nvSpPr>
          <p:spPr bwMode="auto">
            <a:xfrm rot="16200000" flipH="1">
              <a:off x="1989" y="1475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7" name="Line 41"/>
            <p:cNvSpPr>
              <a:spLocks noChangeShapeType="1"/>
            </p:cNvSpPr>
            <p:nvPr/>
          </p:nvSpPr>
          <p:spPr bwMode="auto">
            <a:xfrm rot="-5400000">
              <a:off x="1992" y="1435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8" name="Line 42"/>
            <p:cNvSpPr>
              <a:spLocks noChangeShapeType="1"/>
            </p:cNvSpPr>
            <p:nvPr/>
          </p:nvSpPr>
          <p:spPr bwMode="auto">
            <a:xfrm rot="16200000" flipH="1">
              <a:off x="1989" y="1307"/>
              <a:ext cx="4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09" name="Line 43"/>
            <p:cNvSpPr>
              <a:spLocks noChangeShapeType="1"/>
            </p:cNvSpPr>
            <p:nvPr/>
          </p:nvSpPr>
          <p:spPr bwMode="auto">
            <a:xfrm rot="-5400000">
              <a:off x="1992" y="1267"/>
              <a:ext cx="4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210" name="Line 44"/>
            <p:cNvSpPr>
              <a:spLocks noChangeShapeType="1"/>
            </p:cNvSpPr>
            <p:nvPr/>
          </p:nvSpPr>
          <p:spPr bwMode="auto">
            <a:xfrm rot="-5400000">
              <a:off x="1990" y="2457"/>
              <a:ext cx="4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pic>
        <p:nvPicPr>
          <p:cNvPr id="26669" name="Picture 45" descr="Scal_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0913" y="3862388"/>
            <a:ext cx="360203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1008063" y="4979988"/>
            <a:ext cx="73025" cy="730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it-IT" sz="2000"/>
          </a:p>
        </p:txBody>
      </p:sp>
      <p:pic>
        <p:nvPicPr>
          <p:cNvPr id="26671" name="Picture 47" descr="Scal_4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3862388"/>
            <a:ext cx="3602038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4860925" y="6165850"/>
            <a:ext cx="663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time</a:t>
            </a:r>
          </a:p>
        </p:txBody>
      </p:sp>
      <p:sp>
        <p:nvSpPr>
          <p:cNvPr id="26673" name="Text Box 49"/>
          <p:cNvSpPr txBox="1">
            <a:spLocks noChangeArrowheads="1"/>
          </p:cNvSpPr>
          <p:nvPr/>
        </p:nvSpPr>
        <p:spPr bwMode="auto">
          <a:xfrm>
            <a:off x="7164388" y="4799013"/>
            <a:ext cx="13684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000"/>
              <a:t>frequency</a:t>
            </a:r>
          </a:p>
        </p:txBody>
      </p:sp>
      <p:sp>
        <p:nvSpPr>
          <p:cNvPr id="7192" name="Rectangle 50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Wavelet Transform</a:t>
            </a:r>
          </a:p>
        </p:txBody>
      </p:sp>
      <p:sp>
        <p:nvSpPr>
          <p:cNvPr id="7193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8362950" cy="4525962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Characterization of signal with use of template waveforms</a:t>
            </a:r>
          </a:p>
          <a:p>
            <a:pPr lvl="1" eaLnBrk="1" hangingPunct="1">
              <a:buFontTx/>
              <a:buNone/>
            </a:pPr>
            <a:r>
              <a:rPr lang="en-US" sz="2400" smtClean="0">
                <a:latin typeface="Symbol" pitchFamily="18" charset="2"/>
              </a:rPr>
              <a:t>Y</a:t>
            </a:r>
            <a:r>
              <a:rPr lang="en-US" sz="2400" baseline="-25000" smtClean="0"/>
              <a:t>0</a:t>
            </a:r>
            <a:r>
              <a:rPr lang="en-US" sz="2400" smtClean="0"/>
              <a:t>: mother wavelet</a:t>
            </a:r>
          </a:p>
          <a:p>
            <a:pPr eaLnBrk="1" hangingPunct="1"/>
            <a:r>
              <a:rPr lang="en-US" sz="2800" smtClean="0"/>
              <a:t>Natural basis of bursts</a:t>
            </a:r>
          </a:p>
          <a:p>
            <a:pPr lvl="1" eaLnBrk="1" hangingPunct="1"/>
            <a:r>
              <a:rPr lang="en-US" sz="2400" smtClean="0"/>
              <a:t>low spectral leakage</a:t>
            </a:r>
          </a:p>
          <a:p>
            <a:pPr lvl="1" eaLnBrk="1" hangingPunct="1"/>
            <a:r>
              <a:rPr lang="en-US" sz="2400" smtClean="0"/>
              <a:t>Good TF localization of transient</a:t>
            </a:r>
          </a:p>
        </p:txBody>
      </p:sp>
      <p:graphicFrame>
        <p:nvGraphicFramePr>
          <p:cNvPr id="7170" name="Object 52"/>
          <p:cNvGraphicFramePr>
            <a:graphicFrameLocks noChangeAspect="1"/>
          </p:cNvGraphicFramePr>
          <p:nvPr>
            <p:ph sz="half" idx="2"/>
          </p:nvPr>
        </p:nvGraphicFramePr>
        <p:xfrm>
          <a:off x="4205288" y="1714500"/>
          <a:ext cx="4038600" cy="706438"/>
        </p:xfrm>
        <a:graphic>
          <a:graphicData uri="http://schemas.openxmlformats.org/presentationml/2006/ole">
            <p:oleObj spid="_x0000_s55298" name="Equation" r:id="rId8" imgW="1320480" imgH="253800" progId="Equation.3">
              <p:embed/>
            </p:oleObj>
          </a:graphicData>
        </a:graphic>
      </p:graphicFrame>
      <p:pic>
        <p:nvPicPr>
          <p:cNvPr id="26677" name="Picture 53" descr="V1_pixel_1_exampl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8" y="3868738"/>
            <a:ext cx="3592512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WD_Ban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0307" y="4077072"/>
            <a:ext cx="6425069" cy="27363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WDM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3168351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The wavelet function used by cWB is the</a:t>
            </a:r>
            <a:br>
              <a:rPr lang="en-US" smtClean="0"/>
            </a:br>
            <a:r>
              <a:rPr lang="en-US" smtClean="0"/>
              <a:t>Wilson-Daubechier-Meyer </a:t>
            </a:r>
            <a:r>
              <a:rPr lang="en-US" sz="1800" smtClean="0">
                <a:solidFill>
                  <a:srgbClr val="FF0000"/>
                </a:solidFill>
              </a:rPr>
              <a:t>(</a:t>
            </a:r>
            <a:r>
              <a:rPr lang="en-US" sz="1800" b="1" smtClean="0">
                <a:solidFill>
                  <a:srgbClr val="FF0000"/>
                </a:solidFill>
              </a:rPr>
              <a:t>J.Phys.Conf.Ser. 363 (2012) 012032</a:t>
            </a:r>
            <a:r>
              <a:rPr lang="en-US" sz="1800" smtClean="0">
                <a:solidFill>
                  <a:srgbClr val="FF0000"/>
                </a:solidFill>
              </a:rPr>
              <a:t>)</a:t>
            </a:r>
            <a:endParaRPr lang="en-US" smtClean="0">
              <a:solidFill>
                <a:srgbClr val="FF0000"/>
              </a:solidFill>
            </a:endParaRPr>
          </a:p>
          <a:p>
            <a:pPr lvl="1"/>
            <a:r>
              <a:rPr lang="en-US" smtClean="0"/>
              <a:t>Transform the data into two orthonormal bases which form a dual frame </a:t>
            </a:r>
          </a:p>
          <a:p>
            <a:pPr lvl="2"/>
            <a:r>
              <a:rPr lang="en-US" smtClean="0"/>
              <a:t>0° phase</a:t>
            </a:r>
          </a:p>
          <a:p>
            <a:pPr lvl="2"/>
            <a:r>
              <a:rPr lang="en-US" smtClean="0"/>
              <a:t>90° phase</a:t>
            </a:r>
          </a:p>
          <a:p>
            <a:pPr lvl="1"/>
            <a:r>
              <a:rPr lang="en-US" smtClean="0"/>
              <a:t>Uniform spectral leakage along all the frequencies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Pixel </a:t>
            </a:r>
            <a:r>
              <a:rPr lang="it-IT" dirty="0" err="1" smtClean="0"/>
              <a:t>selection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16023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A fraction of the most energetic pixel are considered: </a:t>
            </a:r>
            <a:r>
              <a:rPr lang="en-GB" dirty="0" smtClean="0">
                <a:solidFill>
                  <a:srgbClr val="FF0000"/>
                </a:solidFill>
              </a:rPr>
              <a:t>core pixels</a:t>
            </a:r>
          </a:p>
          <a:p>
            <a:r>
              <a:rPr lang="en-GB" dirty="0" smtClean="0"/>
              <a:t>For each core pixel </a:t>
            </a:r>
            <a:r>
              <a:rPr lang="en-GB" dirty="0" err="1" smtClean="0"/>
              <a:t>cWB</a:t>
            </a:r>
            <a:r>
              <a:rPr lang="en-GB" dirty="0" smtClean="0"/>
              <a:t> selects the neighbour in TF plane: </a:t>
            </a:r>
            <a:r>
              <a:rPr lang="en-GB" dirty="0" smtClean="0">
                <a:solidFill>
                  <a:srgbClr val="0070C0"/>
                </a:solidFill>
              </a:rPr>
              <a:t>halo</a:t>
            </a:r>
          </a:p>
          <a:p>
            <a:r>
              <a:rPr lang="en-GB" dirty="0" smtClean="0"/>
              <a:t>Core pixels are considered if the energy in the core and/or in the halo is above a certain threshold</a:t>
            </a:r>
            <a:endParaRPr lang="en-GB" dirty="0"/>
          </a:p>
        </p:txBody>
      </p:sp>
      <p:pic>
        <p:nvPicPr>
          <p:cNvPr id="6" name="Immagine 5" descr="Pixelsele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6" y="3645024"/>
            <a:ext cx="6145428" cy="2805521"/>
          </a:xfrm>
          <a:prstGeom prst="rect">
            <a:avLst/>
          </a:prstGeom>
        </p:spPr>
      </p:pic>
      <p:graphicFrame>
        <p:nvGraphicFramePr>
          <p:cNvPr id="8" name="Oggetto 7"/>
          <p:cNvGraphicFramePr>
            <a:graphicFrameLocks noChangeAspect="1"/>
          </p:cNvGraphicFramePr>
          <p:nvPr/>
        </p:nvGraphicFramePr>
        <p:xfrm>
          <a:off x="6443663" y="3429000"/>
          <a:ext cx="2185987" cy="3235325"/>
        </p:xfrm>
        <a:graphic>
          <a:graphicData uri="http://schemas.openxmlformats.org/presentationml/2006/ole">
            <p:oleObj spid="_x0000_s60418" name="Equazione" r:id="rId4" imgW="1269720" imgH="1879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Clustering</a:t>
            </a:r>
            <a:endParaRPr lang="it-IT" dirty="0" smtClean="0"/>
          </a:p>
        </p:txBody>
      </p:sp>
      <p:sp>
        <p:nvSpPr>
          <p:cNvPr id="32771" name="Segnaposto contenuto 2"/>
          <p:cNvSpPr>
            <a:spLocks noGrp="1"/>
          </p:cNvSpPr>
          <p:nvPr>
            <p:ph idx="1"/>
          </p:nvPr>
        </p:nvSpPr>
        <p:spPr>
          <a:xfrm>
            <a:off x="457200" y="1124744"/>
            <a:ext cx="5757863" cy="5311478"/>
          </a:xfrm>
        </p:spPr>
        <p:txBody>
          <a:bodyPr>
            <a:normAutofit lnSpcReduction="10000"/>
          </a:bodyPr>
          <a:lstStyle/>
          <a:p>
            <a:r>
              <a:rPr lang="en-GB" sz="2800" smtClean="0"/>
              <a:t>TF pixels are selected according to coherence between detectors</a:t>
            </a:r>
          </a:p>
          <a:p>
            <a:pPr lvl="1"/>
            <a:r>
              <a:rPr lang="en-GB" sz="2400" smtClean="0"/>
              <a:t>Coherence verify if the energy of the pixels overcome a threshold</a:t>
            </a:r>
          </a:p>
          <a:p>
            <a:r>
              <a:rPr lang="en-GB" sz="2800" smtClean="0"/>
              <a:t>Coincident TF pixels from different detectors are combined to form a cluster</a:t>
            </a:r>
          </a:p>
          <a:p>
            <a:r>
              <a:rPr lang="en-GB" sz="2800" smtClean="0"/>
              <a:t>The cluster identify an event</a:t>
            </a:r>
          </a:p>
          <a:p>
            <a:r>
              <a:rPr lang="en-GB" sz="2800" smtClean="0"/>
              <a:t>Cluster for each TF map are combined to form a supercluster</a:t>
            </a:r>
          </a:p>
          <a:p>
            <a:r>
              <a:rPr lang="en-GB" sz="2800" smtClean="0"/>
              <a:t>Likelihood is calculated on the supercluster</a:t>
            </a:r>
          </a:p>
        </p:txBody>
      </p:sp>
      <p:grpSp>
        <p:nvGrpSpPr>
          <p:cNvPr id="2" name="Gruppo 32"/>
          <p:cNvGrpSpPr>
            <a:grpSpLocks/>
          </p:cNvGrpSpPr>
          <p:nvPr/>
        </p:nvGrpSpPr>
        <p:grpSpPr bwMode="auto">
          <a:xfrm>
            <a:off x="6338888" y="1012825"/>
            <a:ext cx="2601912" cy="1857375"/>
            <a:chOff x="6339520" y="1013360"/>
            <a:chExt cx="2601906" cy="1857387"/>
          </a:xfrm>
        </p:grpSpPr>
        <p:pic>
          <p:nvPicPr>
            <p:cNvPr id="32794" name="Picture 47" descr="Scal_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39520" y="1013360"/>
              <a:ext cx="2601906" cy="1857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ttangolo 9"/>
            <p:cNvSpPr/>
            <p:nvPr/>
          </p:nvSpPr>
          <p:spPr>
            <a:xfrm>
              <a:off x="6725281" y="1372137"/>
              <a:ext cx="304799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7333293" y="2135730"/>
              <a:ext cx="304799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7934953" y="1583277"/>
              <a:ext cx="306387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6722106" y="1484851"/>
              <a:ext cx="306387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7319005" y="2026192"/>
              <a:ext cx="306387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7933366" y="1472151"/>
              <a:ext cx="306386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7028493" y="1372137"/>
              <a:ext cx="306386" cy="1079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grpSp>
        <p:nvGrpSpPr>
          <p:cNvPr id="3" name="Gruppo 31"/>
          <p:cNvGrpSpPr>
            <a:grpSpLocks/>
          </p:cNvGrpSpPr>
          <p:nvPr/>
        </p:nvGrpSpPr>
        <p:grpSpPr bwMode="auto">
          <a:xfrm>
            <a:off x="6345238" y="2852738"/>
            <a:ext cx="2601912" cy="1857375"/>
            <a:chOff x="6344698" y="2852318"/>
            <a:chExt cx="2601906" cy="1857387"/>
          </a:xfrm>
        </p:grpSpPr>
        <p:pic>
          <p:nvPicPr>
            <p:cNvPr id="32786" name="Picture 47" descr="Scal_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44698" y="2852318"/>
              <a:ext cx="2601906" cy="1857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ttangolo 12"/>
            <p:cNvSpPr/>
            <p:nvPr/>
          </p:nvSpPr>
          <p:spPr>
            <a:xfrm>
              <a:off x="6724109" y="3425409"/>
              <a:ext cx="306387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7333708" y="3960400"/>
              <a:ext cx="306387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5" name="Rettangolo 14"/>
            <p:cNvSpPr/>
            <p:nvPr/>
          </p:nvSpPr>
          <p:spPr>
            <a:xfrm>
              <a:off x="7933781" y="3531772"/>
              <a:ext cx="306387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2" name="Rettangolo 21"/>
            <p:cNvSpPr/>
            <p:nvPr/>
          </p:nvSpPr>
          <p:spPr>
            <a:xfrm>
              <a:off x="6724109" y="3312696"/>
              <a:ext cx="306387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7638507" y="3961987"/>
              <a:ext cx="304799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6733634" y="3534947"/>
              <a:ext cx="306387" cy="1079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9" name="Rettangolo 28"/>
            <p:cNvSpPr/>
            <p:nvPr/>
          </p:nvSpPr>
          <p:spPr>
            <a:xfrm>
              <a:off x="7328946" y="3858800"/>
              <a:ext cx="306386" cy="1079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grpSp>
        <p:nvGrpSpPr>
          <p:cNvPr id="4" name="Gruppo 30"/>
          <p:cNvGrpSpPr>
            <a:grpSpLocks/>
          </p:cNvGrpSpPr>
          <p:nvPr/>
        </p:nvGrpSpPr>
        <p:grpSpPr bwMode="auto">
          <a:xfrm>
            <a:off x="6357938" y="4643438"/>
            <a:ext cx="2601912" cy="1857375"/>
            <a:chOff x="6357950" y="4643446"/>
            <a:chExt cx="2601906" cy="1857387"/>
          </a:xfrm>
        </p:grpSpPr>
        <p:pic>
          <p:nvPicPr>
            <p:cNvPr id="32778" name="Picture 47" descr="Scal_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57950" y="4643446"/>
              <a:ext cx="2601906" cy="1857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ttangolo 15"/>
            <p:cNvSpPr/>
            <p:nvPr/>
          </p:nvSpPr>
          <p:spPr>
            <a:xfrm>
              <a:off x="6738949" y="5318137"/>
              <a:ext cx="306386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7335848" y="5870591"/>
              <a:ext cx="306386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7948621" y="5103824"/>
              <a:ext cx="306386" cy="1079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4" name="Rettangolo 23"/>
            <p:cNvSpPr/>
            <p:nvPr/>
          </p:nvSpPr>
          <p:spPr>
            <a:xfrm>
              <a:off x="7043748" y="5318137"/>
              <a:ext cx="306386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7342198" y="5757878"/>
              <a:ext cx="306386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7951796" y="5005398"/>
              <a:ext cx="306386" cy="1079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30" name="Rettangolo 29"/>
            <p:cNvSpPr/>
            <p:nvPr/>
          </p:nvSpPr>
          <p:spPr>
            <a:xfrm>
              <a:off x="6738949" y="5205425"/>
              <a:ext cx="306386" cy="1079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Principal</a:t>
            </a:r>
            <a:r>
              <a:rPr lang="it-IT" dirty="0" smtClean="0"/>
              <a:t> </a:t>
            </a:r>
            <a:r>
              <a:rPr lang="it-IT" dirty="0" err="1" smtClean="0"/>
              <a:t>Component</a:t>
            </a:r>
            <a:r>
              <a:rPr lang="it-IT" dirty="0" smtClean="0"/>
              <a:t> </a:t>
            </a:r>
            <a:r>
              <a:rPr lang="it-IT" dirty="0" err="1" smtClean="0"/>
              <a:t>Analysis</a:t>
            </a:r>
            <a:endParaRPr lang="it-IT" dirty="0"/>
          </a:p>
        </p:txBody>
      </p:sp>
      <p:pic>
        <p:nvPicPr>
          <p:cNvPr id="9" name="Segnaposto contenuto 8" descr="BBH_SRA_l_tfmap_scalogram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623234"/>
            <a:ext cx="4038600" cy="2902110"/>
          </a:xfrm>
        </p:spPr>
      </p:pic>
      <p:pic>
        <p:nvPicPr>
          <p:cNvPr id="10" name="Segnaposto contenuto 9" descr="BBH_MRA_l_tfmap_scalogram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623234"/>
            <a:ext cx="4038600" cy="2902110"/>
          </a:xfrm>
        </p:spPr>
      </p:pic>
      <p:sp>
        <p:nvSpPr>
          <p:cNvPr id="11" name="CasellaDiTesto 10"/>
          <p:cNvSpPr txBox="1"/>
          <p:nvPr/>
        </p:nvSpPr>
        <p:spPr>
          <a:xfrm>
            <a:off x="539553" y="1048668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smtClean="0"/>
              <a:t>Using multiple TF trasform allows to find what is the optimal resolution  for a given signal (Single-Resolution Analysis).</a:t>
            </a:r>
          </a:p>
          <a:p>
            <a:r>
              <a:rPr lang="en-GB" sz="2400" smtClean="0"/>
              <a:t>Signal could show variable behaviour along the TF plane (two compact object coalesce)</a:t>
            </a:r>
          </a:p>
          <a:p>
            <a:r>
              <a:rPr lang="en-GB" sz="2400" smtClean="0"/>
              <a:t>Multi-Resolution Analysis: include in the likelihood TF pixels with different resolution</a:t>
            </a:r>
            <a:endParaRPr lang="en-GB" sz="2400"/>
          </a:p>
        </p:txBody>
      </p:sp>
      <p:sp>
        <p:nvSpPr>
          <p:cNvPr id="13" name="CasellaDiTesto 12"/>
          <p:cNvSpPr txBox="1"/>
          <p:nvPr/>
        </p:nvSpPr>
        <p:spPr>
          <a:xfrm>
            <a:off x="883856" y="3491036"/>
            <a:ext cx="738868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Binary</a:t>
            </a:r>
            <a:r>
              <a:rPr lang="it-IT" sz="2000" dirty="0" smtClean="0"/>
              <a:t> System </a:t>
            </a:r>
            <a:r>
              <a:rPr lang="it-IT" sz="2000" dirty="0" err="1" smtClean="0"/>
              <a:t>with</a:t>
            </a:r>
            <a:r>
              <a:rPr lang="it-IT" sz="2000" dirty="0" smtClean="0"/>
              <a:t> </a:t>
            </a:r>
            <a:r>
              <a:rPr lang="it-IT" sz="2000" dirty="0" err="1" smtClean="0"/>
              <a:t>two</a:t>
            </a:r>
            <a:r>
              <a:rPr lang="it-IT" sz="2000" dirty="0" smtClean="0"/>
              <a:t> </a:t>
            </a:r>
            <a:r>
              <a:rPr lang="it-IT" sz="2000" dirty="0" err="1" smtClean="0"/>
              <a:t>Black</a:t>
            </a:r>
            <a:r>
              <a:rPr lang="it-IT" sz="2000" dirty="0" smtClean="0"/>
              <a:t> </a:t>
            </a:r>
            <a:r>
              <a:rPr lang="it-IT" sz="2000" dirty="0" err="1" smtClean="0"/>
              <a:t>Holes</a:t>
            </a:r>
            <a:r>
              <a:rPr lang="it-IT" sz="2000" dirty="0" smtClean="0"/>
              <a:t> </a:t>
            </a:r>
            <a:r>
              <a:rPr lang="it-IT" sz="2000" dirty="0" err="1" smtClean="0"/>
              <a:t>of</a:t>
            </a:r>
            <a:r>
              <a:rPr lang="it-IT" sz="2000" dirty="0" smtClean="0"/>
              <a:t> 25 &amp; 60 </a:t>
            </a:r>
            <a:r>
              <a:rPr lang="it-IT" sz="2000" dirty="0" err="1" smtClean="0"/>
              <a:t>Solar</a:t>
            </a:r>
            <a:r>
              <a:rPr lang="it-IT" sz="2000" dirty="0" smtClean="0"/>
              <a:t> </a:t>
            </a:r>
            <a:r>
              <a:rPr lang="it-IT" sz="2000" dirty="0" err="1" smtClean="0"/>
              <a:t>Masses</a:t>
            </a:r>
            <a:endParaRPr lang="it-IT" sz="20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043608" y="4005064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SRA</a:t>
            </a:r>
            <a:endParaRPr lang="it-IT" sz="24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220072" y="4005064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M</a:t>
            </a:r>
            <a:r>
              <a:rPr lang="it-IT" sz="2400" dirty="0" smtClean="0"/>
              <a:t>RA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AntennaPatten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28592" y="1988840"/>
            <a:ext cx="3923928" cy="412193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Dominant</a:t>
            </a:r>
            <a:r>
              <a:rPr lang="it-IT" dirty="0" smtClean="0"/>
              <a:t> </a:t>
            </a:r>
            <a:r>
              <a:rPr lang="it-IT" dirty="0" err="1" smtClean="0"/>
              <a:t>Polarization</a:t>
            </a:r>
            <a:r>
              <a:rPr lang="it-IT" dirty="0" smtClean="0"/>
              <a:t> Frame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052736"/>
            <a:ext cx="8229600" cy="187220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Defining a multi-dimensional  space where axes are defined by detectors</a:t>
            </a:r>
          </a:p>
          <a:p>
            <a:r>
              <a:rPr lang="en-GB" dirty="0" smtClean="0"/>
              <a:t>Likelihood is invariant if we apply any </a:t>
            </a:r>
            <a:r>
              <a:rPr lang="en-GB" dirty="0" smtClean="0">
                <a:solidFill>
                  <a:srgbClr val="FF0000"/>
                </a:solidFill>
              </a:rPr>
              <a:t>rotation on the Wave Frame</a:t>
            </a:r>
            <a:r>
              <a:rPr lang="en-GB" dirty="0" smtClean="0"/>
              <a:t> coordinate</a:t>
            </a:r>
          </a:p>
          <a:p>
            <a:pPr lvl="1"/>
            <a:r>
              <a:rPr lang="en-GB" dirty="0" smtClean="0"/>
              <a:t>“Rotation” on the antenna pattern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10242" name="Equazione" r:id="rId4" imgW="914400" imgH="215640" progId="Equation.3">
              <p:embed/>
            </p:oleObj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/>
        </p:nvGraphicFramePr>
        <p:xfrm>
          <a:off x="1259632" y="2833297"/>
          <a:ext cx="4032449" cy="1099759"/>
        </p:xfrm>
        <a:graphic>
          <a:graphicData uri="http://schemas.openxmlformats.org/presentationml/2006/ole">
            <p:oleObj spid="_x0000_s10243" name="Equazione" r:id="rId5" imgW="1676160" imgH="457200" progId="Equation.3">
              <p:embed/>
            </p:oleObj>
          </a:graphicData>
        </a:graphic>
      </p:graphicFrame>
      <p:graphicFrame>
        <p:nvGraphicFramePr>
          <p:cNvPr id="8" name="Oggetto 7"/>
          <p:cNvGraphicFramePr>
            <a:graphicFrameLocks noChangeAspect="1"/>
          </p:cNvGraphicFramePr>
          <p:nvPr/>
        </p:nvGraphicFramePr>
        <p:xfrm>
          <a:off x="3563888" y="5472608"/>
          <a:ext cx="1606168" cy="1196752"/>
        </p:xfrm>
        <a:graphic>
          <a:graphicData uri="http://schemas.openxmlformats.org/presentationml/2006/ole">
            <p:oleObj spid="_x0000_s10244" name="Equazione" r:id="rId6" imgW="647640" imgH="482400" progId="Equation.3">
              <p:embed/>
            </p:oleObj>
          </a:graphicData>
        </a:graphic>
      </p:graphicFrame>
      <p:sp>
        <p:nvSpPr>
          <p:cNvPr id="10" name="Segnaposto contenuto 4"/>
          <p:cNvSpPr txBox="1">
            <a:spLocks/>
          </p:cNvSpPr>
          <p:nvPr/>
        </p:nvSpPr>
        <p:spPr>
          <a:xfrm>
            <a:off x="179512" y="4221088"/>
            <a:ext cx="5400600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Dominant Polarization Frame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that angle which gives the following properties to the Antenna patterns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Orthogonality</a:t>
            </a: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GB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dominant</a:t>
            </a:r>
          </a:p>
        </p:txBody>
      </p:sp>
      <p:cxnSp>
        <p:nvCxnSpPr>
          <p:cNvPr id="12" name="Connettore 1 11"/>
          <p:cNvCxnSpPr/>
          <p:nvPr/>
        </p:nvCxnSpPr>
        <p:spPr>
          <a:xfrm>
            <a:off x="7106794" y="4811666"/>
            <a:ext cx="0" cy="7920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7106794" y="4840132"/>
            <a:ext cx="864096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6545806" y="5689152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F</a:t>
            </a:r>
            <a:r>
              <a:rPr lang="it-IT" sz="2400" b="1" baseline="-25000" dirty="0" smtClean="0">
                <a:solidFill>
                  <a:srgbClr val="FF0000"/>
                </a:solidFill>
              </a:rPr>
              <a:t>+</a:t>
            </a:r>
            <a:r>
              <a:rPr lang="it-IT" sz="2400" b="1" dirty="0" smtClean="0">
                <a:solidFill>
                  <a:srgbClr val="FF0000"/>
                </a:solidFill>
              </a:rPr>
              <a:t>’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8456015" y="4365104"/>
            <a:ext cx="503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FF0000"/>
                </a:solidFill>
              </a:rPr>
              <a:t>F</a:t>
            </a:r>
            <a:r>
              <a:rPr lang="it-IT" sz="2400" b="1" baseline="-25000" dirty="0" err="1" smtClean="0">
                <a:solidFill>
                  <a:srgbClr val="FF0000"/>
                </a:solidFill>
              </a:rPr>
              <a:t>x</a:t>
            </a:r>
            <a:r>
              <a:rPr lang="it-IT" sz="2400" b="1" dirty="0" smtClean="0">
                <a:solidFill>
                  <a:srgbClr val="FF0000"/>
                </a:solidFill>
              </a:rPr>
              <a:t>’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7956376" y="5013176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chemeClr val="accent1"/>
                </a:solidFill>
              </a:rPr>
              <a:t>F</a:t>
            </a:r>
            <a:r>
              <a:rPr lang="it-IT" sz="2400" b="1" baseline="-25000" dirty="0" err="1" smtClean="0">
                <a:solidFill>
                  <a:schemeClr val="accent1"/>
                </a:solidFill>
              </a:rPr>
              <a:t>x</a:t>
            </a:r>
            <a:endParaRPr lang="it-IT" sz="2400" b="1" dirty="0">
              <a:solidFill>
                <a:schemeClr val="accent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7096006" y="5445224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chemeClr val="accent1"/>
                </a:solidFill>
              </a:rPr>
              <a:t>F</a:t>
            </a:r>
            <a:r>
              <a:rPr lang="it-IT" sz="2400" b="1" baseline="-25000" dirty="0" err="1" smtClean="0">
                <a:solidFill>
                  <a:schemeClr val="accent1"/>
                </a:solidFill>
              </a:rPr>
              <a:t>+</a:t>
            </a:r>
            <a:endParaRPr lang="it-IT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Figur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08575" y="1268760"/>
            <a:ext cx="4011613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"/>
            <a:ext cx="8229600" cy="965200"/>
          </a:xfrm>
        </p:spPr>
        <p:txBody>
          <a:bodyPr/>
          <a:lstStyle/>
          <a:p>
            <a:r>
              <a:rPr lang="en-US" smtClean="0"/>
              <a:t>Maximum Likelihood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6762" y="1196975"/>
            <a:ext cx="5267326" cy="5661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B050"/>
                </a:solidFill>
              </a:rPr>
              <a:t>In the DPF, detector response corresponding to maximum likelihood is the projection of X vector on f’</a:t>
            </a:r>
            <a:r>
              <a:rPr lang="en-US" sz="2400" baseline="-25000" dirty="0" smtClean="0">
                <a:solidFill>
                  <a:srgbClr val="00B050"/>
                </a:solidFill>
              </a:rPr>
              <a:t>+</a:t>
            </a:r>
            <a:r>
              <a:rPr lang="en-US" sz="2400" dirty="0" smtClean="0">
                <a:solidFill>
                  <a:srgbClr val="00B050"/>
                </a:solidFill>
              </a:rPr>
              <a:t>, </a:t>
            </a:r>
            <a:r>
              <a:rPr lang="en-US" sz="2400" dirty="0" err="1" smtClean="0">
                <a:solidFill>
                  <a:srgbClr val="00B050"/>
                </a:solidFill>
              </a:rPr>
              <a:t>f’</a:t>
            </a:r>
            <a:r>
              <a:rPr lang="en-US" sz="2400" baseline="-25000" dirty="0" err="1" smtClean="0">
                <a:solidFill>
                  <a:srgbClr val="00B050"/>
                </a:solidFill>
              </a:rPr>
              <a:t>x</a:t>
            </a:r>
            <a:r>
              <a:rPr lang="en-US" sz="2400" dirty="0" smtClean="0">
                <a:solidFill>
                  <a:srgbClr val="00B050"/>
                </a:solidFill>
              </a:rPr>
              <a:t> plane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70C0"/>
                </a:solidFill>
              </a:rPr>
              <a:t>Null stream (N) described the noise after the likelihood subtraction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Noise could be also in the f’</a:t>
            </a:r>
            <a:r>
              <a:rPr lang="en-US" sz="2400" baseline="-25000" dirty="0" smtClean="0"/>
              <a:t>+</a:t>
            </a:r>
            <a:r>
              <a:rPr lang="en-US" sz="2400" dirty="0" smtClean="0"/>
              <a:t>, </a:t>
            </a:r>
            <a:r>
              <a:rPr lang="en-US" sz="2400" dirty="0" err="1" smtClean="0"/>
              <a:t>f’</a:t>
            </a:r>
            <a:r>
              <a:rPr lang="en-US" sz="2400" baseline="-25000" dirty="0" err="1" smtClean="0"/>
              <a:t>x</a:t>
            </a:r>
            <a:r>
              <a:rPr lang="en-US" sz="2400" dirty="0" smtClean="0"/>
              <a:t> plane: use of </a:t>
            </a:r>
            <a:r>
              <a:rPr lang="en-US" sz="2400" dirty="0" smtClean="0">
                <a:solidFill>
                  <a:srgbClr val="A50021"/>
                </a:solidFill>
              </a:rPr>
              <a:t>regulator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A5002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dirty="0" smtClean="0"/>
              <a:t>The likelihood projection on the axes is the contribution for each detector to the event energy, the rest is the</a:t>
            </a:r>
            <a:r>
              <a:rPr lang="en-US" sz="2400" dirty="0" smtClean="0">
                <a:solidFill>
                  <a:srgbClr val="A50021"/>
                </a:solidFill>
              </a:rPr>
              <a:t> coherent energy</a:t>
            </a:r>
          </a:p>
        </p:txBody>
      </p:sp>
      <p:sp>
        <p:nvSpPr>
          <p:cNvPr id="9227" name="Text Box 22"/>
          <p:cNvSpPr txBox="1">
            <a:spLocks noChangeArrowheads="1"/>
          </p:cNvSpPr>
          <p:nvPr/>
        </p:nvSpPr>
        <p:spPr bwMode="auto">
          <a:xfrm>
            <a:off x="8027988" y="1773238"/>
            <a:ext cx="7937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it-IT" sz="2400" b="1" dirty="0"/>
              <a:t>DPF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478287" y="4969072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F</a:t>
            </a:r>
            <a:r>
              <a:rPr lang="it-IT" sz="2400" b="1" baseline="-25000" dirty="0" smtClean="0">
                <a:solidFill>
                  <a:srgbClr val="FF0000"/>
                </a:solidFill>
              </a:rPr>
              <a:t>+</a:t>
            </a:r>
            <a:r>
              <a:rPr lang="it-IT" sz="2400" b="1" dirty="0" smtClean="0">
                <a:solidFill>
                  <a:srgbClr val="FF0000"/>
                </a:solidFill>
              </a:rPr>
              <a:t>’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8388496" y="3645024"/>
            <a:ext cx="503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FF0000"/>
                </a:solidFill>
              </a:rPr>
              <a:t>F</a:t>
            </a:r>
            <a:r>
              <a:rPr lang="it-IT" sz="2400" b="1" baseline="-25000" dirty="0" err="1" smtClean="0">
                <a:solidFill>
                  <a:srgbClr val="FF0000"/>
                </a:solidFill>
              </a:rPr>
              <a:t>x</a:t>
            </a:r>
            <a:r>
              <a:rPr lang="it-IT" sz="2400" b="1" dirty="0" smtClean="0">
                <a:solidFill>
                  <a:srgbClr val="FF0000"/>
                </a:solidFill>
              </a:rPr>
              <a:t>’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7380312" y="148478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X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8388424" y="2924944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00B050"/>
                </a:solidFill>
              </a:rPr>
              <a:t>u</a:t>
            </a:r>
            <a:endParaRPr lang="it-IT" sz="2400" b="1" dirty="0">
              <a:solidFill>
                <a:srgbClr val="00B050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652192" y="2132856"/>
            <a:ext cx="38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chemeClr val="tx2"/>
                </a:solidFill>
              </a:rPr>
              <a:t>N</a:t>
            </a:r>
            <a:endParaRPr lang="it-IT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Two</a:t>
            </a:r>
            <a:r>
              <a:rPr lang="it-IT" dirty="0" smtClean="0"/>
              <a:t> detector case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4762872" cy="532859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For two detector, maximum likelihood approach does not distinguish properly the data from the noise</a:t>
            </a:r>
          </a:p>
          <a:p>
            <a:pPr lvl="1"/>
            <a:r>
              <a:rPr lang="en-GB" dirty="0" smtClean="0"/>
              <a:t>Only two dimension: projection remains the original data</a:t>
            </a:r>
          </a:p>
          <a:p>
            <a:r>
              <a:rPr lang="en-GB" dirty="0" smtClean="0"/>
              <a:t>Regulator approach: project the data on the F+ vector in the DPF</a:t>
            </a:r>
          </a:p>
          <a:p>
            <a:pPr lvl="1"/>
            <a:r>
              <a:rPr lang="en-GB" dirty="0" smtClean="0"/>
              <a:t>Hard regulator</a:t>
            </a:r>
          </a:p>
        </p:txBody>
      </p:sp>
      <p:pic>
        <p:nvPicPr>
          <p:cNvPr id="4" name="Picture 4" descr="Fig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8575" y="1196975"/>
            <a:ext cx="4011613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435603" y="3530601"/>
            <a:ext cx="1008063" cy="1344613"/>
            <a:chOff x="3334" y="2160"/>
            <a:chExt cx="635" cy="847"/>
          </a:xfrm>
        </p:grpSpPr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3516" y="2776"/>
              <a:ext cx="42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it-IT" b="1" dirty="0" err="1">
                  <a:solidFill>
                    <a:srgbClr val="990000"/>
                  </a:solidFill>
                </a:rPr>
                <a:t>u</a:t>
              </a:r>
              <a:r>
                <a:rPr lang="it-IT" b="1" baseline="-25000" dirty="0" err="1">
                  <a:solidFill>
                    <a:srgbClr val="990000"/>
                  </a:solidFill>
                </a:rPr>
                <a:t>Hard</a:t>
              </a:r>
              <a:endParaRPr lang="it-IT" b="1" baseline="-25000" dirty="0">
                <a:solidFill>
                  <a:srgbClr val="990000"/>
                </a:solidFill>
              </a:endParaRP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 flipH="1">
              <a:off x="3334" y="2160"/>
              <a:ext cx="635" cy="816"/>
            </a:xfrm>
            <a:prstGeom prst="line">
              <a:avLst/>
            </a:prstGeom>
            <a:noFill/>
            <a:ln w="571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6430963" y="3514725"/>
            <a:ext cx="1716087" cy="1377950"/>
            <a:chOff x="3969" y="2160"/>
            <a:chExt cx="1081" cy="868"/>
          </a:xfrm>
        </p:grpSpPr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4694" y="2795"/>
              <a:ext cx="356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it-IT" b="1" dirty="0" err="1" smtClean="0">
                  <a:solidFill>
                    <a:srgbClr val="990000"/>
                  </a:solidFill>
                </a:rPr>
                <a:t>u</a:t>
              </a:r>
              <a:r>
                <a:rPr lang="it-IT" b="1" baseline="-25000" dirty="0" err="1" smtClean="0">
                  <a:solidFill>
                    <a:srgbClr val="990000"/>
                  </a:solidFill>
                </a:rPr>
                <a:t>Soft</a:t>
              </a:r>
              <a:endParaRPr lang="it-IT" b="1" baseline="-25000" dirty="0">
                <a:solidFill>
                  <a:srgbClr val="990000"/>
                </a:solidFill>
              </a:endParaRPr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>
              <a:off x="3969" y="2160"/>
              <a:ext cx="725" cy="816"/>
            </a:xfrm>
            <a:prstGeom prst="line">
              <a:avLst/>
            </a:prstGeom>
            <a:noFill/>
            <a:ln w="571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" name="Rettangolo 14"/>
          <p:cNvSpPr/>
          <p:nvPr/>
        </p:nvSpPr>
        <p:spPr>
          <a:xfrm>
            <a:off x="5868144" y="980728"/>
            <a:ext cx="2088232" cy="2520280"/>
          </a:xfrm>
          <a:prstGeom prst="rect">
            <a:avLst/>
          </a:prstGeom>
          <a:solidFill>
            <a:schemeClr val="tx1">
              <a:lumMod val="75000"/>
              <a:lumOff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Regulators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880319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Detectors are not equally sensitive over all the sky</a:t>
            </a:r>
          </a:p>
          <a:p>
            <a:r>
              <a:rPr lang="en-GB" dirty="0" smtClean="0"/>
              <a:t>Where a detector is blind, the network is lacking of detectors</a:t>
            </a:r>
          </a:p>
          <a:p>
            <a:pPr lvl="1"/>
            <a:r>
              <a:rPr lang="en-GB" dirty="0" smtClean="0"/>
              <a:t>Applying regulator</a:t>
            </a:r>
          </a:p>
          <a:p>
            <a:pPr lvl="0"/>
            <a:endParaRPr lang="en-GB" dirty="0" smtClean="0"/>
          </a:p>
          <a:p>
            <a:pPr lvl="0"/>
            <a:r>
              <a:rPr lang="en-GB" dirty="0" smtClean="0"/>
              <a:t>Define a quantity over the sky which gives the value of involved detectors in the network for each sky position</a:t>
            </a:r>
          </a:p>
          <a:p>
            <a:endParaRPr lang="en-GB" dirty="0" smtClean="0"/>
          </a:p>
        </p:txBody>
      </p:sp>
      <p:grpSp>
        <p:nvGrpSpPr>
          <p:cNvPr id="14" name="Gruppo 13"/>
          <p:cNvGrpSpPr/>
          <p:nvPr/>
        </p:nvGrpSpPr>
        <p:grpSpPr>
          <a:xfrm>
            <a:off x="3953318" y="4141788"/>
            <a:ext cx="5083178" cy="2600325"/>
            <a:chOff x="3953318" y="4141788"/>
            <a:chExt cx="5083178" cy="2600325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3953318" y="6405563"/>
              <a:ext cx="4535487" cy="3365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sz="1600"/>
                <a:t>	“Best” regulator depend on the sky position</a:t>
              </a: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4066030" y="4491038"/>
              <a:ext cx="3990975" cy="1890712"/>
              <a:chOff x="2426" y="2693"/>
              <a:chExt cx="2514" cy="1191"/>
            </a:xfrm>
          </p:grpSpPr>
          <p:pic>
            <p:nvPicPr>
              <p:cNvPr id="6" name="Picture 9" descr="LHO1_LLO_VIRGO_Network_Alignment_FxOverFp_correct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426" y="2693"/>
                <a:ext cx="2514" cy="11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11"/>
              <p:cNvSpPr>
                <a:spLocks noChangeArrowheads="1"/>
              </p:cNvSpPr>
              <p:nvPr/>
            </p:nvSpPr>
            <p:spPr bwMode="auto">
              <a:xfrm>
                <a:off x="3107" y="2704"/>
                <a:ext cx="1134" cy="91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8128446" y="4838702"/>
              <a:ext cx="908050" cy="1341438"/>
              <a:chOff x="5057" y="3048"/>
              <a:chExt cx="572" cy="845"/>
            </a:xfrm>
          </p:grpSpPr>
          <p:sp>
            <p:nvSpPr>
              <p:cNvPr id="9" name="Text Box 12"/>
              <p:cNvSpPr txBox="1">
                <a:spLocks noChangeArrowheads="1"/>
              </p:cNvSpPr>
              <p:nvPr/>
            </p:nvSpPr>
            <p:spPr bwMode="auto">
              <a:xfrm>
                <a:off x="5290" y="3048"/>
                <a:ext cx="339" cy="84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 sz="1400" dirty="0" smtClean="0"/>
                  <a:t>Soft</a:t>
                </a:r>
                <a:endParaRPr lang="en-US" sz="1400" dirty="0"/>
              </a:p>
              <a:p>
                <a:pPr marL="342900" indent="-342900">
                  <a:spcBef>
                    <a:spcPct val="20000"/>
                  </a:spcBef>
                </a:pPr>
                <a:endParaRPr lang="en-US" sz="1400" dirty="0"/>
              </a:p>
              <a:p>
                <a:pPr marL="342900" indent="-342900">
                  <a:spcBef>
                    <a:spcPct val="20000"/>
                  </a:spcBef>
                </a:pPr>
                <a:r>
                  <a:rPr lang="en-US" sz="1400" dirty="0"/>
                  <a:t>???</a:t>
                </a:r>
              </a:p>
              <a:p>
                <a:pPr marL="342900" indent="-342900">
                  <a:spcBef>
                    <a:spcPct val="20000"/>
                  </a:spcBef>
                </a:pPr>
                <a:endParaRPr lang="en-US" sz="1400" dirty="0"/>
              </a:p>
              <a:p>
                <a:pPr marL="342900" indent="-342900">
                  <a:spcBef>
                    <a:spcPct val="20000"/>
                  </a:spcBef>
                </a:pPr>
                <a:r>
                  <a:rPr lang="en-US" sz="1400" dirty="0" smtClean="0"/>
                  <a:t>Hard</a:t>
                </a:r>
                <a:endParaRPr lang="en-US" sz="1400" dirty="0"/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 flipH="1" flipV="1">
                <a:off x="5057" y="3077"/>
                <a:ext cx="227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 flipH="1" flipV="1">
                <a:off x="5057" y="3803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4749209" y="4141788"/>
              <a:ext cx="2775119" cy="369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it-IT" dirty="0" smtClean="0"/>
                <a:t>L1H1V1 |f</a:t>
              </a:r>
              <a:r>
                <a:rPr lang="it-IT" baseline="-25000" dirty="0" smtClean="0"/>
                <a:t>x</a:t>
              </a:r>
              <a:r>
                <a:rPr lang="it-IT" dirty="0"/>
                <a:t>|/|f</a:t>
              </a:r>
              <a:r>
                <a:rPr lang="it-IT" baseline="-25000" dirty="0"/>
                <a:t>+</a:t>
              </a:r>
              <a:r>
                <a:rPr lang="it-IT" dirty="0"/>
                <a:t>| in the DPF</a:t>
              </a:r>
            </a:p>
          </p:txBody>
        </p:sp>
      </p:grpSp>
      <p:sp>
        <p:nvSpPr>
          <p:cNvPr id="13" name="Segnaposto contenuto 2"/>
          <p:cNvSpPr txBox="1">
            <a:spLocks/>
          </p:cNvSpPr>
          <p:nvPr/>
        </p:nvSpPr>
        <p:spPr>
          <a:xfrm>
            <a:off x="-324544" y="4509120"/>
            <a:ext cx="4392488" cy="2016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Apply 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Hard regulator 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sky position that have N&lt;=2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Apply maximum likelihood (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 regulator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for the rest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Dual</a:t>
            </a:r>
            <a:r>
              <a:rPr lang="it-IT" dirty="0" smtClean="0"/>
              <a:t> </a:t>
            </a:r>
            <a:r>
              <a:rPr lang="it-IT" dirty="0" err="1" smtClean="0"/>
              <a:t>stream</a:t>
            </a:r>
            <a:r>
              <a:rPr lang="it-IT" dirty="0" smtClean="0"/>
              <a:t> </a:t>
            </a:r>
            <a:r>
              <a:rPr lang="it-IT" dirty="0" err="1" smtClean="0"/>
              <a:t>analysis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2520279"/>
          </a:xfrm>
        </p:spPr>
        <p:txBody>
          <a:bodyPr>
            <a:normAutofit fontScale="77500" lnSpcReduction="20000"/>
          </a:bodyPr>
          <a:lstStyle/>
          <a:p>
            <a:r>
              <a:rPr lang="en-GB" smtClean="0"/>
              <a:t>Apply a phase shift of 90° to data</a:t>
            </a:r>
          </a:p>
          <a:p>
            <a:pPr lvl="1"/>
            <a:r>
              <a:rPr lang="en-GB" smtClean="0"/>
              <a:t>Obtain an indipendent and complete characterization</a:t>
            </a:r>
          </a:p>
          <a:p>
            <a:r>
              <a:rPr lang="en-GB" smtClean="0"/>
              <a:t>Pixel selection: it is not assured that same pixels are above the threshold</a:t>
            </a:r>
          </a:p>
          <a:p>
            <a:pPr lvl="1"/>
            <a:r>
              <a:rPr lang="en-GB" smtClean="0"/>
              <a:t>Considering two data stream: more complete description of the signal</a:t>
            </a:r>
          </a:p>
          <a:p>
            <a:r>
              <a:rPr lang="en-GB" smtClean="0"/>
              <a:t>Combine 0° likelihood and 90° likelihood</a:t>
            </a:r>
          </a:p>
        </p:txBody>
      </p:sp>
      <p:grpSp>
        <p:nvGrpSpPr>
          <p:cNvPr id="13" name="Gruppo 12"/>
          <p:cNvGrpSpPr/>
          <p:nvPr/>
        </p:nvGrpSpPr>
        <p:grpSpPr>
          <a:xfrm>
            <a:off x="611560" y="3635732"/>
            <a:ext cx="8255445" cy="2970912"/>
            <a:chOff x="611560" y="3635732"/>
            <a:chExt cx="8255445" cy="2970912"/>
          </a:xfrm>
        </p:grpSpPr>
        <p:grpSp>
          <p:nvGrpSpPr>
            <p:cNvPr id="11" name="Gruppo 10"/>
            <p:cNvGrpSpPr/>
            <p:nvPr/>
          </p:nvGrpSpPr>
          <p:grpSpPr>
            <a:xfrm>
              <a:off x="611560" y="3651468"/>
              <a:ext cx="3934966" cy="2905889"/>
              <a:chOff x="611560" y="3651468"/>
              <a:chExt cx="3934966" cy="2905889"/>
            </a:xfrm>
          </p:grpSpPr>
          <p:pic>
            <p:nvPicPr>
              <p:cNvPr id="4" name="Immagine 3" descr="Sine_WDM_0.gif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11560" y="3789040"/>
                <a:ext cx="3934966" cy="2768317"/>
              </a:xfrm>
              <a:prstGeom prst="rect">
                <a:avLst/>
              </a:prstGeom>
            </p:spPr>
          </p:pic>
          <p:sp>
            <p:nvSpPr>
              <p:cNvPr id="9" name="CasellaDiTesto 8"/>
              <p:cNvSpPr txBox="1"/>
              <p:nvPr/>
            </p:nvSpPr>
            <p:spPr>
              <a:xfrm>
                <a:off x="1619672" y="3651468"/>
                <a:ext cx="208823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dirty="0" smtClean="0"/>
                  <a:t>0° </a:t>
                </a:r>
                <a:r>
                  <a:rPr lang="it-IT" dirty="0" err="1" smtClean="0"/>
                  <a:t>phase</a:t>
                </a:r>
                <a:endParaRPr lang="it-IT" dirty="0"/>
              </a:p>
            </p:txBody>
          </p:sp>
        </p:grpSp>
        <p:grpSp>
          <p:nvGrpSpPr>
            <p:cNvPr id="12" name="Gruppo 11"/>
            <p:cNvGrpSpPr/>
            <p:nvPr/>
          </p:nvGrpSpPr>
          <p:grpSpPr>
            <a:xfrm>
              <a:off x="4932041" y="3635732"/>
              <a:ext cx="3934964" cy="2921625"/>
              <a:chOff x="4932041" y="3635732"/>
              <a:chExt cx="3934964" cy="2921625"/>
            </a:xfrm>
          </p:grpSpPr>
          <p:pic>
            <p:nvPicPr>
              <p:cNvPr id="7" name="Immagine 6" descr="Sine_WDM_0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932041" y="3789040"/>
                <a:ext cx="3934964" cy="2768317"/>
              </a:xfrm>
              <a:prstGeom prst="rect">
                <a:avLst/>
              </a:prstGeom>
            </p:spPr>
          </p:pic>
          <p:sp>
            <p:nvSpPr>
              <p:cNvPr id="10" name="CasellaDiTesto 9"/>
              <p:cNvSpPr txBox="1"/>
              <p:nvPr/>
            </p:nvSpPr>
            <p:spPr>
              <a:xfrm>
                <a:off x="5940152" y="3635732"/>
                <a:ext cx="208823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dirty="0" smtClean="0"/>
                  <a:t>90° </a:t>
                </a:r>
                <a:r>
                  <a:rPr lang="it-IT" dirty="0" err="1" smtClean="0"/>
                  <a:t>phase</a:t>
                </a:r>
                <a:endParaRPr lang="it-IT" dirty="0"/>
              </a:p>
            </p:txBody>
          </p:sp>
        </p:grpSp>
        <p:sp>
          <p:nvSpPr>
            <p:cNvPr id="8" name="CasellaDiTesto 7"/>
            <p:cNvSpPr txBox="1"/>
            <p:nvPr/>
          </p:nvSpPr>
          <p:spPr>
            <a:xfrm>
              <a:off x="3722894" y="6237312"/>
              <a:ext cx="2019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Sinusoide at 200 Hz</a:t>
              </a:r>
              <a:endParaRPr lang="it-IT" dirty="0"/>
            </a:p>
          </p:txBody>
        </p:sp>
      </p:grpSp>
      <p:cxnSp>
        <p:nvCxnSpPr>
          <p:cNvPr id="15" name="Connettore 1 14"/>
          <p:cNvCxnSpPr/>
          <p:nvPr/>
        </p:nvCxnSpPr>
        <p:spPr>
          <a:xfrm flipV="1">
            <a:off x="2915816" y="4077072"/>
            <a:ext cx="0" cy="20882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flipV="1">
            <a:off x="7236296" y="4077072"/>
            <a:ext cx="0" cy="20882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Dual</a:t>
            </a:r>
            <a:r>
              <a:rPr lang="it-IT" dirty="0" smtClean="0"/>
              <a:t> </a:t>
            </a:r>
            <a:r>
              <a:rPr lang="it-IT" dirty="0" err="1" smtClean="0"/>
              <a:t>Stream</a:t>
            </a:r>
            <a:r>
              <a:rPr lang="it-IT" dirty="0" smtClean="0"/>
              <a:t> </a:t>
            </a:r>
            <a:r>
              <a:rPr lang="it-IT" dirty="0" err="1" smtClean="0"/>
              <a:t>Phase</a:t>
            </a:r>
            <a:r>
              <a:rPr lang="it-IT" dirty="0" smtClean="0"/>
              <a:t> </a:t>
            </a:r>
            <a:r>
              <a:rPr lang="it-IT" dirty="0" err="1" smtClean="0"/>
              <a:t>Transform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16024" y="1124744"/>
            <a:ext cx="4860032" cy="14773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For a polarized wave each time-frequency pixel can be </a:t>
            </a:r>
            <a:r>
              <a:rPr lang="en-US" dirty="0"/>
              <a:t>parametrized </a:t>
            </a:r>
            <a:r>
              <a:rPr lang="en-US" dirty="0" smtClean="0"/>
              <a:t>as 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</a:rPr>
              <a:t> =   </a:t>
            </a:r>
            <a:r>
              <a:rPr lang="en-US" b="1" dirty="0" smtClean="0">
                <a:solidFill>
                  <a:schemeClr val="tx2"/>
                </a:solidFill>
              </a:rPr>
              <a:t>F</a:t>
            </a:r>
            <a:r>
              <a:rPr lang="en-US" b="1" baseline="-25000" dirty="0" smtClean="0">
                <a:solidFill>
                  <a:schemeClr val="tx2"/>
                </a:solidFill>
              </a:rPr>
              <a:t>+</a:t>
            </a:r>
            <a:r>
              <a:rPr lang="pt-BR" baseline="-10000" dirty="0" smtClean="0"/>
              <a:t> </a:t>
            </a:r>
            <a:r>
              <a:rPr lang="pt-BR" baseline="-10000" dirty="0"/>
              <a:t>* </a:t>
            </a:r>
            <a:r>
              <a:rPr lang="en-US" dirty="0" smtClean="0">
                <a:solidFill>
                  <a:schemeClr val="tx2"/>
                </a:solidFill>
              </a:rPr>
              <a:t>q </a:t>
            </a:r>
            <a:r>
              <a:rPr lang="en-US" dirty="0">
                <a:solidFill>
                  <a:schemeClr val="tx2"/>
                </a:solidFill>
              </a:rPr>
              <a:t>+ </a:t>
            </a:r>
            <a:r>
              <a:rPr lang="en-US" dirty="0" smtClean="0">
                <a:solidFill>
                  <a:schemeClr val="tx2"/>
                </a:solidFill>
              </a:rPr>
              <a:t>e</a:t>
            </a:r>
            <a:r>
              <a:rPr lang="pt-BR" baseline="-10000" dirty="0"/>
              <a:t> * </a:t>
            </a:r>
            <a:r>
              <a:rPr lang="en-US" b="1" dirty="0" smtClean="0">
                <a:solidFill>
                  <a:schemeClr val="tx2"/>
                </a:solidFill>
              </a:rPr>
              <a:t>F</a:t>
            </a:r>
            <a:r>
              <a:rPr lang="pt-BR" b="1" baseline="-25000" dirty="0">
                <a:solidFill>
                  <a:schemeClr val="accent1"/>
                </a:solidFill>
              </a:rPr>
              <a:t>x</a:t>
            </a:r>
            <a:r>
              <a:rPr lang="pt-BR" baseline="-10000" dirty="0" smtClean="0"/>
              <a:t> </a:t>
            </a:r>
            <a:r>
              <a:rPr lang="pt-BR" baseline="-10000" dirty="0"/>
              <a:t>* </a:t>
            </a:r>
            <a:r>
              <a:rPr lang="en-US" dirty="0" smtClean="0">
                <a:solidFill>
                  <a:schemeClr val="tx2"/>
                </a:solidFill>
              </a:rPr>
              <a:t>Q                0</a:t>
            </a:r>
            <a:r>
              <a:rPr lang="en-US" baseline="30000" dirty="0" smtClean="0">
                <a:solidFill>
                  <a:schemeClr val="tx2"/>
                </a:solidFill>
              </a:rPr>
              <a:t>o</a:t>
            </a:r>
            <a:r>
              <a:rPr lang="en-US" dirty="0" smtClean="0"/>
              <a:t> phase response</a:t>
            </a: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= -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en-US" b="1" baseline="-25000" dirty="0" smtClean="0">
                <a:solidFill>
                  <a:srgbClr val="FF0000"/>
                </a:solidFill>
              </a:rPr>
              <a:t>+</a:t>
            </a:r>
            <a:r>
              <a:rPr lang="pt-BR" baseline="-10000" dirty="0" smtClean="0"/>
              <a:t> * </a:t>
            </a:r>
            <a:r>
              <a:rPr lang="en-US" dirty="0" smtClean="0">
                <a:solidFill>
                  <a:srgbClr val="FF0000"/>
                </a:solidFill>
              </a:rPr>
              <a:t>Q </a:t>
            </a:r>
            <a:r>
              <a:rPr lang="en-US" dirty="0">
                <a:solidFill>
                  <a:srgbClr val="FF0000"/>
                </a:solidFill>
              </a:rPr>
              <a:t>+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pt-BR" baseline="-10000" dirty="0"/>
              <a:t> * 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pt-BR" b="1" baseline="-25000" dirty="0">
                <a:solidFill>
                  <a:srgbClr val="FF0000"/>
                </a:solidFill>
              </a:rPr>
              <a:t>x</a:t>
            </a:r>
            <a:r>
              <a:rPr lang="pt-BR" baseline="-10000" dirty="0" smtClean="0">
                <a:solidFill>
                  <a:srgbClr val="FF0000"/>
                </a:solidFill>
              </a:rPr>
              <a:t> </a:t>
            </a:r>
            <a:r>
              <a:rPr lang="pt-BR" baseline="-10000" dirty="0"/>
              <a:t>* </a:t>
            </a:r>
            <a:r>
              <a:rPr lang="en-US" dirty="0" smtClean="0">
                <a:solidFill>
                  <a:srgbClr val="FF0000"/>
                </a:solidFill>
              </a:rPr>
              <a:t>q              90</a:t>
            </a:r>
            <a:r>
              <a:rPr lang="en-US" baseline="30000" dirty="0" smtClean="0">
                <a:solidFill>
                  <a:srgbClr val="FF000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phase response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      s</a:t>
            </a:r>
            <a:r>
              <a:rPr lang="en-US" b="1" dirty="0" smtClean="0"/>
              <a:t>,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 </a:t>
            </a:r>
            <a:r>
              <a:rPr lang="en-US" dirty="0" smtClean="0"/>
              <a:t>are the DSP components,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</a:t>
            </a:r>
            <a:r>
              <a:rPr lang="en-US" dirty="0"/>
              <a:t>is the </a:t>
            </a:r>
            <a:r>
              <a:rPr lang="en-US" dirty="0" err="1" smtClean="0"/>
              <a:t>ellipticity</a:t>
            </a:r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16023" y="4618296"/>
            <a:ext cx="4860033" cy="216982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 smtClean="0">
                <a:solidFill>
                  <a:schemeClr val="tx2"/>
                </a:solidFill>
              </a:rPr>
              <a:t>w</a:t>
            </a:r>
            <a:r>
              <a:rPr lang="pt-BR" dirty="0" smtClean="0"/>
              <a:t>,</a:t>
            </a:r>
            <a:r>
              <a:rPr lang="pt-BR" dirty="0" smtClean="0">
                <a:solidFill>
                  <a:srgbClr val="FF0000"/>
                </a:solidFill>
              </a:rPr>
              <a:t>W</a:t>
            </a:r>
            <a:r>
              <a:rPr lang="pt-BR" dirty="0" smtClean="0"/>
              <a:t> define the DSP pattern and are  expressed as: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w</a:t>
            </a:r>
            <a:r>
              <a:rPr lang="en-US" baseline="30000" dirty="0" smtClean="0">
                <a:solidFill>
                  <a:schemeClr val="tx2"/>
                </a:solidFill>
              </a:rPr>
              <a:t>+</a:t>
            </a:r>
            <a:r>
              <a:rPr lang="pt-BR" dirty="0" smtClean="0"/>
              <a:t> </a:t>
            </a:r>
            <a:r>
              <a:rPr lang="pt-BR" dirty="0"/>
              <a:t>=  </a:t>
            </a:r>
            <a:r>
              <a:rPr lang="pt-BR" b="1" dirty="0"/>
              <a:t>f</a:t>
            </a:r>
            <a:r>
              <a:rPr lang="pt-BR" b="1" baseline="-25000" dirty="0"/>
              <a:t>+</a:t>
            </a:r>
            <a:r>
              <a:rPr lang="pt-BR" dirty="0"/>
              <a:t> </a:t>
            </a:r>
            <a:r>
              <a:rPr lang="pt-BR" baseline="-10000" dirty="0"/>
              <a:t>*</a:t>
            </a:r>
            <a:r>
              <a:rPr lang="pt-BR" dirty="0" smtClean="0"/>
              <a:t> </a:t>
            </a:r>
            <a:r>
              <a:rPr lang="pt-BR" dirty="0"/>
              <a:t>{(</a:t>
            </a:r>
            <a:r>
              <a:rPr lang="pt-BR" dirty="0" smtClean="0"/>
              <a:t>1+e</a:t>
            </a:r>
            <a:r>
              <a:rPr lang="pt-BR" baseline="30000" dirty="0"/>
              <a:t>2</a:t>
            </a:r>
            <a:r>
              <a:rPr lang="pt-BR" dirty="0" smtClean="0"/>
              <a:t>) </a:t>
            </a:r>
            <a:r>
              <a:rPr lang="pt-BR" dirty="0"/>
              <a:t>+ (</a:t>
            </a:r>
            <a:r>
              <a:rPr lang="pt-BR" dirty="0" smtClean="0"/>
              <a:t>1-e</a:t>
            </a:r>
            <a:r>
              <a:rPr lang="pt-BR" baseline="30000" dirty="0"/>
              <a:t>2</a:t>
            </a:r>
            <a:r>
              <a:rPr lang="pt-BR" dirty="0" smtClean="0"/>
              <a:t>)</a:t>
            </a:r>
            <a:r>
              <a:rPr lang="pt-BR" baseline="-10000" dirty="0"/>
              <a:t> * </a:t>
            </a:r>
            <a:r>
              <a:rPr lang="pt-BR" dirty="0" smtClean="0"/>
              <a:t>cos[2</a:t>
            </a:r>
            <a:r>
              <a:rPr lang="pt-BR" baseline="-10000" dirty="0"/>
              <a:t> </a:t>
            </a:r>
            <a:r>
              <a:rPr lang="pt-BR" baseline="-10000" dirty="0" smtClean="0"/>
              <a:t>* </a:t>
            </a:r>
            <a:r>
              <a:rPr lang="pt-BR" dirty="0" smtClean="0"/>
              <a:t>(d-p)]}</a:t>
            </a:r>
            <a:r>
              <a:rPr lang="pt-BR" baseline="-10000" dirty="0"/>
              <a:t> * </a:t>
            </a:r>
            <a:r>
              <a:rPr lang="pt-BR" dirty="0"/>
              <a:t>N</a:t>
            </a:r>
            <a:r>
              <a:rPr lang="pt-BR" dirty="0" smtClean="0"/>
              <a:t>/2 </a:t>
            </a:r>
            <a:endParaRPr lang="pt-B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2"/>
                </a:solidFill>
              </a:rPr>
              <a:t>w</a:t>
            </a:r>
            <a:r>
              <a:rPr lang="en-US" baseline="30000" dirty="0" err="1" smtClean="0">
                <a:solidFill>
                  <a:schemeClr val="tx2"/>
                </a:solidFill>
              </a:rPr>
              <a:t>x</a:t>
            </a:r>
            <a:r>
              <a:rPr lang="pt-BR" dirty="0" smtClean="0"/>
              <a:t> </a:t>
            </a:r>
            <a:r>
              <a:rPr lang="pt-BR" dirty="0"/>
              <a:t>= -</a:t>
            </a:r>
            <a:r>
              <a:rPr lang="pt-BR" b="1" dirty="0" smtClean="0"/>
              <a:t>f</a:t>
            </a:r>
            <a:r>
              <a:rPr lang="pt-BR" b="1" baseline="-25000" dirty="0" smtClean="0"/>
              <a:t>x</a:t>
            </a:r>
            <a:r>
              <a:rPr lang="pt-BR" dirty="0" smtClean="0"/>
              <a:t> </a:t>
            </a:r>
            <a:r>
              <a:rPr lang="pt-BR" baseline="-10000" dirty="0"/>
              <a:t>*</a:t>
            </a:r>
            <a:r>
              <a:rPr lang="pt-BR" dirty="0" smtClean="0"/>
              <a:t> (e</a:t>
            </a:r>
            <a:r>
              <a:rPr lang="pt-BR" baseline="30000" dirty="0" smtClean="0"/>
              <a:t>2</a:t>
            </a:r>
            <a:r>
              <a:rPr lang="pt-BR" dirty="0" smtClean="0"/>
              <a:t>-1)</a:t>
            </a:r>
            <a:r>
              <a:rPr lang="pt-BR" baseline="-10000" dirty="0" smtClean="0"/>
              <a:t> </a:t>
            </a:r>
            <a:r>
              <a:rPr lang="pt-BR" baseline="-10000" dirty="0"/>
              <a:t>* </a:t>
            </a:r>
            <a:r>
              <a:rPr lang="pt-BR" dirty="0" smtClean="0"/>
              <a:t>sin[2</a:t>
            </a:r>
            <a:r>
              <a:rPr lang="pt-BR" baseline="-10000" dirty="0"/>
              <a:t> *</a:t>
            </a:r>
            <a:r>
              <a:rPr lang="pt-BR" dirty="0" smtClean="0"/>
              <a:t>(</a:t>
            </a:r>
            <a:r>
              <a:rPr lang="pt-BR" dirty="0"/>
              <a:t>d-p</a:t>
            </a:r>
            <a:r>
              <a:rPr lang="pt-BR" dirty="0" smtClean="0"/>
              <a:t>)]</a:t>
            </a:r>
            <a:r>
              <a:rPr lang="pt-BR" baseline="-10000" dirty="0"/>
              <a:t> * </a:t>
            </a:r>
            <a:r>
              <a:rPr lang="pt-BR" dirty="0"/>
              <a:t>N</a:t>
            </a:r>
            <a:r>
              <a:rPr lang="pt-BR" dirty="0" smtClean="0"/>
              <a:t>/2</a:t>
            </a:r>
            <a:endParaRPr lang="pt-B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W </a:t>
            </a:r>
            <a:r>
              <a:rPr lang="pt-BR" dirty="0" smtClean="0"/>
              <a:t>=   </a:t>
            </a:r>
            <a:r>
              <a:rPr lang="pt-BR" b="1" dirty="0" smtClean="0"/>
              <a:t>f</a:t>
            </a:r>
            <a:r>
              <a:rPr lang="pt-BR" b="1" baseline="-25000" dirty="0" smtClean="0"/>
              <a:t>x</a:t>
            </a:r>
            <a:r>
              <a:rPr lang="pt-BR" dirty="0" smtClean="0"/>
              <a:t> </a:t>
            </a:r>
            <a:r>
              <a:rPr lang="pt-BR" baseline="-10000" dirty="0"/>
              <a:t>*</a:t>
            </a:r>
            <a:r>
              <a:rPr lang="pt-BR" dirty="0"/>
              <a:t> </a:t>
            </a:r>
            <a:r>
              <a:rPr lang="pt-BR" dirty="0" smtClean="0"/>
              <a:t>e</a:t>
            </a:r>
            <a:r>
              <a:rPr lang="pt-BR" baseline="-10000" dirty="0" smtClean="0"/>
              <a:t> </a:t>
            </a:r>
            <a:r>
              <a:rPr lang="pt-BR" baseline="-10000" dirty="0"/>
              <a:t>* </a:t>
            </a:r>
            <a:r>
              <a:rPr lang="pt-BR" dirty="0"/>
              <a:t>N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pt-BR" dirty="0" smtClean="0"/>
              <a:t> is aligned </a:t>
            </a:r>
            <a:r>
              <a:rPr lang="pt-BR" dirty="0"/>
              <a:t>with </a:t>
            </a:r>
            <a:r>
              <a:rPr lang="pt-BR" b="1" dirty="0" smtClean="0"/>
              <a:t>f</a:t>
            </a:r>
            <a:r>
              <a:rPr lang="pt-BR" b="1" baseline="-25000" dirty="0" smtClean="0"/>
              <a:t>x</a:t>
            </a:r>
            <a:r>
              <a:rPr lang="pt-BR" dirty="0" smtClean="0"/>
              <a:t>  ,  </a:t>
            </a:r>
            <a:r>
              <a:rPr lang="en-US" dirty="0" smtClean="0"/>
              <a:t>N </a:t>
            </a:r>
            <a:r>
              <a:rPr lang="en-US" dirty="0"/>
              <a:t>= (</a:t>
            </a:r>
            <a:r>
              <a:rPr lang="pt-BR" dirty="0"/>
              <a:t>q</a:t>
            </a:r>
            <a:r>
              <a:rPr lang="pt-BR" baseline="30000" dirty="0"/>
              <a:t>2</a:t>
            </a:r>
            <a:r>
              <a:rPr lang="pt-BR" dirty="0"/>
              <a:t>+Q</a:t>
            </a:r>
            <a:r>
              <a:rPr lang="pt-BR" baseline="30000" dirty="0"/>
              <a:t>2</a:t>
            </a:r>
            <a:r>
              <a:rPr lang="en-US" dirty="0"/>
              <a:t>) </a:t>
            </a:r>
            <a:r>
              <a:rPr lang="en-US" baseline="30000" dirty="0" smtClean="0"/>
              <a:t>1/2</a:t>
            </a:r>
            <a:endParaRPr lang="en-US" baseline="30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16024" y="2586971"/>
            <a:ext cx="4860032" cy="2031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/>
              <a:t>DSP Transform </a:t>
            </a:r>
            <a:r>
              <a:rPr lang="en-US" dirty="0"/>
              <a:t>is defined </a:t>
            </a:r>
            <a:r>
              <a:rPr lang="en-US" dirty="0" smtClean="0"/>
              <a:t>as 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/>
                </a:solidFill>
              </a:rPr>
              <a:t>w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 smtClean="0">
                <a:solidFill>
                  <a:schemeClr val="tx2"/>
                </a:solidFill>
              </a:rPr>
              <a:t>s</a:t>
            </a:r>
            <a:r>
              <a:rPr lang="pt-BR" baseline="-10000" dirty="0"/>
              <a:t> * </a:t>
            </a:r>
            <a:r>
              <a:rPr lang="en-US" dirty="0" smtClean="0"/>
              <a:t>c</a:t>
            </a:r>
            <a:r>
              <a:rPr lang="en-US" baseline="-25000" dirty="0" smtClean="0"/>
              <a:t> </a:t>
            </a:r>
            <a:r>
              <a:rPr lang="en-US" baseline="-25000" dirty="0" err="1" smtClean="0"/>
              <a:t>dsp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pt-BR" baseline="-10000" dirty="0"/>
              <a:t> *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dsp</a:t>
            </a:r>
            <a:r>
              <a:rPr lang="en-US" dirty="0" smtClean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/>
              <a:t> </a:t>
            </a:r>
            <a:r>
              <a:rPr lang="en-US" dirty="0" smtClean="0"/>
              <a:t>= 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pt-BR" baseline="-10000" dirty="0"/>
              <a:t> *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dsp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s</a:t>
            </a:r>
            <a:r>
              <a:rPr lang="pt-BR" baseline="-10000" dirty="0" smtClean="0"/>
              <a:t> </a:t>
            </a:r>
            <a:r>
              <a:rPr lang="pt-BR" baseline="-10000" dirty="0"/>
              <a:t>*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dsp</a:t>
            </a:r>
            <a:r>
              <a:rPr lang="it-IT" baseline="-25000" dirty="0" smtClean="0"/>
              <a:t> </a:t>
            </a:r>
            <a:r>
              <a:rPr lang="it-IT" dirty="0" smtClean="0"/>
              <a:t> </a:t>
            </a:r>
          </a:p>
          <a:p>
            <a:r>
              <a:rPr lang="en-US" dirty="0"/>
              <a:t>w</a:t>
            </a:r>
            <a:r>
              <a:rPr lang="en-US" dirty="0" smtClean="0"/>
              <a:t>here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c</a:t>
            </a:r>
            <a:r>
              <a:rPr lang="en-US" baseline="-25000" dirty="0" err="1" smtClean="0"/>
              <a:t>dsp</a:t>
            </a:r>
            <a:r>
              <a:rPr lang="en-US" dirty="0" smtClean="0"/>
              <a:t> = N</a:t>
            </a:r>
            <a:r>
              <a:rPr lang="pt-BR" baseline="-10000" dirty="0" smtClean="0"/>
              <a:t>*</a:t>
            </a:r>
            <a:r>
              <a:rPr lang="en-US" dirty="0" smtClean="0"/>
              <a:t>(</a:t>
            </a:r>
            <a:r>
              <a:rPr lang="en-US" b="1" dirty="0" smtClean="0"/>
              <a:t>f</a:t>
            </a:r>
            <a:r>
              <a:rPr lang="pt-BR" b="1" baseline="-25000" dirty="0" smtClean="0"/>
              <a:t>+</a:t>
            </a:r>
            <a:r>
              <a:rPr lang="en-US" dirty="0" smtClean="0"/>
              <a:t>,</a:t>
            </a:r>
            <a:r>
              <a:rPr lang="en-US" b="1" dirty="0" smtClean="0">
                <a:solidFill>
                  <a:schemeClr val="tx2"/>
                </a:solidFill>
              </a:rPr>
              <a:t>s</a:t>
            </a:r>
            <a:r>
              <a:rPr lang="en-US" dirty="0" smtClean="0"/>
              <a:t>)/|f</a:t>
            </a:r>
            <a:r>
              <a:rPr lang="pt-BR" baseline="-25000" dirty="0" smtClean="0"/>
              <a:t>+</a:t>
            </a:r>
            <a:r>
              <a:rPr lang="en-US" dirty="0" smtClean="0"/>
              <a:t>|</a:t>
            </a:r>
            <a:r>
              <a:rPr lang="pt-BR" baseline="30000" dirty="0" smtClean="0"/>
              <a:t>2 </a:t>
            </a:r>
            <a:r>
              <a:rPr lang="pt-BR" dirty="0" smtClean="0"/>
              <a:t>  and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dsp</a:t>
            </a:r>
            <a:r>
              <a:rPr lang="en-US" dirty="0" smtClean="0"/>
              <a:t> </a:t>
            </a:r>
            <a:r>
              <a:rPr lang="en-US" dirty="0"/>
              <a:t>= N</a:t>
            </a:r>
            <a:r>
              <a:rPr lang="pt-BR" baseline="-10000" dirty="0"/>
              <a:t>*</a:t>
            </a:r>
            <a:r>
              <a:rPr lang="en-US" dirty="0" smtClean="0"/>
              <a:t>(</a:t>
            </a:r>
            <a:r>
              <a:rPr lang="en-US" b="1" dirty="0" smtClean="0"/>
              <a:t>f</a:t>
            </a:r>
            <a:r>
              <a:rPr lang="pt-BR" b="1" baseline="-25000" dirty="0" smtClean="0"/>
              <a:t>+</a:t>
            </a:r>
            <a:r>
              <a:rPr lang="en-US" dirty="0" smtClean="0"/>
              <a:t>,</a:t>
            </a: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dirty="0" smtClean="0"/>
              <a:t>)/|f</a:t>
            </a:r>
            <a:r>
              <a:rPr lang="pt-BR" baseline="-25000" dirty="0" smtClean="0"/>
              <a:t>+</a:t>
            </a:r>
            <a:r>
              <a:rPr lang="en-US" dirty="0" smtClean="0"/>
              <a:t>|</a:t>
            </a:r>
            <a:r>
              <a:rPr lang="pt-BR" baseline="30000" dirty="0"/>
              <a:t>2 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 is the scalar product and N is the </a:t>
            </a:r>
            <a:r>
              <a:rPr lang="en-US" dirty="0" err="1" smtClean="0"/>
              <a:t>sin,cos</a:t>
            </a:r>
            <a:r>
              <a:rPr lang="en-US" dirty="0" smtClean="0"/>
              <a:t> normalization factor : </a:t>
            </a:r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= </a:t>
            </a:r>
            <a:r>
              <a:rPr lang="en-US" dirty="0" smtClean="0"/>
              <a:t>1/(c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dsp </a:t>
            </a:r>
            <a:r>
              <a:rPr lang="en-US" dirty="0" smtClean="0"/>
              <a:t>+</a:t>
            </a:r>
            <a:r>
              <a:rPr lang="en-US" baseline="-25000" dirty="0" smtClean="0"/>
              <a:t> </a:t>
            </a:r>
            <a:r>
              <a:rPr lang="en-US" dirty="0" smtClean="0"/>
              <a:t>s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dsp</a:t>
            </a:r>
            <a:r>
              <a:rPr lang="en-US" dirty="0" smtClean="0"/>
              <a:t>)</a:t>
            </a:r>
            <a:endParaRPr lang="en-US" baseline="30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402377" y="4012029"/>
            <a:ext cx="37061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angle </a:t>
            </a:r>
            <a:r>
              <a:rPr lang="en-US" i="1" dirty="0">
                <a:solidFill>
                  <a:srgbClr val="FF0000"/>
                </a:solidFill>
              </a:rPr>
              <a:t>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is defined by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i="1" dirty="0"/>
              <a:t>DPF angle </a:t>
            </a:r>
            <a:r>
              <a:rPr lang="en-US" i="1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i="1" dirty="0" smtClean="0"/>
              <a:t>polarization angle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/>
              <a:t>the </a:t>
            </a:r>
            <a:r>
              <a:rPr lang="en-US" i="1" dirty="0" err="1" smtClean="0"/>
              <a:t>ellipticity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e </a:t>
            </a:r>
            <a:r>
              <a:rPr lang="en-US" dirty="0" smtClean="0"/>
              <a:t>: |e|&lt;=1</a:t>
            </a:r>
          </a:p>
          <a:p>
            <a:r>
              <a:rPr lang="en-US" dirty="0" smtClean="0"/>
              <a:t>For a polarized wave </a:t>
            </a:r>
            <a:r>
              <a:rPr lang="en-US" i="1" dirty="0" smtClean="0">
                <a:solidFill>
                  <a:srgbClr val="FF0000"/>
                </a:solidFill>
              </a:rPr>
              <a:t>e </a:t>
            </a:r>
            <a:r>
              <a:rPr lang="en-US" i="1" dirty="0" smtClean="0"/>
              <a:t>and </a:t>
            </a:r>
            <a:r>
              <a:rPr lang="en-US" i="1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are fixed</a:t>
            </a:r>
          </a:p>
          <a:p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i="1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 can be different for each pixel because PSD change with frequency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could produce a dispersion of the </a:t>
            </a:r>
            <a:r>
              <a:rPr lang="en-US" i="1" dirty="0" smtClean="0">
                <a:solidFill>
                  <a:srgbClr val="FF0000"/>
                </a:solidFill>
              </a:rPr>
              <a:t>ψ </a:t>
            </a:r>
            <a:r>
              <a:rPr lang="en-US" dirty="0" smtClean="0"/>
              <a:t>angle</a:t>
            </a:r>
            <a:endParaRPr lang="en-US" dirty="0"/>
          </a:p>
        </p:txBody>
      </p:sp>
      <p:sp>
        <p:nvSpPr>
          <p:cNvPr id="8" name="Parentesi graffa chiusa 7"/>
          <p:cNvSpPr/>
          <p:nvPr/>
        </p:nvSpPr>
        <p:spPr>
          <a:xfrm flipH="1">
            <a:off x="5004048" y="4217020"/>
            <a:ext cx="360040" cy="23083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9" name="Gruppo 28"/>
          <p:cNvGrpSpPr/>
          <p:nvPr/>
        </p:nvGrpSpPr>
        <p:grpSpPr>
          <a:xfrm>
            <a:off x="5292080" y="908720"/>
            <a:ext cx="3608697" cy="2952328"/>
            <a:chOff x="5292080" y="764704"/>
            <a:chExt cx="3608697" cy="2952328"/>
          </a:xfrm>
        </p:grpSpPr>
        <p:sp>
          <p:nvSpPr>
            <p:cNvPr id="9" name="Parallelogramma 8"/>
            <p:cNvSpPr/>
            <p:nvPr/>
          </p:nvSpPr>
          <p:spPr>
            <a:xfrm>
              <a:off x="5292080" y="764704"/>
              <a:ext cx="3608697" cy="2952328"/>
            </a:xfrm>
            <a:prstGeom prst="parallelogram">
              <a:avLst>
                <a:gd name="adj" fmla="val 0"/>
              </a:avLst>
            </a:prstGeom>
            <a:solidFill>
              <a:schemeClr val="bg1">
                <a:lumMod val="65000"/>
                <a:alpha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cxnSp>
          <p:nvCxnSpPr>
            <p:cNvPr id="10" name="Connettore 2 9"/>
            <p:cNvCxnSpPr/>
            <p:nvPr/>
          </p:nvCxnSpPr>
          <p:spPr>
            <a:xfrm>
              <a:off x="5541823" y="2983884"/>
              <a:ext cx="302433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2 10"/>
            <p:cNvCxnSpPr/>
            <p:nvPr/>
          </p:nvCxnSpPr>
          <p:spPr>
            <a:xfrm flipV="1">
              <a:off x="6045879" y="1196752"/>
              <a:ext cx="0" cy="23042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ttangolo 11"/>
            <p:cNvSpPr/>
            <p:nvPr/>
          </p:nvSpPr>
          <p:spPr>
            <a:xfrm>
              <a:off x="8378033" y="3059668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f</a:t>
              </a:r>
              <a:r>
                <a:rPr lang="en-US" baseline="-25000" dirty="0" smtClean="0"/>
                <a:t>+</a:t>
              </a:r>
              <a:endParaRPr lang="it-IT" dirty="0"/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5685839" y="908720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f</a:t>
              </a:r>
              <a:r>
                <a:rPr lang="en-US" baseline="-25000" dirty="0" err="1" smtClean="0"/>
                <a:t>x</a:t>
              </a:r>
              <a:endParaRPr lang="it-IT" dirty="0"/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7568311" y="1763524"/>
              <a:ext cx="3497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</a:rPr>
                <a:t>w</a:t>
              </a:r>
              <a:endParaRPr lang="it-IT" dirty="0">
                <a:solidFill>
                  <a:schemeClr val="tx2"/>
                </a:solidFill>
              </a:endParaRPr>
            </a:p>
          </p:txBody>
        </p:sp>
        <p:sp>
          <p:nvSpPr>
            <p:cNvPr id="15" name="Rettangolo 14"/>
            <p:cNvSpPr/>
            <p:nvPr/>
          </p:nvSpPr>
          <p:spPr>
            <a:xfrm>
              <a:off x="6016069" y="2060848"/>
              <a:ext cx="3898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W</a:t>
              </a:r>
              <a:endParaRPr lang="it-IT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Connettore 2 15"/>
            <p:cNvCxnSpPr/>
            <p:nvPr/>
          </p:nvCxnSpPr>
          <p:spPr>
            <a:xfrm flipV="1">
              <a:off x="6045879" y="1988840"/>
              <a:ext cx="1512168" cy="98589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2 16"/>
            <p:cNvCxnSpPr/>
            <p:nvPr/>
          </p:nvCxnSpPr>
          <p:spPr>
            <a:xfrm flipH="1" flipV="1">
              <a:off x="6047096" y="2335956"/>
              <a:ext cx="1" cy="65736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/>
          </p:nvCxnSpPr>
          <p:spPr>
            <a:xfrm flipH="1">
              <a:off x="6047097" y="1988840"/>
              <a:ext cx="1510950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/>
          </p:nvCxnSpPr>
          <p:spPr>
            <a:xfrm>
              <a:off x="7558047" y="2011056"/>
              <a:ext cx="0" cy="97282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ttangolo 19"/>
            <p:cNvSpPr/>
            <p:nvPr/>
          </p:nvSpPr>
          <p:spPr>
            <a:xfrm>
              <a:off x="6987311" y="1691516"/>
              <a:ext cx="4267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</a:rPr>
                <a:t>w</a:t>
              </a:r>
              <a:r>
                <a:rPr lang="en-US" baseline="30000" dirty="0" smtClean="0">
                  <a:solidFill>
                    <a:schemeClr val="tx2"/>
                  </a:solidFill>
                </a:rPr>
                <a:t>+</a:t>
              </a:r>
              <a:endParaRPr lang="it-IT" dirty="0">
                <a:solidFill>
                  <a:schemeClr val="tx2"/>
                </a:solidFill>
              </a:endParaRPr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7558047" y="2204864"/>
              <a:ext cx="417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chemeClr val="tx2"/>
                  </a:solidFill>
                </a:rPr>
                <a:t>w</a:t>
              </a:r>
              <a:r>
                <a:rPr lang="en-US" baseline="30000" dirty="0" err="1" smtClean="0">
                  <a:solidFill>
                    <a:schemeClr val="tx2"/>
                  </a:solidFill>
                </a:rPr>
                <a:t>x</a:t>
              </a:r>
              <a:endParaRPr lang="it-IT" dirty="0">
                <a:solidFill>
                  <a:schemeClr val="tx2"/>
                </a:solidFill>
              </a:endParaRPr>
            </a:p>
          </p:txBody>
        </p:sp>
        <p:cxnSp>
          <p:nvCxnSpPr>
            <p:cNvPr id="22" name="Connettore 2 21"/>
            <p:cNvCxnSpPr/>
            <p:nvPr/>
          </p:nvCxnSpPr>
          <p:spPr>
            <a:xfrm flipV="1">
              <a:off x="6030369" y="1556792"/>
              <a:ext cx="1008112" cy="1440160"/>
            </a:xfrm>
            <a:prstGeom prst="straightConnector1">
              <a:avLst/>
            </a:prstGeom>
            <a:ln w="15875">
              <a:prstDash val="lg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2 22"/>
            <p:cNvCxnSpPr/>
            <p:nvPr/>
          </p:nvCxnSpPr>
          <p:spPr>
            <a:xfrm flipH="1" flipV="1">
              <a:off x="5742337" y="1763524"/>
              <a:ext cx="289248" cy="1242720"/>
            </a:xfrm>
            <a:prstGeom prst="straightConnector1">
              <a:avLst/>
            </a:prstGeom>
            <a:ln w="15875">
              <a:solidFill>
                <a:srgbClr val="FF0000"/>
              </a:solidFill>
              <a:prstDash val="lg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ttangolo 23"/>
            <p:cNvSpPr/>
            <p:nvPr/>
          </p:nvSpPr>
          <p:spPr>
            <a:xfrm>
              <a:off x="6985963" y="1268760"/>
              <a:ext cx="2744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</a:rPr>
                <a:t>s</a:t>
              </a:r>
              <a:endParaRPr lang="it-IT" dirty="0">
                <a:solidFill>
                  <a:schemeClr val="tx2"/>
                </a:solidFill>
              </a:endParaRPr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5541823" y="1412776"/>
              <a:ext cx="2904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</a:t>
              </a:r>
              <a:endParaRPr lang="it-IT" dirty="0">
                <a:solidFill>
                  <a:srgbClr val="FF0000"/>
                </a:solidFill>
              </a:endParaRPr>
            </a:p>
          </p:txBody>
        </p:sp>
        <p:sp>
          <p:nvSpPr>
            <p:cNvPr id="26" name="Arco 25"/>
            <p:cNvSpPr/>
            <p:nvPr/>
          </p:nvSpPr>
          <p:spPr>
            <a:xfrm>
              <a:off x="5912127" y="2492896"/>
              <a:ext cx="772427" cy="956429"/>
            </a:xfrm>
            <a:prstGeom prst="arc">
              <a:avLst>
                <a:gd name="adj1" fmla="val 18361581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6632207" y="2555612"/>
              <a:ext cx="3497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ψ</a:t>
              </a:r>
              <a:endParaRPr lang="it-IT" dirty="0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7326154" y="764704"/>
              <a:ext cx="15663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Network Plane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Simple</a:t>
            </a:r>
            <a:r>
              <a:rPr lang="it-IT" dirty="0" smtClean="0"/>
              <a:t> </a:t>
            </a:r>
            <a:r>
              <a:rPr lang="it-IT" dirty="0" err="1" smtClean="0"/>
              <a:t>example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6" y="1700808"/>
            <a:ext cx="3341095" cy="324035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00808"/>
            <a:ext cx="3341095" cy="3240359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683568" y="5662989"/>
            <a:ext cx="763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particular polarization, </a:t>
            </a:r>
            <a:r>
              <a:rPr lang="en-US" dirty="0" err="1" smtClean="0"/>
              <a:t>ellipticity</a:t>
            </a:r>
            <a:r>
              <a:rPr lang="en-US" dirty="0" smtClean="0"/>
              <a:t> of the pixels is random and no patterns are produced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537166" y="4582869"/>
            <a:ext cx="4128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Network : ADV-LHV </a:t>
            </a:r>
          </a:p>
          <a:p>
            <a:pPr algn="ctr"/>
            <a:r>
              <a:rPr lang="en-US" dirty="0" smtClean="0"/>
              <a:t>Injection </a:t>
            </a:r>
            <a:r>
              <a:rPr lang="en-US" dirty="0"/>
              <a:t>: </a:t>
            </a:r>
            <a:r>
              <a:rPr lang="en-US" dirty="0" smtClean="0"/>
              <a:t>WNB100_100_0d100 SNR=100 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4932040" y="1340768"/>
            <a:ext cx="350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Dual Stream Phase (DSP) Transform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471648" y="1196752"/>
            <a:ext cx="2092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Dual Stream Data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p</a:t>
            </a:r>
            <a:r>
              <a:rPr lang="en-US" dirty="0" smtClean="0">
                <a:solidFill>
                  <a:schemeClr val="accent1"/>
                </a:solidFill>
              </a:rPr>
              <a:t>hase 0</a:t>
            </a:r>
            <a:r>
              <a:rPr lang="en-US" baseline="30000" dirty="0" smtClean="0">
                <a:solidFill>
                  <a:schemeClr val="accent1"/>
                </a:solidFill>
              </a:rPr>
              <a:t>o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phase 90</a:t>
            </a:r>
            <a:r>
              <a:rPr lang="en-US" baseline="30000" dirty="0">
                <a:solidFill>
                  <a:srgbClr val="FF0000"/>
                </a:solidFill>
              </a:rPr>
              <a:t>o</a:t>
            </a:r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18" name="Connettore 4 17"/>
          <p:cNvCxnSpPr/>
          <p:nvPr/>
        </p:nvCxnSpPr>
        <p:spPr>
          <a:xfrm rot="16200000" flipH="1">
            <a:off x="7727920" y="3920624"/>
            <a:ext cx="792088" cy="384904"/>
          </a:xfrm>
          <a:prstGeom prst="bentConnector3">
            <a:avLst>
              <a:gd name="adj1" fmla="val -1009"/>
            </a:avLst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7725960" y="4581128"/>
            <a:ext cx="12119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</a:t>
            </a:r>
            <a:r>
              <a:rPr lang="en-US" dirty="0" smtClean="0"/>
              <a:t>ixels are</a:t>
            </a:r>
          </a:p>
          <a:p>
            <a:pPr algn="ctr"/>
            <a:r>
              <a:rPr lang="en-US" dirty="0"/>
              <a:t>r</a:t>
            </a:r>
            <a:r>
              <a:rPr lang="en-US" dirty="0" smtClean="0"/>
              <a:t>andomly</a:t>
            </a:r>
          </a:p>
          <a:p>
            <a:pPr algn="ctr"/>
            <a:r>
              <a:rPr lang="en-US" dirty="0" smtClean="0"/>
              <a:t>distributed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Polarization</a:t>
            </a:r>
            <a:r>
              <a:rPr lang="it-IT" dirty="0" smtClean="0"/>
              <a:t> </a:t>
            </a:r>
            <a:r>
              <a:rPr lang="it-IT" dirty="0" err="1" smtClean="0"/>
              <a:t>constraint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1440159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The use of dual stream allows to define a search focusing on the expected polarization of the signal</a:t>
            </a:r>
          </a:p>
          <a:p>
            <a:r>
              <a:rPr lang="en-GB" dirty="0" smtClean="0"/>
              <a:t>Applying the DSP transform, it is possible to characterize the likelihood of 0° and 90° according to the polarization pattern</a:t>
            </a:r>
            <a:endParaRPr lang="en-GB" dirty="0"/>
          </a:p>
        </p:txBody>
      </p:sp>
      <p:grpSp>
        <p:nvGrpSpPr>
          <p:cNvPr id="7" name="Gruppo 6"/>
          <p:cNvGrpSpPr/>
          <p:nvPr/>
        </p:nvGrpSpPr>
        <p:grpSpPr>
          <a:xfrm>
            <a:off x="0" y="2492896"/>
            <a:ext cx="9144000" cy="3341985"/>
            <a:chOff x="0" y="2492896"/>
            <a:chExt cx="9144000" cy="3341985"/>
          </a:xfrm>
        </p:grpSpPr>
        <p:pic>
          <p:nvPicPr>
            <p:cNvPr id="4" name="Immagine 3" descr="Polarizationpatter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492896"/>
              <a:ext cx="9144000" cy="2819807"/>
            </a:xfrm>
            <a:prstGeom prst="rect">
              <a:avLst/>
            </a:prstGeom>
          </p:spPr>
        </p:pic>
        <p:sp>
          <p:nvSpPr>
            <p:cNvPr id="5" name="CasellaDiTesto 4"/>
            <p:cNvSpPr txBox="1"/>
            <p:nvPr/>
          </p:nvSpPr>
          <p:spPr>
            <a:xfrm>
              <a:off x="1115616" y="5373216"/>
              <a:ext cx="73862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/>
                <a:t>Linear			    </a:t>
              </a:r>
              <a:r>
                <a:rPr lang="it-IT" sz="2400" dirty="0" err="1" smtClean="0"/>
                <a:t>Circular</a:t>
              </a:r>
              <a:r>
                <a:rPr lang="it-IT" sz="2400" dirty="0" smtClean="0"/>
                <a:t>		        </a:t>
              </a:r>
              <a:r>
                <a:rPr lang="it-IT" sz="2400" dirty="0" err="1" smtClean="0"/>
                <a:t>Elliptical</a:t>
              </a:r>
              <a:r>
                <a:rPr lang="it-IT" sz="2400" dirty="0" smtClean="0"/>
                <a:t> </a:t>
              </a:r>
              <a:endParaRPr lang="it-IT" sz="2400" dirty="0"/>
            </a:p>
          </p:txBody>
        </p:sp>
      </p:grp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708846" y="5805264"/>
            <a:ext cx="5327650" cy="925512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FF0000"/>
                </a:solidFill>
              </a:rPr>
              <a:t>	More you introduce restrictions more the glitches rejection is efficient, but the waveform detection is improved only for restricted signals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4248719" y="3455988"/>
            <a:ext cx="5003801" cy="3402012"/>
            <a:chOff x="2608" y="2177"/>
            <a:chExt cx="3152" cy="2143"/>
          </a:xfrm>
        </p:grpSpPr>
        <p:grpSp>
          <p:nvGrpSpPr>
            <p:cNvPr id="15" name="Group 16"/>
            <p:cNvGrpSpPr>
              <a:grpSpLocks/>
            </p:cNvGrpSpPr>
            <p:nvPr/>
          </p:nvGrpSpPr>
          <p:grpSpPr bwMode="auto">
            <a:xfrm>
              <a:off x="2608" y="2177"/>
              <a:ext cx="3152" cy="2143"/>
              <a:chOff x="2608" y="2177"/>
              <a:chExt cx="3152" cy="2143"/>
            </a:xfrm>
          </p:grpSpPr>
          <p:pic>
            <p:nvPicPr>
              <p:cNvPr id="18" name="Picture 17" descr="ErrorRegionDefinition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08" y="2177"/>
                <a:ext cx="3152" cy="2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 Box 18"/>
              <p:cNvSpPr txBox="1">
                <a:spLocks noChangeArrowheads="1"/>
              </p:cNvSpPr>
              <p:nvPr/>
            </p:nvSpPr>
            <p:spPr bwMode="auto">
              <a:xfrm>
                <a:off x="4760" y="2341"/>
                <a:ext cx="781" cy="233"/>
              </a:xfrm>
              <a:prstGeom prst="rect">
                <a:avLst/>
              </a:prstGeom>
              <a:noFill/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it-IT" dirty="0" err="1">
                    <a:solidFill>
                      <a:srgbClr val="000000"/>
                    </a:solidFill>
                  </a:rPr>
                  <a:t>Error</a:t>
                </a:r>
                <a:r>
                  <a:rPr lang="it-IT" dirty="0">
                    <a:solidFill>
                      <a:srgbClr val="000000"/>
                    </a:solidFill>
                  </a:rPr>
                  <a:t> </a:t>
                </a:r>
                <a:r>
                  <a:rPr lang="it-IT" dirty="0" smtClean="0">
                    <a:solidFill>
                      <a:srgbClr val="000000"/>
                    </a:solidFill>
                  </a:rPr>
                  <a:t>Angle</a:t>
                </a:r>
                <a:endParaRPr lang="it-IT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 flipH="1">
                <a:off x="4241" y="2478"/>
                <a:ext cx="499" cy="3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4604" y="4065"/>
              <a:ext cx="226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3016" y="3974"/>
              <a:ext cx="227" cy="18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pPr eaLnBrk="1" hangingPunct="1"/>
            <a:r>
              <a:rPr lang="en-US" dirty="0" smtClean="0"/>
              <a:t>Coordinate reconstruction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68313" y="836613"/>
            <a:ext cx="4248150" cy="2997200"/>
            <a:chOff x="204" y="618"/>
            <a:chExt cx="2857" cy="2026"/>
          </a:xfrm>
        </p:grpSpPr>
        <p:pic>
          <p:nvPicPr>
            <p:cNvPr id="34830" name="Picture 7" descr="Y2_WNB_V1L1H1_B2_WNB_250_120_144_skystat_amaldi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4" y="618"/>
              <a:ext cx="2857" cy="2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4831" name="Rectangle 5"/>
            <p:cNvSpPr>
              <a:spLocks noChangeArrowheads="1"/>
            </p:cNvSpPr>
            <p:nvPr/>
          </p:nvSpPr>
          <p:spPr bwMode="auto">
            <a:xfrm>
              <a:off x="2653" y="2523"/>
              <a:ext cx="227" cy="9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832" name="Rectangle 6"/>
            <p:cNvSpPr>
              <a:spLocks noChangeArrowheads="1"/>
            </p:cNvSpPr>
            <p:nvPr/>
          </p:nvSpPr>
          <p:spPr bwMode="auto">
            <a:xfrm>
              <a:off x="204" y="709"/>
              <a:ext cx="91" cy="31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3779838" y="354806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000000"/>
                </a:solidFill>
                <a:latin typeface="Symbol" pitchFamily="18" charset="2"/>
              </a:rPr>
              <a:t>F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338138" y="18923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000000"/>
                </a:solidFill>
                <a:latin typeface="Symbol" pitchFamily="18" charset="2"/>
              </a:rPr>
              <a:t>Q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716463" y="1152525"/>
            <a:ext cx="4176712" cy="206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	Likelihood Sky Map shows how consistent are reconstructed waveforms and time delays as a function of </a:t>
            </a:r>
            <a:r>
              <a:rPr lang="en-US" sz="2400">
                <a:latin typeface="Symbol" pitchFamily="18" charset="2"/>
              </a:rPr>
              <a:t>Q</a:t>
            </a:r>
            <a:r>
              <a:rPr lang="en-US" sz="2000"/>
              <a:t>, </a:t>
            </a:r>
            <a:r>
              <a:rPr lang="en-US" sz="2400">
                <a:latin typeface="Symbol" pitchFamily="18" charset="2"/>
              </a:rPr>
              <a:t>F</a:t>
            </a:r>
            <a:r>
              <a:rPr lang="en-US" sz="2000"/>
              <a:t>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/>
              <a:t>	</a:t>
            </a:r>
            <a:r>
              <a:rPr lang="en-US" sz="2000">
                <a:solidFill>
                  <a:schemeClr val="hlink"/>
                </a:solidFill>
              </a:rPr>
              <a:t>Maximum likelihood point to reconstructed direction</a:t>
            </a:r>
            <a:endParaRPr lang="en-US" sz="240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979613" y="2419350"/>
            <a:ext cx="3097212" cy="504825"/>
            <a:chOff x="1156" y="1661"/>
            <a:chExt cx="1951" cy="318"/>
          </a:xfrm>
        </p:grpSpPr>
        <p:sp>
          <p:nvSpPr>
            <p:cNvPr id="34828" name="Oval 12"/>
            <p:cNvSpPr>
              <a:spLocks noChangeArrowheads="1"/>
            </p:cNvSpPr>
            <p:nvPr/>
          </p:nvSpPr>
          <p:spPr bwMode="auto">
            <a:xfrm>
              <a:off x="1156" y="1661"/>
              <a:ext cx="363" cy="318"/>
            </a:xfrm>
            <a:prstGeom prst="ellipse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829" name="Line 13"/>
            <p:cNvSpPr>
              <a:spLocks noChangeShapeType="1"/>
            </p:cNvSpPr>
            <p:nvPr/>
          </p:nvSpPr>
          <p:spPr bwMode="auto">
            <a:xfrm flipH="1" flipV="1">
              <a:off x="1565" y="1842"/>
              <a:ext cx="1542" cy="4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4827" name="Segnaposto contenuto 25"/>
          <p:cNvSpPr>
            <a:spLocks noGrp="1"/>
          </p:cNvSpPr>
          <p:nvPr>
            <p:ph idx="1"/>
          </p:nvPr>
        </p:nvSpPr>
        <p:spPr>
          <a:xfrm>
            <a:off x="107504" y="3789040"/>
            <a:ext cx="4114800" cy="306896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The angular difference between injected and reconstructed position gives an estimation of the reconstruction error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Error Angle</a:t>
            </a:r>
            <a:r>
              <a:rPr lang="en-US" sz="2000" dirty="0" smtClean="0"/>
              <a:t>: sum of sky pixel with likelihood greater than injected position</a:t>
            </a:r>
            <a:endParaRPr lang="en-US" sz="1800" dirty="0" smtClean="0"/>
          </a:p>
          <a:p>
            <a:pPr lvl="1"/>
            <a:r>
              <a:rPr lang="en-US" sz="1800" dirty="0" smtClean="0"/>
              <a:t>Likelihood is used as a </a:t>
            </a:r>
            <a:r>
              <a:rPr lang="en-US" sz="1800" dirty="0" smtClean="0">
                <a:solidFill>
                  <a:srgbClr val="FF0000"/>
                </a:solidFill>
              </a:rPr>
              <a:t>ranking parameter</a:t>
            </a:r>
          </a:p>
          <a:p>
            <a:pPr lvl="1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</a:rPr>
              <a:t>ay be composed of disjoint areas in the sky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"/>
            <a:ext cx="8229600" cy="965200"/>
          </a:xfrm>
        </p:spPr>
        <p:txBody>
          <a:bodyPr/>
          <a:lstStyle/>
          <a:p>
            <a:r>
              <a:rPr lang="en-US" smtClean="0"/>
              <a:t>Direction Issues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4572000" cy="1943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Reconstruction of source direction is affected by many problems: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Network Geometry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Sky segmentation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Antenna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RingReconstru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268413"/>
            <a:ext cx="3105150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"/>
            <a:ext cx="8229600" cy="965200"/>
          </a:xfrm>
        </p:spPr>
        <p:txBody>
          <a:bodyPr/>
          <a:lstStyle/>
          <a:p>
            <a:r>
              <a:rPr lang="en-US" smtClean="0"/>
              <a:t>Direction Issues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4572000" cy="1943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Reconstruction of source direction is affected by many problems: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Network Geometry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Sky segmentation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Antenna pattern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985570" y="1335088"/>
            <a:ext cx="2266950" cy="2341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 dirty="0"/>
              <a:t>	Time delays between three locations give an ambiguity of two possible locations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dirty="0"/>
              <a:t>	Can be resolved using antenna pattern </a:t>
            </a:r>
            <a:r>
              <a:rPr lang="en-US" sz="1600" dirty="0" err="1"/>
              <a:t>informations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5" name="Picture 7" descr="SkyPixels_20_40_84_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081338"/>
            <a:ext cx="331311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 descr="RingReconstru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268413"/>
            <a:ext cx="3105150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"/>
            <a:ext cx="8229600" cy="965200"/>
          </a:xfrm>
        </p:spPr>
        <p:txBody>
          <a:bodyPr/>
          <a:lstStyle/>
          <a:p>
            <a:r>
              <a:rPr lang="en-US" smtClean="0"/>
              <a:t>Direction Issues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4572000" cy="1943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Reconstruction of source direction is affected by many problems: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Network Geometry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Sky segmentation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Antenna pattern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985570" y="1335088"/>
            <a:ext cx="2266950" cy="2341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 dirty="0"/>
              <a:t>	Time delays between three locations give an ambiguity of two possible locations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dirty="0"/>
              <a:t>	Can be resolved using antenna pattern </a:t>
            </a:r>
            <a:r>
              <a:rPr lang="en-US" sz="1600" dirty="0" err="1"/>
              <a:t>informations</a:t>
            </a:r>
            <a:endParaRPr lang="en-US" sz="1600" dirty="0"/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107950" y="6303963"/>
            <a:ext cx="360045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/>
              <a:t>	The discretization is sfavoureable for some zones in the sky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5" name="Picture 7" descr="SkyPixels_20_40_84_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081338"/>
            <a:ext cx="331311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 descr="RingReconstruc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268413"/>
            <a:ext cx="3105150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"/>
            <a:ext cx="8229600" cy="965200"/>
          </a:xfrm>
        </p:spPr>
        <p:txBody>
          <a:bodyPr/>
          <a:lstStyle/>
          <a:p>
            <a:r>
              <a:rPr lang="en-US" smtClean="0"/>
              <a:t>Direction Issues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4572000" cy="1943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Reconstruction of source direction is affected by many problems: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Network Geometry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Sky segmentation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Antenna pattern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985570" y="1335088"/>
            <a:ext cx="2266950" cy="2341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 dirty="0"/>
              <a:t>	Time delays between three locations give an ambiguity of two possible locations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dirty="0"/>
              <a:t>	Can be resolved using antenna pattern </a:t>
            </a:r>
            <a:r>
              <a:rPr lang="en-US" sz="1600" dirty="0" err="1"/>
              <a:t>informations</a:t>
            </a:r>
            <a:endParaRPr lang="en-US" sz="1600" dirty="0"/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107950" y="6303963"/>
            <a:ext cx="360045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/>
              <a:t>	The discretization is sfavoureable for some zones in the sky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4212977" y="6405563"/>
            <a:ext cx="45354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 dirty="0"/>
              <a:t>	</a:t>
            </a:r>
            <a:r>
              <a:rPr lang="en-US" sz="1600" dirty="0" smtClean="0"/>
              <a:t>Where detector is blind is not possible to see</a:t>
            </a:r>
            <a:endParaRPr lang="en-US" sz="1600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469457" y="4491038"/>
            <a:ext cx="3990975" cy="1890712"/>
            <a:chOff x="2426" y="2693"/>
            <a:chExt cx="2514" cy="1191"/>
          </a:xfrm>
        </p:grpSpPr>
        <p:pic>
          <p:nvPicPr>
            <p:cNvPr id="36880" name="Picture 9" descr="LHO1_LLO_VIRGO_Network_Alignment_FxOverFp_correc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26" y="2693"/>
              <a:ext cx="2514" cy="1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1" name="Rectangle 11"/>
            <p:cNvSpPr>
              <a:spLocks noChangeArrowheads="1"/>
            </p:cNvSpPr>
            <p:nvPr/>
          </p:nvSpPr>
          <p:spPr bwMode="auto">
            <a:xfrm>
              <a:off x="3107" y="2704"/>
              <a:ext cx="1134" cy="9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48146" name="Text Box 18"/>
          <p:cNvSpPr txBox="1">
            <a:spLocks noChangeArrowheads="1"/>
          </p:cNvSpPr>
          <p:nvPr/>
        </p:nvSpPr>
        <p:spPr bwMode="auto">
          <a:xfrm>
            <a:off x="5724128" y="4286424"/>
            <a:ext cx="1917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it-IT" dirty="0"/>
              <a:t>|f</a:t>
            </a:r>
            <a:r>
              <a:rPr lang="it-IT" baseline="-25000" dirty="0"/>
              <a:t>x</a:t>
            </a:r>
            <a:r>
              <a:rPr lang="it-IT" dirty="0"/>
              <a:t>|/|f</a:t>
            </a:r>
            <a:r>
              <a:rPr lang="it-IT" baseline="-25000" dirty="0"/>
              <a:t>+</a:t>
            </a:r>
            <a:r>
              <a:rPr lang="it-IT" dirty="0"/>
              <a:t>| in the DPF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Waveform reconstruction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85875"/>
            <a:ext cx="4679950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The detector response vector in the DPF frame gives our solution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From this solution we can recover the original detector response of each detector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We reconstruct the GW signal for each detector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Detector response can be confronted with source models for extraction of the source parameters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105400" y="1293813"/>
            <a:ext cx="4030663" cy="1838325"/>
            <a:chOff x="3198" y="709"/>
            <a:chExt cx="2539" cy="1158"/>
          </a:xfrm>
        </p:grpSpPr>
        <p:pic>
          <p:nvPicPr>
            <p:cNvPr id="33807" name="Picture 5" descr="SGQ9-V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98" y="709"/>
              <a:ext cx="2539" cy="1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8" name="Text Box 6"/>
            <p:cNvSpPr txBox="1">
              <a:spLocks noChangeArrowheads="1"/>
            </p:cNvSpPr>
            <p:nvPr/>
          </p:nvSpPr>
          <p:spPr bwMode="auto">
            <a:xfrm>
              <a:off x="5219" y="799"/>
              <a:ext cx="29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it-IT" b="1"/>
                <a:t>V1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110163" y="3051175"/>
            <a:ext cx="4013200" cy="1831975"/>
            <a:chOff x="3210" y="1888"/>
            <a:chExt cx="2528" cy="1154"/>
          </a:xfrm>
        </p:grpSpPr>
        <p:pic>
          <p:nvPicPr>
            <p:cNvPr id="33805" name="Picture 8" descr="SGQ9-L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10" y="1888"/>
              <a:ext cx="2528" cy="1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6" name="Text Box 9"/>
            <p:cNvSpPr txBox="1">
              <a:spLocks noChangeArrowheads="1"/>
            </p:cNvSpPr>
            <p:nvPr/>
          </p:nvSpPr>
          <p:spPr bwMode="auto">
            <a:xfrm>
              <a:off x="5248" y="1983"/>
              <a:ext cx="28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it-IT" b="1"/>
                <a:t>L1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103813" y="4837113"/>
            <a:ext cx="4005262" cy="1827212"/>
            <a:chOff x="3215" y="3130"/>
            <a:chExt cx="2523" cy="1151"/>
          </a:xfrm>
        </p:grpSpPr>
        <p:pic>
          <p:nvPicPr>
            <p:cNvPr id="33803" name="Picture 11" descr="SGQ9-H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5" y="3130"/>
              <a:ext cx="2523" cy="1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5230" y="3217"/>
              <a:ext cx="30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it-IT" b="1"/>
                <a:t>H1</a:t>
              </a:r>
            </a:p>
          </p:txBody>
        </p:sp>
      </p:grpSp>
      <p:sp>
        <p:nvSpPr>
          <p:cNvPr id="33802" name="Text Box 13"/>
          <p:cNvSpPr txBox="1">
            <a:spLocks noChangeArrowheads="1"/>
          </p:cNvSpPr>
          <p:nvPr/>
        </p:nvSpPr>
        <p:spPr bwMode="auto">
          <a:xfrm>
            <a:off x="6069013" y="995363"/>
            <a:ext cx="22288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/>
              <a:t>SG2226Q9 injection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Production Analysis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84300"/>
            <a:ext cx="8147050" cy="4924425"/>
          </a:xfrm>
        </p:spPr>
        <p:txBody>
          <a:bodyPr/>
          <a:lstStyle/>
          <a:p>
            <a:r>
              <a:rPr lang="en-US" sz="2800" dirty="0" smtClean="0"/>
              <a:t>Necessity of a decision rule to identify a reconstructed event as a possible candidate</a:t>
            </a:r>
          </a:p>
          <a:p>
            <a:endParaRPr lang="en-US" sz="2800" dirty="0" smtClean="0"/>
          </a:p>
          <a:p>
            <a:r>
              <a:rPr lang="en-US" sz="2800" dirty="0" smtClean="0"/>
              <a:t>Event selection</a:t>
            </a:r>
          </a:p>
          <a:p>
            <a:pPr lvl="1"/>
            <a:r>
              <a:rPr lang="en-US" sz="2000" dirty="0" smtClean="0">
                <a:solidFill>
                  <a:schemeClr val="hlink"/>
                </a:solidFill>
              </a:rPr>
              <a:t>Effective correlated SNR: </a:t>
            </a:r>
            <a:r>
              <a:rPr lang="en-US" sz="2000" dirty="0" smtClean="0">
                <a:solidFill>
                  <a:schemeClr val="hlink"/>
                </a:solidFill>
                <a:latin typeface="Symbol" pitchFamily="18" charset="2"/>
              </a:rPr>
              <a:t>r &gt; </a:t>
            </a:r>
            <a:r>
              <a:rPr lang="en-US" sz="2000" dirty="0" err="1" smtClean="0">
                <a:solidFill>
                  <a:schemeClr val="hlink"/>
                </a:solidFill>
                <a:latin typeface="Symbol" pitchFamily="18" charset="2"/>
              </a:rPr>
              <a:t>r</a:t>
            </a:r>
            <a:r>
              <a:rPr lang="en-US" sz="2000" baseline="-25000" dirty="0" err="1" smtClean="0">
                <a:solidFill>
                  <a:schemeClr val="hlink"/>
                </a:solidFill>
              </a:rPr>
              <a:t>th</a:t>
            </a:r>
            <a:r>
              <a:rPr lang="en-US" sz="2000" dirty="0" smtClean="0">
                <a:solidFill>
                  <a:schemeClr val="hlink"/>
                </a:solidFill>
              </a:rPr>
              <a:t/>
            </a:r>
            <a:br>
              <a:rPr lang="en-US" sz="2000" dirty="0" smtClean="0">
                <a:solidFill>
                  <a:schemeClr val="hlink"/>
                </a:solidFill>
              </a:rPr>
            </a:br>
            <a:r>
              <a:rPr lang="en-US" sz="2200" dirty="0" smtClean="0"/>
              <a:t>This is the effective correlated SNR of the signal, averaged over all detectors. Used for the False Alarm Rate estimation</a:t>
            </a:r>
          </a:p>
          <a:p>
            <a:pPr lvl="1"/>
            <a:r>
              <a:rPr lang="en-US" sz="2000" dirty="0" smtClean="0">
                <a:solidFill>
                  <a:schemeClr val="hlink"/>
                </a:solidFill>
              </a:rPr>
              <a:t>Network correlation coefficient: cc &gt; </a:t>
            </a:r>
            <a:r>
              <a:rPr lang="en-US" sz="2000" dirty="0" err="1" smtClean="0">
                <a:solidFill>
                  <a:schemeClr val="hlink"/>
                </a:solidFill>
              </a:rPr>
              <a:t>cc</a:t>
            </a:r>
            <a:r>
              <a:rPr lang="en-US" sz="2000" baseline="-25000" dirty="0" err="1" smtClean="0">
                <a:solidFill>
                  <a:schemeClr val="hlink"/>
                </a:solidFill>
              </a:rPr>
              <a:t>th</a:t>
            </a:r>
            <a:r>
              <a:rPr lang="en-US" sz="2000" dirty="0" smtClean="0">
                <a:solidFill>
                  <a:schemeClr val="hlink"/>
                </a:solidFill>
              </a:rPr>
              <a:t/>
            </a:r>
            <a:br>
              <a:rPr lang="en-US" sz="2000" dirty="0" smtClean="0">
                <a:solidFill>
                  <a:schemeClr val="hlink"/>
                </a:solidFill>
              </a:rPr>
            </a:br>
            <a:r>
              <a:rPr lang="en-US" sz="2200" dirty="0" smtClean="0"/>
              <a:t>This is a correlation test based on the coherent (</a:t>
            </a:r>
            <a:r>
              <a:rPr lang="en-US" sz="2200" dirty="0" err="1" smtClean="0"/>
              <a:t>Ec</a:t>
            </a:r>
            <a:r>
              <a:rPr lang="en-US" sz="2200" dirty="0" smtClean="0"/>
              <a:t>) and null (Null) energies.</a:t>
            </a:r>
            <a:endParaRPr lang="en-US" sz="2000" dirty="0" smtClean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1187624" y="5444703"/>
          <a:ext cx="2087563" cy="936625"/>
        </p:xfrm>
        <a:graphic>
          <a:graphicData uri="http://schemas.openxmlformats.org/presentationml/2006/ole">
            <p:oleObj spid="_x0000_s5122" name="Equation" r:id="rId3" imgW="990360" imgH="44424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>
            <p:ph sz="quarter" idx="3"/>
          </p:nvPr>
        </p:nvGraphicFramePr>
        <p:xfrm>
          <a:off x="6084168" y="5480645"/>
          <a:ext cx="1584325" cy="828675"/>
        </p:xfrm>
        <a:graphic>
          <a:graphicData uri="http://schemas.openxmlformats.org/presentationml/2006/ole">
            <p:oleObj spid="_x0000_s5123" name="Equation" r:id="rId4" imgW="83808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hirpma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917116"/>
            <a:ext cx="6989317" cy="4896260"/>
          </a:xfrm>
          <a:prstGeom prst="rect">
            <a:avLst/>
          </a:prstGeom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Signal</a:t>
            </a:r>
            <a:r>
              <a:rPr lang="it-IT" dirty="0" smtClean="0"/>
              <a:t> </a:t>
            </a:r>
            <a:r>
              <a:rPr lang="it-IT" dirty="0" err="1" smtClean="0"/>
              <a:t>classification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100811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mtClean="0"/>
              <a:t>Chirp mass can be estimated from the TF data without detail knowdledge of the waveforms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Plugin</a:t>
            </a:r>
            <a:endParaRPr lang="it-IT" dirty="0"/>
          </a:p>
        </p:txBody>
      </p:sp>
      <p:pic>
        <p:nvPicPr>
          <p:cNvPr id="4" name="Segnaposto contenuto 3" descr="CWB_Plugins_slid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806" y="1196974"/>
            <a:ext cx="8527665" cy="52764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dirty="0" smtClean="0"/>
              <a:t>Background</a:t>
            </a:r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142875" y="1168400"/>
            <a:ext cx="8750300" cy="23320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To characterize noise, we perform time shift between detectors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Minimum shift greater than maximum delay between detector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Triggers from shifted data cannot be due to GW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</a:rPr>
              <a:t>Time shift is applied circularly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It can be applied to all detectors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Each detector has its independent shift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No losing time</a:t>
            </a:r>
          </a:p>
        </p:txBody>
      </p:sp>
      <p:grpSp>
        <p:nvGrpSpPr>
          <p:cNvPr id="80" name="Gruppo 79"/>
          <p:cNvGrpSpPr/>
          <p:nvPr/>
        </p:nvGrpSpPr>
        <p:grpSpPr>
          <a:xfrm>
            <a:off x="1112930" y="3429000"/>
            <a:ext cx="6915454" cy="3240360"/>
            <a:chOff x="1112930" y="836712"/>
            <a:chExt cx="6915454" cy="3240360"/>
          </a:xfrm>
        </p:grpSpPr>
        <p:sp>
          <p:nvSpPr>
            <p:cNvPr id="60" name="Rettangolo 59"/>
            <p:cNvSpPr/>
            <p:nvPr/>
          </p:nvSpPr>
          <p:spPr>
            <a:xfrm>
              <a:off x="4932040" y="1484784"/>
              <a:ext cx="864096" cy="50405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Rettangolo 60"/>
            <p:cNvSpPr/>
            <p:nvPr/>
          </p:nvSpPr>
          <p:spPr>
            <a:xfrm>
              <a:off x="2627784" y="1484784"/>
              <a:ext cx="864096" cy="50405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srgbClr val="FF0000"/>
                </a:solidFill>
              </a:endParaRPr>
            </a:p>
          </p:txBody>
        </p:sp>
        <p:sp>
          <p:nvSpPr>
            <p:cNvPr id="62" name="Rettangolo 61"/>
            <p:cNvSpPr/>
            <p:nvPr/>
          </p:nvSpPr>
          <p:spPr>
            <a:xfrm>
              <a:off x="1259632" y="1484784"/>
              <a:ext cx="223224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Rettangolo 62"/>
            <p:cNvSpPr/>
            <p:nvPr/>
          </p:nvSpPr>
          <p:spPr>
            <a:xfrm>
              <a:off x="1259632" y="2492896"/>
              <a:ext cx="223224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Rettangolo 63"/>
            <p:cNvSpPr/>
            <p:nvPr/>
          </p:nvSpPr>
          <p:spPr>
            <a:xfrm>
              <a:off x="4932040" y="1484784"/>
              <a:ext cx="223224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Rettangolo 64"/>
            <p:cNvSpPr/>
            <p:nvPr/>
          </p:nvSpPr>
          <p:spPr>
            <a:xfrm>
              <a:off x="4932040" y="2492896"/>
              <a:ext cx="223224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6" name="Arco 65"/>
            <p:cNvSpPr/>
            <p:nvPr/>
          </p:nvSpPr>
          <p:spPr>
            <a:xfrm>
              <a:off x="4499992" y="836712"/>
              <a:ext cx="3024336" cy="1080120"/>
            </a:xfrm>
            <a:prstGeom prst="arc">
              <a:avLst>
                <a:gd name="adj1" fmla="val 10020639"/>
                <a:gd name="adj2" fmla="val 663625"/>
              </a:avLst>
            </a:prstGeom>
            <a:ln w="19050">
              <a:solidFill>
                <a:schemeClr val="tx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67" name="Connettore 1 66"/>
            <p:cNvCxnSpPr/>
            <p:nvPr/>
          </p:nvCxnSpPr>
          <p:spPr>
            <a:xfrm>
              <a:off x="5796136" y="1052736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CasellaDiTesto 67"/>
            <p:cNvSpPr txBox="1"/>
            <p:nvPr/>
          </p:nvSpPr>
          <p:spPr>
            <a:xfrm>
              <a:off x="1112930" y="3492297"/>
              <a:ext cx="434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it-IT" sz="32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CasellaDiTesto 68"/>
            <p:cNvSpPr txBox="1"/>
            <p:nvPr/>
          </p:nvSpPr>
          <p:spPr>
            <a:xfrm>
              <a:off x="2180000" y="3492297"/>
              <a:ext cx="7793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CasellaDiTesto 69"/>
            <p:cNvSpPr txBox="1"/>
            <p:nvPr/>
          </p:nvSpPr>
          <p:spPr>
            <a:xfrm>
              <a:off x="3031696" y="3486940"/>
              <a:ext cx="915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CasellaDiTesto 70"/>
            <p:cNvSpPr txBox="1"/>
            <p:nvPr/>
          </p:nvSpPr>
          <p:spPr>
            <a:xfrm>
              <a:off x="4788024" y="3492297"/>
              <a:ext cx="434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it-IT" sz="32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CasellaDiTesto 71"/>
            <p:cNvSpPr txBox="1"/>
            <p:nvPr/>
          </p:nvSpPr>
          <p:spPr>
            <a:xfrm>
              <a:off x="5335952" y="3492297"/>
              <a:ext cx="11280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+T-t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CasellaDiTesto 72"/>
            <p:cNvSpPr txBox="1"/>
            <p:nvPr/>
          </p:nvSpPr>
          <p:spPr>
            <a:xfrm>
              <a:off x="6706790" y="3486940"/>
              <a:ext cx="915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4" name="Connettore 1 73"/>
            <p:cNvCxnSpPr/>
            <p:nvPr/>
          </p:nvCxnSpPr>
          <p:spPr>
            <a:xfrm>
              <a:off x="7164288" y="1052736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/>
          </p:nvCxnSpPr>
          <p:spPr>
            <a:xfrm>
              <a:off x="4932040" y="1052736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/>
          </p:nvCxnSpPr>
          <p:spPr>
            <a:xfrm>
              <a:off x="3491880" y="1052736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/>
          </p:nvCxnSpPr>
          <p:spPr>
            <a:xfrm>
              <a:off x="2627784" y="1052736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/>
          </p:nvCxnSpPr>
          <p:spPr>
            <a:xfrm>
              <a:off x="1259632" y="1052736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ttangolo 78"/>
            <p:cNvSpPr/>
            <p:nvPr/>
          </p:nvSpPr>
          <p:spPr>
            <a:xfrm>
              <a:off x="7164288" y="1484784"/>
              <a:ext cx="864096" cy="504056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Background (2)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316835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Maximum shift allowed is equal to the segment length of analysis</a:t>
            </a:r>
          </a:p>
          <a:p>
            <a:r>
              <a:rPr lang="en-GB" dirty="0" smtClean="0"/>
              <a:t>It could be necessary to increase statistic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Super-lags</a:t>
            </a:r>
            <a:r>
              <a:rPr lang="en-GB" dirty="0" smtClean="0"/>
              <a:t>: </a:t>
            </a:r>
            <a:r>
              <a:rPr lang="en-GB" dirty="0" smtClean="0">
                <a:solidFill>
                  <a:srgbClr val="00B050"/>
                </a:solidFill>
              </a:rPr>
              <a:t>consider as “coincident” segment chunks that have a time shift greater than the segment </a:t>
            </a:r>
            <a:r>
              <a:rPr lang="en-GB" dirty="0" err="1" smtClean="0">
                <a:solidFill>
                  <a:srgbClr val="00B050"/>
                </a:solidFill>
              </a:rPr>
              <a:t>lenght</a:t>
            </a:r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smtClean="0"/>
              <a:t>In principle any time shift is possible.</a:t>
            </a:r>
            <a:endParaRPr lang="en-GB" dirty="0"/>
          </a:p>
        </p:txBody>
      </p:sp>
      <p:grpSp>
        <p:nvGrpSpPr>
          <p:cNvPr id="16" name="Gruppo 15"/>
          <p:cNvGrpSpPr/>
          <p:nvPr/>
        </p:nvGrpSpPr>
        <p:grpSpPr>
          <a:xfrm>
            <a:off x="1043608" y="4149080"/>
            <a:ext cx="7272808" cy="2520280"/>
            <a:chOff x="1043608" y="4149080"/>
            <a:chExt cx="7272808" cy="2520280"/>
          </a:xfrm>
        </p:grpSpPr>
        <p:sp>
          <p:nvSpPr>
            <p:cNvPr id="4" name="Rettangolo 3"/>
            <p:cNvSpPr/>
            <p:nvPr/>
          </p:nvSpPr>
          <p:spPr>
            <a:xfrm>
              <a:off x="3563888" y="4581128"/>
              <a:ext cx="2232248" cy="50405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Rettangolo 5"/>
            <p:cNvSpPr/>
            <p:nvPr/>
          </p:nvSpPr>
          <p:spPr>
            <a:xfrm>
              <a:off x="1043608" y="5589240"/>
              <a:ext cx="2232248" cy="50405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Rettangolo 6"/>
            <p:cNvSpPr/>
            <p:nvPr/>
          </p:nvSpPr>
          <p:spPr>
            <a:xfrm>
              <a:off x="6084168" y="4581128"/>
              <a:ext cx="223224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Rettangolo 7"/>
            <p:cNvSpPr/>
            <p:nvPr/>
          </p:nvSpPr>
          <p:spPr>
            <a:xfrm>
              <a:off x="3563888" y="5589240"/>
              <a:ext cx="223224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1378346" y="5508521"/>
              <a:ext cx="15408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[t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,t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+T]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3967298" y="5517232"/>
              <a:ext cx="15408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[t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,t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+T]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Connettore 1 10"/>
            <p:cNvCxnSpPr/>
            <p:nvPr/>
          </p:nvCxnSpPr>
          <p:spPr>
            <a:xfrm>
              <a:off x="5796136" y="4149080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1 11"/>
            <p:cNvCxnSpPr/>
            <p:nvPr/>
          </p:nvCxnSpPr>
          <p:spPr>
            <a:xfrm>
              <a:off x="3563888" y="4149080"/>
              <a:ext cx="0" cy="252028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2 12"/>
            <p:cNvCxnSpPr/>
            <p:nvPr/>
          </p:nvCxnSpPr>
          <p:spPr>
            <a:xfrm>
              <a:off x="2411760" y="4437112"/>
              <a:ext cx="5328592" cy="0"/>
            </a:xfrm>
            <a:prstGeom prst="straightConnector1">
              <a:avLst/>
            </a:prstGeom>
            <a:ln w="22225">
              <a:solidFill>
                <a:schemeClr val="tx1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sellaDiTesto 13"/>
            <p:cNvSpPr txBox="1"/>
            <p:nvPr/>
          </p:nvSpPr>
          <p:spPr>
            <a:xfrm>
              <a:off x="3952064" y="4500409"/>
              <a:ext cx="15408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[t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,t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+T]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6415570" y="4500409"/>
              <a:ext cx="15408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[t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,t</a:t>
              </a:r>
              <a:r>
                <a:rPr lang="it-IT" sz="32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it-IT" sz="3200" dirty="0" smtClean="0">
                  <a:latin typeface="Times New Roman" pitchFamily="18" charset="0"/>
                  <a:cs typeface="Times New Roman" pitchFamily="18" charset="0"/>
                </a:rPr>
                <a:t>+T]</a:t>
              </a:r>
              <a:endParaRPr lang="it-IT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Injections</a:t>
            </a:r>
            <a:r>
              <a:rPr lang="it-IT" dirty="0" smtClean="0"/>
              <a:t> </a:t>
            </a:r>
            <a:r>
              <a:rPr lang="it-IT" dirty="0" err="1" smtClean="0"/>
              <a:t>engine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268760"/>
            <a:ext cx="4032448" cy="2520280"/>
          </a:xfrm>
        </p:spPr>
        <p:txBody>
          <a:bodyPr>
            <a:normAutofit fontScale="92500" lnSpcReduction="20000"/>
          </a:bodyPr>
          <a:lstStyle/>
          <a:p>
            <a:r>
              <a:rPr lang="en-GB" smtClean="0"/>
              <a:t>General idea: Calculate search sensitivity with efficiency curve injecting waveforms at different amplitude</a:t>
            </a:r>
          </a:p>
        </p:txBody>
      </p:sp>
      <p:pic>
        <p:nvPicPr>
          <p:cNvPr id="4" name="Picture 39" descr="V1H1H2L1_eff__60_43_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921246"/>
            <a:ext cx="43561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539552" y="4061445"/>
            <a:ext cx="8136904" cy="26799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cWB</a:t>
            </a:r>
            <a:r>
              <a:rPr kumimoji="0" lang="en-GB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has various injecting structure: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Discrete </a:t>
            </a:r>
            <a:r>
              <a:rPr kumimoji="0" lang="en-GB" sz="2800" b="0" i="0" u="none" strike="noStrike" kern="1200" cap="none" spc="0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hrss</a:t>
            </a: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values </a:t>
            </a: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(SNR vary along the sky, according to antenna pattern)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Discrete SNR values </a:t>
            </a: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GB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hrss</a:t>
            </a: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adjusted along the sky, according to antenna pattern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User-defined </a:t>
            </a:r>
            <a:r>
              <a:rPr kumimoji="0" lang="en-GB" sz="2800" b="0" i="0" u="none" strike="noStrike" kern="1200" cap="none" spc="0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hrss</a:t>
            </a:r>
            <a:r>
              <a:rPr kumimoji="0" lang="en-GB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distribution</a:t>
            </a:r>
            <a:endParaRPr kumimoji="0" lang="en-GB" sz="2800" b="0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8575"/>
            <a:ext cx="8229600" cy="965200"/>
          </a:xfrm>
        </p:spPr>
        <p:txBody>
          <a:bodyPr/>
          <a:lstStyle/>
          <a:p>
            <a:r>
              <a:rPr lang="en-US" dirty="0" smtClean="0"/>
              <a:t>Signal classes</a:t>
            </a:r>
          </a:p>
        </p:txBody>
      </p:sp>
      <p:sp>
        <p:nvSpPr>
          <p:cNvPr id="615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678363" cy="52557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err="1" smtClean="0"/>
              <a:t>cWB</a:t>
            </a:r>
            <a:r>
              <a:rPr lang="en-US" sz="2400" dirty="0" smtClean="0"/>
              <a:t> internal engine: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SineGaussian</a:t>
            </a:r>
            <a:r>
              <a:rPr lang="en-US" sz="2000" dirty="0" smtClean="0"/>
              <a:t> (SG)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Gaussian (GA)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White Noise Bursts (WNB)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Ring Down (RD)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Eccentric Binary Black Holes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LAL waveforms: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Compact Binary Coalescence, with mass from NS-NS to BH-BH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User defined waveforms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Giving h</a:t>
            </a:r>
            <a:r>
              <a:rPr lang="en-US" sz="2000" baseline="-25000" dirty="0" smtClean="0"/>
              <a:t>+</a:t>
            </a:r>
            <a:r>
              <a:rPr lang="en-US" sz="2000" dirty="0" smtClean="0"/>
              <a:t> and </a:t>
            </a:r>
            <a:r>
              <a:rPr lang="en-US" sz="2000" dirty="0" err="1" smtClean="0"/>
              <a:t>h</a:t>
            </a:r>
            <a:r>
              <a:rPr lang="en-US" sz="2000" baseline="-25000" dirty="0" err="1" smtClean="0"/>
              <a:t>x</a:t>
            </a:r>
            <a:r>
              <a:rPr lang="en-US" sz="2000" dirty="0" smtClean="0"/>
              <a:t> to the pipeline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4932363" y="1052513"/>
          <a:ext cx="3914775" cy="782637"/>
        </p:xfrm>
        <a:graphic>
          <a:graphicData uri="http://schemas.openxmlformats.org/presentationml/2006/ole">
            <p:oleObj spid="_x0000_s7170" name="Equation" r:id="rId3" imgW="1333440" imgH="266400" progId="Equation.3">
              <p:embed/>
            </p:oleObj>
          </a:graphicData>
        </a:graphic>
      </p:graphicFrame>
      <p:pic>
        <p:nvPicPr>
          <p:cNvPr id="11" name="Segnaposto contenuto 10" descr="WNB.PNG"/>
          <p:cNvPicPr>
            <a:picLocks noGrp="1" noChangeAspect="1"/>
          </p:cNvPicPr>
          <p:nvPr>
            <p:ph sz="quarter" idx="3"/>
          </p:nvPr>
        </p:nvPicPr>
        <p:blipFill>
          <a:blip r:embed="rId4" cstate="print"/>
          <a:stretch>
            <a:fillRect/>
          </a:stretch>
        </p:blipFill>
        <p:spPr>
          <a:xfrm>
            <a:off x="4832643" y="4077072"/>
            <a:ext cx="3915821" cy="2359865"/>
          </a:xfrm>
        </p:spPr>
      </p:pic>
      <p:graphicFrame>
        <p:nvGraphicFramePr>
          <p:cNvPr id="7174" name="Object 2"/>
          <p:cNvGraphicFramePr>
            <a:graphicFrameLocks noChangeAspect="1"/>
          </p:cNvGraphicFramePr>
          <p:nvPr/>
        </p:nvGraphicFramePr>
        <p:xfrm>
          <a:off x="5796136" y="1916832"/>
          <a:ext cx="2274888" cy="782637"/>
        </p:xfrm>
        <a:graphic>
          <a:graphicData uri="http://schemas.openxmlformats.org/presentationml/2006/ole">
            <p:oleObj spid="_x0000_s7174" name="Equazione" r:id="rId5" imgW="774360" imgH="266400" progId="Equation.3">
              <p:embed/>
            </p:oleObj>
          </a:graphicData>
        </a:graphic>
      </p:graphicFrame>
      <p:graphicFrame>
        <p:nvGraphicFramePr>
          <p:cNvPr id="7175" name="Object 2"/>
          <p:cNvGraphicFramePr>
            <a:graphicFrameLocks noChangeAspect="1"/>
          </p:cNvGraphicFramePr>
          <p:nvPr/>
        </p:nvGraphicFramePr>
        <p:xfrm>
          <a:off x="4932040" y="2846388"/>
          <a:ext cx="3876675" cy="669925"/>
        </p:xfrm>
        <a:graphic>
          <a:graphicData uri="http://schemas.openxmlformats.org/presentationml/2006/ole">
            <p:oleObj spid="_x0000_s7175" name="Equazione" r:id="rId6" imgW="1320480" imgH="228600" progId="Equation.3">
              <p:embed/>
            </p:oleObj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7812360" y="4293096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WNB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Coherent</a:t>
            </a:r>
            <a:r>
              <a:rPr lang="it-IT" dirty="0" smtClean="0"/>
              <a:t> </a:t>
            </a:r>
            <a:r>
              <a:rPr lang="it-IT" dirty="0" err="1" smtClean="0"/>
              <a:t>Event</a:t>
            </a:r>
            <a:r>
              <a:rPr lang="it-IT" dirty="0" smtClean="0"/>
              <a:t> Display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5536" y="1268760"/>
            <a:ext cx="4330824" cy="1872208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CED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detailed</a:t>
            </a:r>
            <a:r>
              <a:rPr lang="it-IT" dirty="0" smtClean="0"/>
              <a:t> </a:t>
            </a:r>
            <a:r>
              <a:rPr lang="it-IT" dirty="0" err="1" smtClean="0"/>
              <a:t>study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particular</a:t>
            </a:r>
            <a:r>
              <a:rPr lang="it-IT" dirty="0" smtClean="0"/>
              <a:t> </a:t>
            </a:r>
            <a:r>
              <a:rPr lang="it-IT" dirty="0" err="1" smtClean="0"/>
              <a:t>event</a:t>
            </a:r>
            <a:r>
              <a:rPr lang="it-IT" dirty="0" smtClean="0"/>
              <a:t> </a:t>
            </a:r>
            <a:r>
              <a:rPr lang="it-IT" dirty="0" err="1" smtClean="0"/>
              <a:t>reporting</a:t>
            </a:r>
            <a:r>
              <a:rPr lang="it-IT" dirty="0" smtClean="0"/>
              <a:t> more information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usual</a:t>
            </a:r>
            <a:r>
              <a:rPr lang="it-IT" dirty="0" smtClean="0"/>
              <a:t> </a:t>
            </a:r>
            <a:r>
              <a:rPr lang="it-IT" dirty="0" err="1" smtClean="0"/>
              <a:t>analysis</a:t>
            </a:r>
            <a:endParaRPr lang="it-IT" dirty="0" smtClean="0"/>
          </a:p>
        </p:txBody>
      </p:sp>
      <p:grpSp>
        <p:nvGrpSpPr>
          <p:cNvPr id="16" name="Gruppo 15"/>
          <p:cNvGrpSpPr/>
          <p:nvPr/>
        </p:nvGrpSpPr>
        <p:grpSpPr>
          <a:xfrm>
            <a:off x="4572001" y="4149080"/>
            <a:ext cx="4320480" cy="2520280"/>
            <a:chOff x="4572001" y="4149080"/>
            <a:chExt cx="4320480" cy="2520280"/>
          </a:xfrm>
        </p:grpSpPr>
        <p:pic>
          <p:nvPicPr>
            <p:cNvPr id="8" name="Immagine 7" descr="BBH_MRA_skyprobcc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1" y="4309836"/>
              <a:ext cx="4320480" cy="2359524"/>
            </a:xfrm>
            <a:prstGeom prst="rect">
              <a:avLst/>
            </a:prstGeom>
          </p:spPr>
        </p:pic>
        <p:sp>
          <p:nvSpPr>
            <p:cNvPr id="9" name="CasellaDiTesto 8"/>
            <p:cNvSpPr txBox="1"/>
            <p:nvPr/>
          </p:nvSpPr>
          <p:spPr>
            <a:xfrm rot="727126">
              <a:off x="6704640" y="4149080"/>
              <a:ext cx="18722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i="1" dirty="0" smtClean="0">
                  <a:solidFill>
                    <a:srgbClr val="00B050"/>
                  </a:solidFill>
                </a:rPr>
                <a:t>Sky </a:t>
              </a:r>
              <a:r>
                <a:rPr lang="it-IT" sz="2400" b="1" i="1" dirty="0" err="1" smtClean="0">
                  <a:solidFill>
                    <a:srgbClr val="00B050"/>
                  </a:solidFill>
                </a:rPr>
                <a:t>statistics</a:t>
              </a:r>
              <a:endParaRPr lang="it-IT" sz="2400" b="1" i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494169" y="3068960"/>
            <a:ext cx="4679907" cy="2359524"/>
            <a:chOff x="494169" y="3284984"/>
            <a:chExt cx="4679907" cy="2359524"/>
          </a:xfrm>
        </p:grpSpPr>
        <p:pic>
          <p:nvPicPr>
            <p:cNvPr id="10" name="Immagine 9" descr="BBH_MRA_skyprobcc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169" y="3284984"/>
              <a:ext cx="3979197" cy="2359524"/>
            </a:xfrm>
            <a:prstGeom prst="rect">
              <a:avLst/>
            </a:prstGeom>
          </p:spPr>
        </p:pic>
        <p:sp>
          <p:nvSpPr>
            <p:cNvPr id="11" name="CasellaDiTesto 10"/>
            <p:cNvSpPr txBox="1"/>
            <p:nvPr/>
          </p:nvSpPr>
          <p:spPr>
            <a:xfrm rot="727126">
              <a:off x="2356821" y="3431550"/>
              <a:ext cx="28172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i="1" dirty="0" smtClean="0">
                  <a:solidFill>
                    <a:srgbClr val="00B050"/>
                  </a:solidFill>
                </a:rPr>
                <a:t>Detector </a:t>
              </a:r>
              <a:r>
                <a:rPr lang="it-IT" sz="2400" b="1" i="1" dirty="0" err="1" smtClean="0">
                  <a:solidFill>
                    <a:srgbClr val="00B050"/>
                  </a:solidFill>
                </a:rPr>
                <a:t>response</a:t>
              </a:r>
              <a:endParaRPr lang="it-IT" sz="2400" b="1" i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7" name="Gruppo 16"/>
          <p:cNvGrpSpPr/>
          <p:nvPr/>
        </p:nvGrpSpPr>
        <p:grpSpPr>
          <a:xfrm>
            <a:off x="5175538" y="1162351"/>
            <a:ext cx="3983982" cy="2626689"/>
            <a:chOff x="5175538" y="1162351"/>
            <a:chExt cx="3983982" cy="2626689"/>
          </a:xfrm>
        </p:grpSpPr>
        <p:pic>
          <p:nvPicPr>
            <p:cNvPr id="12" name="Immagine 11" descr="BBH_MRA_skyprobcc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5538" y="1429516"/>
              <a:ext cx="3283533" cy="2359524"/>
            </a:xfrm>
            <a:prstGeom prst="rect">
              <a:avLst/>
            </a:prstGeom>
          </p:spPr>
        </p:pic>
        <p:sp>
          <p:nvSpPr>
            <p:cNvPr id="13" name="CasellaDiTesto 12"/>
            <p:cNvSpPr txBox="1"/>
            <p:nvPr/>
          </p:nvSpPr>
          <p:spPr>
            <a:xfrm rot="727126">
              <a:off x="6694281" y="1162351"/>
              <a:ext cx="24652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i="1" dirty="0" err="1" smtClean="0">
                  <a:solidFill>
                    <a:srgbClr val="00B050"/>
                  </a:solidFill>
                </a:rPr>
                <a:t>Spectrogram</a:t>
              </a:r>
              <a:endParaRPr lang="it-IT" sz="2400" b="1" i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4" name="CasellaDiTesto 13"/>
          <p:cNvSpPr txBox="1"/>
          <p:nvPr/>
        </p:nvSpPr>
        <p:spPr>
          <a:xfrm rot="727126">
            <a:off x="992592" y="5882056"/>
            <a:ext cx="2465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And </a:t>
            </a:r>
            <a:r>
              <a:rPr lang="it-IT" sz="2400" dirty="0" err="1" smtClean="0"/>
              <a:t>more…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Bibliography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it-IT" dirty="0" err="1" smtClean="0">
                <a:hlinkClick r:id="rId2"/>
              </a:rPr>
              <a:t>Virtual</a:t>
            </a:r>
            <a:r>
              <a:rPr lang="it-IT" dirty="0" smtClean="0">
                <a:hlinkClick r:id="rId2"/>
              </a:rPr>
              <a:t> box</a:t>
            </a:r>
            <a:endParaRPr lang="it-IT" dirty="0" smtClean="0"/>
          </a:p>
          <a:p>
            <a:r>
              <a:rPr lang="it-IT" dirty="0" err="1" smtClean="0">
                <a:hlinkClick r:id="rId3"/>
              </a:rPr>
              <a:t>cWB</a:t>
            </a:r>
            <a:r>
              <a:rPr lang="it-IT" dirty="0" smtClean="0">
                <a:hlinkClick r:id="rId3"/>
              </a:rPr>
              <a:t> </a:t>
            </a:r>
            <a:r>
              <a:rPr lang="it-IT" dirty="0" err="1" smtClean="0">
                <a:hlinkClick r:id="rId3"/>
              </a:rPr>
              <a:t>flowchart</a:t>
            </a:r>
            <a:endParaRPr lang="it-IT" dirty="0" smtClean="0"/>
          </a:p>
          <a:p>
            <a:pPr lvl="1"/>
            <a:r>
              <a:rPr lang="it-IT" dirty="0" err="1" smtClean="0">
                <a:hlinkClick r:id="rId4"/>
              </a:rPr>
              <a:t>Regression</a:t>
            </a:r>
            <a:r>
              <a:rPr lang="it-IT" dirty="0" smtClean="0"/>
              <a:t>: </a:t>
            </a:r>
            <a:r>
              <a:rPr lang="it-IT" dirty="0" err="1" smtClean="0">
                <a:hlinkClick r:id="rId5"/>
              </a:rPr>
              <a:t>Paper</a:t>
            </a:r>
            <a:r>
              <a:rPr lang="it-IT" dirty="0" smtClean="0"/>
              <a:t> (</a:t>
            </a:r>
            <a:r>
              <a:rPr lang="it-IT" dirty="0" err="1" smtClean="0"/>
              <a:t>arXiv</a:t>
            </a:r>
            <a:r>
              <a:rPr lang="it-IT" dirty="0" smtClean="0"/>
              <a:t>)</a:t>
            </a:r>
          </a:p>
          <a:p>
            <a:pPr lvl="1"/>
            <a:r>
              <a:rPr lang="it-IT" dirty="0" err="1" smtClean="0">
                <a:hlinkClick r:id="rId6"/>
              </a:rPr>
              <a:t>Whitening</a:t>
            </a:r>
            <a:endParaRPr lang="it-IT" dirty="0" smtClean="0"/>
          </a:p>
          <a:p>
            <a:pPr lvl="1"/>
            <a:r>
              <a:rPr lang="it-IT" dirty="0" smtClean="0"/>
              <a:t>TF </a:t>
            </a:r>
            <a:r>
              <a:rPr lang="it-IT" dirty="0" err="1" smtClean="0"/>
              <a:t>map</a:t>
            </a:r>
            <a:r>
              <a:rPr lang="it-IT" dirty="0" smtClean="0"/>
              <a:t>: </a:t>
            </a:r>
            <a:r>
              <a:rPr lang="it-IT" dirty="0" err="1" smtClean="0">
                <a:hlinkClick r:id="rId7"/>
              </a:rPr>
              <a:t>Paper</a:t>
            </a:r>
            <a:r>
              <a:rPr lang="it-IT" dirty="0" smtClean="0"/>
              <a:t> </a:t>
            </a:r>
          </a:p>
          <a:p>
            <a:pPr lvl="1"/>
            <a:r>
              <a:rPr lang="it-IT" dirty="0" err="1" smtClean="0">
                <a:hlinkClick r:id="rId8"/>
              </a:rPr>
              <a:t>Clustering</a:t>
            </a:r>
            <a:endParaRPr lang="it-IT" dirty="0" smtClean="0"/>
          </a:p>
          <a:p>
            <a:pPr lvl="1"/>
            <a:r>
              <a:rPr lang="it-IT" dirty="0" err="1" smtClean="0">
                <a:hlinkClick r:id="rId9"/>
              </a:rPr>
              <a:t>Dual</a:t>
            </a:r>
            <a:r>
              <a:rPr lang="it-IT" dirty="0" smtClean="0">
                <a:hlinkClick r:id="rId9"/>
              </a:rPr>
              <a:t> </a:t>
            </a:r>
            <a:r>
              <a:rPr lang="it-IT" dirty="0" err="1" smtClean="0">
                <a:hlinkClick r:id="rId9"/>
              </a:rPr>
              <a:t>stream</a:t>
            </a:r>
            <a:r>
              <a:rPr lang="it-IT" dirty="0" smtClean="0">
                <a:hlinkClick r:id="rId9"/>
              </a:rPr>
              <a:t> and </a:t>
            </a:r>
            <a:r>
              <a:rPr lang="it-IT" dirty="0" err="1" smtClean="0">
                <a:hlinkClick r:id="rId9"/>
              </a:rPr>
              <a:t>regulators</a:t>
            </a:r>
            <a:endParaRPr lang="it-IT" dirty="0" smtClean="0"/>
          </a:p>
          <a:p>
            <a:pPr lvl="1"/>
            <a:r>
              <a:rPr lang="it-IT" dirty="0" err="1" smtClean="0"/>
              <a:t>Chirp</a:t>
            </a:r>
            <a:r>
              <a:rPr lang="it-IT" dirty="0" smtClean="0"/>
              <a:t> mass: </a:t>
            </a:r>
            <a:r>
              <a:rPr lang="it-IT" dirty="0" err="1" smtClean="0">
                <a:hlinkClick r:id="rId10"/>
              </a:rPr>
              <a:t>Paper</a:t>
            </a:r>
            <a:r>
              <a:rPr lang="it-IT" dirty="0" smtClean="0"/>
              <a:t> (</a:t>
            </a:r>
            <a:r>
              <a:rPr lang="it-IT" dirty="0" err="1" smtClean="0"/>
              <a:t>arXiv</a:t>
            </a:r>
            <a:r>
              <a:rPr lang="it-IT" dirty="0" smtClean="0"/>
              <a:t>)</a:t>
            </a:r>
          </a:p>
          <a:p>
            <a:r>
              <a:rPr lang="it-IT" dirty="0" smtClean="0">
                <a:hlinkClick r:id="rId11"/>
              </a:rPr>
              <a:t>Background</a:t>
            </a:r>
            <a:r>
              <a:rPr lang="it-IT" dirty="0" smtClean="0"/>
              <a:t> (</a:t>
            </a:r>
            <a:r>
              <a:rPr lang="it-IT" dirty="0" err="1" smtClean="0">
                <a:hlinkClick r:id="rId12"/>
              </a:rPr>
              <a:t>superlags</a:t>
            </a:r>
            <a:r>
              <a:rPr lang="it-IT" dirty="0" smtClean="0"/>
              <a:t>)</a:t>
            </a:r>
            <a:endParaRPr lang="it-IT" dirty="0" smtClean="0">
              <a:hlinkClick r:id="rId13"/>
            </a:endParaRPr>
          </a:p>
          <a:p>
            <a:r>
              <a:rPr lang="it-IT" dirty="0" err="1" smtClean="0">
                <a:hlinkClick r:id="rId13"/>
              </a:rPr>
              <a:t>Injection</a:t>
            </a:r>
            <a:r>
              <a:rPr lang="it-IT" dirty="0" smtClean="0">
                <a:hlinkClick r:id="rId13"/>
              </a:rPr>
              <a:t> </a:t>
            </a:r>
            <a:r>
              <a:rPr lang="it-IT" dirty="0" err="1" smtClean="0">
                <a:hlinkClick r:id="rId13"/>
              </a:rPr>
              <a:t>engine</a:t>
            </a:r>
            <a:endParaRPr lang="it-IT" dirty="0" smtClean="0"/>
          </a:p>
          <a:p>
            <a:r>
              <a:rPr lang="it-IT" dirty="0" smtClean="0">
                <a:hlinkClick r:id="rId14"/>
              </a:rPr>
              <a:t>CED</a:t>
            </a:r>
            <a:endParaRPr lang="it-IT" dirty="0" smtClean="0"/>
          </a:p>
          <a:p>
            <a:r>
              <a:rPr lang="it-IT" dirty="0" err="1" smtClean="0">
                <a:hlinkClick r:id="rId15"/>
              </a:rPr>
              <a:t>Plugins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Exercise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the example on the </a:t>
            </a:r>
            <a:r>
              <a:rPr lang="en-US" dirty="0" smtClean="0">
                <a:hlinkClick r:id="rId2"/>
              </a:rPr>
              <a:t>manual</a:t>
            </a:r>
            <a:r>
              <a:rPr lang="en-US" dirty="0" smtClean="0"/>
              <a:t> and repeat step by step, understanding the various stages and looking at the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2131</Words>
  <Application>Microsoft Office PowerPoint</Application>
  <PresentationFormat>Presentazione su schermo (4:3)</PresentationFormat>
  <Paragraphs>447</Paragraphs>
  <Slides>47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47</vt:i4>
      </vt:variant>
    </vt:vector>
  </HeadingPairs>
  <TitlesOfParts>
    <vt:vector size="50" baseType="lpstr">
      <vt:lpstr>Tema di Office</vt:lpstr>
      <vt:lpstr>Equation</vt:lpstr>
      <vt:lpstr>Equazione</vt:lpstr>
      <vt:lpstr>Burst search using a coherent algorithm applied with a network of detectors</vt:lpstr>
      <vt:lpstr>Burst Search</vt:lpstr>
      <vt:lpstr>Network of detectors</vt:lpstr>
      <vt:lpstr>Hypothesis test</vt:lpstr>
      <vt:lpstr>Hypothesis test</vt:lpstr>
      <vt:lpstr>Hypothesis test</vt:lpstr>
      <vt:lpstr>Hypothesis test</vt:lpstr>
      <vt:lpstr>Likelihood Analysis</vt:lpstr>
      <vt:lpstr>Detector response and Antenna Patterns</vt:lpstr>
      <vt:lpstr> Coherent Waveburst (cWB)</vt:lpstr>
      <vt:lpstr>Flowchart</vt:lpstr>
      <vt:lpstr>Data conditioning</vt:lpstr>
      <vt:lpstr>Time-Frequency Analysis</vt:lpstr>
      <vt:lpstr>Wavelet Transform</vt:lpstr>
      <vt:lpstr>Wavelet Transform</vt:lpstr>
      <vt:lpstr>Wavelet Transform</vt:lpstr>
      <vt:lpstr>Wavelet Transform</vt:lpstr>
      <vt:lpstr>Wavelet Transform</vt:lpstr>
      <vt:lpstr>Wavelet Transform</vt:lpstr>
      <vt:lpstr>WDM</vt:lpstr>
      <vt:lpstr>Pixel selection</vt:lpstr>
      <vt:lpstr>Clustering</vt:lpstr>
      <vt:lpstr>Principal Component Analysis</vt:lpstr>
      <vt:lpstr>Dominant Polarization Frame</vt:lpstr>
      <vt:lpstr>Maximum Likelihood</vt:lpstr>
      <vt:lpstr>Two detector case</vt:lpstr>
      <vt:lpstr>Regulators</vt:lpstr>
      <vt:lpstr>Dual stream analysis</vt:lpstr>
      <vt:lpstr>Dual Stream Phase Transform</vt:lpstr>
      <vt:lpstr>Simple example</vt:lpstr>
      <vt:lpstr>Polarization constraint</vt:lpstr>
      <vt:lpstr>Coordinate reconstruction</vt:lpstr>
      <vt:lpstr>Direction Issues</vt:lpstr>
      <vt:lpstr>Direction Issues</vt:lpstr>
      <vt:lpstr>Direction Issues</vt:lpstr>
      <vt:lpstr>Direction Issues</vt:lpstr>
      <vt:lpstr>Waveform reconstruction</vt:lpstr>
      <vt:lpstr>Post Production Analysis</vt:lpstr>
      <vt:lpstr>Signal classification</vt:lpstr>
      <vt:lpstr>Plugin</vt:lpstr>
      <vt:lpstr>Background</vt:lpstr>
      <vt:lpstr>Background (2)</vt:lpstr>
      <vt:lpstr>Injections engine</vt:lpstr>
      <vt:lpstr>Signal classes</vt:lpstr>
      <vt:lpstr>Coherent Event Display</vt:lpstr>
      <vt:lpstr>Bibliography</vt:lpstr>
      <vt:lpstr>Exercise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Burst search using a coherent algorithm applied with a network of detectors</dc:title>
  <dc:creator>Marco</dc:creator>
  <cp:lastModifiedBy>Marco</cp:lastModifiedBy>
  <cp:revision>90</cp:revision>
  <dcterms:created xsi:type="dcterms:W3CDTF">2015-11-03T09:43:01Z</dcterms:created>
  <dcterms:modified xsi:type="dcterms:W3CDTF">2015-11-09T11:16:07Z</dcterms:modified>
</cp:coreProperties>
</file>