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166" r:id="rId1"/>
  </p:sldMasterIdLst>
  <p:notesMasterIdLst>
    <p:notesMasterId r:id="rId11"/>
  </p:notesMasterIdLst>
  <p:handoutMasterIdLst>
    <p:handoutMasterId r:id="rId12"/>
  </p:handoutMasterIdLst>
  <p:sldIdLst>
    <p:sldId id="772" r:id="rId2"/>
    <p:sldId id="773" r:id="rId3"/>
    <p:sldId id="774" r:id="rId4"/>
    <p:sldId id="776" r:id="rId5"/>
    <p:sldId id="777" r:id="rId6"/>
    <p:sldId id="778" r:id="rId7"/>
    <p:sldId id="779" r:id="rId8"/>
    <p:sldId id="780" r:id="rId9"/>
    <p:sldId id="781" r:id="rId10"/>
  </p:sldIdLst>
  <p:sldSz cx="9144000" cy="6858000" type="screen4x3"/>
  <p:notesSz cx="6858000" cy="92964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00"/>
    <a:srgbClr val="00FF00"/>
    <a:srgbClr val="FF33CC"/>
    <a:srgbClr val="FF0000"/>
    <a:srgbClr val="FFFF00"/>
    <a:srgbClr val="0066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9" autoAdjust="0"/>
    <p:restoredTop sz="96949" autoAdjust="0"/>
  </p:normalViewPr>
  <p:slideViewPr>
    <p:cSldViewPr snapToGrid="0" showGuides="1">
      <p:cViewPr>
        <p:scale>
          <a:sx n="100" d="100"/>
          <a:sy n="100" d="100"/>
        </p:scale>
        <p:origin x="-1136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54" d="100"/>
          <a:sy n="54" d="100"/>
        </p:scale>
        <p:origin x="-1842" y="-72"/>
      </p:cViewPr>
      <p:guideLst>
        <p:guide orient="horz" pos="2928"/>
        <p:guide pos="216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9688" y="0"/>
            <a:ext cx="30051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effectLst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2550" y="0"/>
            <a:ext cx="29257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effectLst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39688" y="8831263"/>
            <a:ext cx="300513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effectLst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2550" y="8831263"/>
            <a:ext cx="292576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effectLst/>
                <a:cs typeface="+mn-cs"/>
              </a:defRPr>
            </a:lvl1pPr>
          </a:lstStyle>
          <a:p>
            <a:pPr>
              <a:defRPr/>
            </a:pPr>
            <a:fld id="{11F14059-5D87-41DD-94EE-1E96378B8A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71438" y="8904288"/>
            <a:ext cx="7508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312" tIns="42862" rIns="87312" bIns="42862" anchor="ctr">
            <a:spAutoFit/>
          </a:bodyPr>
          <a:lstStyle/>
          <a:p>
            <a:pPr defTabSz="858838">
              <a:defRPr/>
            </a:pPr>
            <a:fld id="{140C252A-E8EC-4C9B-B16D-3630C1412044}" type="datetime1">
              <a:rPr lang="en-GB" sz="1300">
                <a:effectLst/>
                <a:cs typeface="+mn-cs"/>
              </a:rPr>
              <a:pPr defTabSz="858838">
                <a:defRPr/>
              </a:pPr>
              <a:t>12/11/12</a:t>
            </a:fld>
            <a:endParaRPr lang="en-GB" sz="1300">
              <a:effectLst/>
              <a:cs typeface="+mn-cs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6403975" y="8904288"/>
            <a:ext cx="3825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312" tIns="42862" rIns="87312" bIns="42862" anchor="ctr">
            <a:spAutoFit/>
          </a:bodyPr>
          <a:lstStyle/>
          <a:p>
            <a:pPr algn="r" defTabSz="858838">
              <a:defRPr/>
            </a:pPr>
            <a:fld id="{F42A0754-E32A-402E-9366-D8ED98D2ED3D}" type="slidenum">
              <a:rPr lang="en-GB" sz="1300">
                <a:effectLst/>
                <a:cs typeface="+mn-cs"/>
              </a:rPr>
              <a:pPr algn="r" defTabSz="858838">
                <a:defRPr/>
              </a:pPr>
              <a:t>‹#›</a:t>
            </a:fld>
            <a:endParaRPr lang="en-GB" sz="1300">
              <a:effectLst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31123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9688" y="0"/>
            <a:ext cx="30051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762000">
              <a:defRPr sz="1000" i="1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2550" y="0"/>
            <a:ext cx="29257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762000">
              <a:defRPr sz="1000" i="1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9688" y="8831263"/>
            <a:ext cx="3005138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762000">
              <a:defRPr sz="1000" i="1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2550" y="8831263"/>
            <a:ext cx="292576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762000">
              <a:defRPr sz="1000" i="1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F164B0D-15FE-44EE-89DB-CF9F9AF468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4416425"/>
            <a:ext cx="487045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312" tIns="42862" rIns="87312" bIns="428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notes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127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1438" y="8904288"/>
            <a:ext cx="7508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312" tIns="42862" rIns="87312" bIns="42862" anchor="ctr">
            <a:spAutoFit/>
          </a:bodyPr>
          <a:lstStyle/>
          <a:p>
            <a:pPr defTabSz="858838">
              <a:defRPr/>
            </a:pPr>
            <a:fld id="{38D177A1-538E-4C0E-B8DF-93EA96B71B1E}" type="datetime1">
              <a:rPr lang="en-GB" sz="1300">
                <a:effectLst/>
                <a:cs typeface="+mn-cs"/>
              </a:rPr>
              <a:pPr defTabSz="858838">
                <a:defRPr/>
              </a:pPr>
              <a:t>12/11/12</a:t>
            </a:fld>
            <a:endParaRPr lang="en-GB" sz="1300">
              <a:effectLst/>
              <a:cs typeface="+mn-cs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6403975" y="8904288"/>
            <a:ext cx="38258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312" tIns="42862" rIns="87312" bIns="42862" anchor="ctr">
            <a:spAutoFit/>
          </a:bodyPr>
          <a:lstStyle/>
          <a:p>
            <a:pPr algn="r" defTabSz="858838">
              <a:defRPr/>
            </a:pPr>
            <a:fld id="{E1948524-DFEC-435C-966E-0DFE39AB9BD5}" type="slidenum">
              <a:rPr lang="en-GB" sz="1300">
                <a:effectLst/>
                <a:cs typeface="+mn-cs"/>
              </a:rPr>
              <a:pPr algn="r" defTabSz="858838">
                <a:defRPr/>
              </a:pPr>
              <a:t>‹#›</a:t>
            </a:fld>
            <a:endParaRPr lang="en-GB" sz="1300">
              <a:effectLst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4970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30213" indent="26988"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858838" indent="55563"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289050" indent="82550"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719263" indent="109538" algn="l" defTabSz="858838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164B0D-15FE-44EE-89DB-CF9F9AF4681D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318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623888"/>
            <a:ext cx="9136063" cy="152400"/>
            <a:chOff x="0" y="708"/>
            <a:chExt cx="5754" cy="96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0" y="708"/>
              <a:ext cx="5754" cy="47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0" y="6477000"/>
            <a:ext cx="9136063" cy="76200"/>
            <a:chOff x="0" y="708"/>
            <a:chExt cx="5754" cy="96"/>
          </a:xfrm>
        </p:grpSpPr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0" y="708"/>
              <a:ext cx="5754" cy="48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10" name="AutoShape 36" descr="download"/>
          <p:cNvSpPr>
            <a:spLocks noChangeAspect="1" noChangeArrowheads="1"/>
          </p:cNvSpPr>
          <p:nvPr userDrawn="1"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1" name="Picture 37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" y="0"/>
            <a:ext cx="1514475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 userDrawn="1"/>
        </p:nvSpPr>
        <p:spPr>
          <a:xfrm>
            <a:off x="241300" y="660400"/>
            <a:ext cx="4540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0070C0"/>
                </a:solidFill>
              </a:rPr>
              <a:t>INJ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2768600" y="6564313"/>
            <a:ext cx="341312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dirty="0" err="1" smtClean="0">
                <a:latin typeface="Calibri" pitchFamily="34" charset="0"/>
                <a:cs typeface="Times New Roman" pitchFamily="-96" charset="0"/>
              </a:rPr>
              <a:t>AdV</a:t>
            </a:r>
            <a:r>
              <a:rPr lang="en-US" sz="1200" dirty="0" smtClean="0">
                <a:latin typeface="Calibri" pitchFamily="34" charset="0"/>
                <a:cs typeface="Times New Roman" pitchFamily="-96" charset="0"/>
              </a:rPr>
              <a:t> INJ monthly meeting</a:t>
            </a:r>
            <a:r>
              <a:rPr lang="en-US" sz="1200" baseline="0" dirty="0" smtClean="0">
                <a:latin typeface="Calibri" pitchFamily="34" charset="0"/>
                <a:cs typeface="Times New Roman" pitchFamily="-96" charset="0"/>
              </a:rPr>
              <a:t> </a:t>
            </a:r>
            <a:r>
              <a:rPr lang="en-US" sz="1200" baseline="0" dirty="0" smtClean="0">
                <a:latin typeface="Calibri" pitchFamily="34" charset="0"/>
                <a:cs typeface="Times New Roman" pitchFamily="-96" charset="0"/>
              </a:rPr>
              <a:t>11/12</a:t>
            </a:r>
            <a:r>
              <a:rPr lang="en-US" sz="1200" dirty="0" smtClean="0">
                <a:latin typeface="Calibri" pitchFamily="34" charset="0"/>
                <a:cs typeface="Times New Roman" pitchFamily="-96" charset="0"/>
              </a:rPr>
              <a:t>/</a:t>
            </a:r>
            <a:r>
              <a:rPr lang="en-US" sz="1200" dirty="0" smtClean="0">
                <a:latin typeface="Calibri" pitchFamily="34" charset="0"/>
                <a:cs typeface="Times New Roman" pitchFamily="-96" charset="0"/>
              </a:rPr>
              <a:t>2012</a:t>
            </a:r>
            <a:endParaRPr lang="en-US" sz="1200" dirty="0">
              <a:latin typeface="Calibri" pitchFamily="34" charset="0"/>
              <a:cs typeface="Times New Roman" pitchFamily="-9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Rectangle 2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7DE4256-4443-4471-A127-040E4DD082E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0" y="623888"/>
            <a:ext cx="9136063" cy="152400"/>
            <a:chOff x="0" y="708"/>
            <a:chExt cx="5754" cy="96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0" y="708"/>
              <a:ext cx="5754" cy="47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0" y="6477000"/>
            <a:ext cx="9136063" cy="76200"/>
            <a:chOff x="0" y="708"/>
            <a:chExt cx="5754" cy="96"/>
          </a:xfrm>
        </p:grpSpPr>
        <p:sp>
          <p:nvSpPr>
            <p:cNvPr id="9" name="Rectangle 23"/>
            <p:cNvSpPr>
              <a:spLocks noChangeArrowheads="1"/>
            </p:cNvSpPr>
            <p:nvPr/>
          </p:nvSpPr>
          <p:spPr bwMode="auto">
            <a:xfrm>
              <a:off x="0" y="708"/>
              <a:ext cx="5754" cy="48"/>
            </a:xfrm>
            <a:prstGeom prst="rect">
              <a:avLst/>
            </a:prstGeom>
            <a:gradFill rotWithShape="0">
              <a:gsLst>
                <a:gs pos="0">
                  <a:srgbClr val="00C0C0">
                    <a:gamma/>
                    <a:shade val="49804"/>
                    <a:invGamma/>
                  </a:srgbClr>
                </a:gs>
                <a:gs pos="50000">
                  <a:srgbClr val="00C0C0"/>
                </a:gs>
                <a:gs pos="100000">
                  <a:srgbClr val="00C0C0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0" name="Rectangle 24"/>
            <p:cNvSpPr>
              <a:spLocks noChangeArrowheads="1"/>
            </p:cNvSpPr>
            <p:nvPr/>
          </p:nvSpPr>
          <p:spPr bwMode="auto">
            <a:xfrm>
              <a:off x="0" y="780"/>
              <a:ext cx="5754" cy="24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11" name="AutoShape 36" descr="download"/>
          <p:cNvSpPr>
            <a:spLocks noChangeAspect="1" noChangeArrowheads="1"/>
          </p:cNvSpPr>
          <p:nvPr userDrawn="1"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2" name="Picture 37" descr="advlogo_fina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" y="0"/>
            <a:ext cx="1514475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 userDrawn="1"/>
        </p:nvSpPr>
        <p:spPr>
          <a:xfrm>
            <a:off x="241300" y="660400"/>
            <a:ext cx="4540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0070C0"/>
                </a:solidFill>
              </a:rPr>
              <a:t>INJ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2768600" y="6564313"/>
            <a:ext cx="3413125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latin typeface="Calibri" pitchFamily="34" charset="0"/>
                <a:cs typeface="Times New Roman" pitchFamily="-96" charset="0"/>
              </a:rPr>
              <a:t>AdV</a:t>
            </a:r>
            <a:r>
              <a:rPr lang="en-US" sz="1200" dirty="0" smtClean="0">
                <a:latin typeface="Calibri" pitchFamily="34" charset="0"/>
                <a:cs typeface="Times New Roman" pitchFamily="-96" charset="0"/>
              </a:rPr>
              <a:t> INJ monthly meeting</a:t>
            </a:r>
            <a:r>
              <a:rPr lang="en-US" sz="1200" baseline="0" dirty="0" smtClean="0">
                <a:latin typeface="Calibri" pitchFamily="34" charset="0"/>
                <a:cs typeface="Times New Roman" pitchFamily="-96" charset="0"/>
              </a:rPr>
              <a:t> </a:t>
            </a:r>
            <a:r>
              <a:rPr lang="en-US" sz="1200" baseline="0" dirty="0" smtClean="0">
                <a:latin typeface="Calibri" pitchFamily="34" charset="0"/>
                <a:cs typeface="Times New Roman" pitchFamily="-96" charset="0"/>
              </a:rPr>
              <a:t>11/12</a:t>
            </a:r>
            <a:r>
              <a:rPr lang="en-US" sz="1200" dirty="0" smtClean="0">
                <a:latin typeface="Calibri" pitchFamily="34" charset="0"/>
                <a:cs typeface="Times New Roman" pitchFamily="-96" charset="0"/>
              </a:rPr>
              <a:t>/</a:t>
            </a:r>
            <a:r>
              <a:rPr lang="en-US" sz="1200" dirty="0" smtClean="0">
                <a:latin typeface="Calibri" pitchFamily="34" charset="0"/>
                <a:cs typeface="Times New Roman" pitchFamily="-96" charset="0"/>
              </a:rPr>
              <a:t>2012</a:t>
            </a:r>
          </a:p>
          <a:p>
            <a:pPr algn="ctr">
              <a:defRPr/>
            </a:pPr>
            <a:endParaRPr lang="en-US" sz="1200" dirty="0">
              <a:latin typeface="Calibri" pitchFamily="34" charset="0"/>
              <a:cs typeface="Times New Roman" pitchFamily="-9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524000"/>
            <a:ext cx="413385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524000"/>
            <a:ext cx="413385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2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E173A6C-60FB-420C-9795-70D997F74414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10196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524000"/>
            <a:ext cx="8420100" cy="449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</a:p>
        </p:txBody>
      </p:sp>
      <p:sp>
        <p:nvSpPr>
          <p:cNvPr id="1027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766888" y="-4763"/>
            <a:ext cx="7315200" cy="60960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New optical scheme</a:t>
            </a:r>
          </a:p>
        </p:txBody>
      </p:sp>
      <p:sp>
        <p:nvSpPr>
          <p:cNvPr id="16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246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FB8BAB22-344E-42AD-974D-BAA7517EE4C6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cs typeface="Times New Roman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cs typeface="Times New Roman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cs typeface="Times New Roman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Arial" charset="0"/>
          <a:cs typeface="Times New Roman" pitchFamily="18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2400" b="1" i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Times New Roman" pitchFamily="18" charset="0"/>
        <a:buChar char="●"/>
        <a:defRPr sz="24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200">
          <a:solidFill>
            <a:schemeClr val="tx1"/>
          </a:solidFill>
          <a:latin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Monotype Sorts" pitchFamily="2" charset="2"/>
        <a:buChar char="l"/>
        <a:defRPr>
          <a:solidFill>
            <a:schemeClr val="tx1"/>
          </a:solidFill>
          <a:latin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00000"/>
        <a:buChar char="*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870115"/>
            <a:ext cx="5613400" cy="628486"/>
          </a:xfrm>
        </p:spPr>
        <p:txBody>
          <a:bodyPr/>
          <a:lstStyle/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600" dirty="0" smtClean="0">
              <a:latin typeface="Calibri" pitchFamily="34" charset="0"/>
            </a:endParaRPr>
          </a:p>
          <a:p>
            <a:pPr>
              <a:buNone/>
            </a:pPr>
            <a:endParaRPr lang="en-US" sz="2000" dirty="0" smtClean="0">
              <a:latin typeface="Calibri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4949" y="1971302"/>
            <a:ext cx="4074102" cy="324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  <a:cs typeface="Times New Roman" pitchFamily="18" charset="0"/>
              </a:rPr>
              <a:t>SIB 1 local control system: configuration 1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E4256-4443-4471-A127-040E4DD082E7}" type="slidenum">
              <a:rPr lang="fr-FR" smtClean="0"/>
              <a:pPr>
                <a:defRPr/>
              </a:pPr>
              <a:t>1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3460466" y="3429000"/>
            <a:ext cx="45719" cy="21269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725433" y="1661823"/>
            <a:ext cx="620202" cy="163001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734714" y="3666878"/>
            <a:ext cx="620202" cy="163001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25483" y="2850594"/>
            <a:ext cx="489236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SLED</a:t>
            </a:r>
            <a:endParaRPr lang="en-US" sz="1200" dirty="0">
              <a:effectLst/>
              <a:latin typeface="Calibri" pitchFamily="34" charset="0"/>
            </a:endParaRPr>
          </a:p>
        </p:txBody>
      </p:sp>
      <p:cxnSp>
        <p:nvCxnSpPr>
          <p:cNvPr id="18" name="Straight Connector 17"/>
          <p:cNvCxnSpPr>
            <a:stCxn id="36" idx="3"/>
            <a:endCxn id="12" idx="1"/>
          </p:cNvCxnSpPr>
          <p:nvPr/>
        </p:nvCxnSpPr>
        <p:spPr bwMode="auto">
          <a:xfrm>
            <a:off x="2005889" y="3092713"/>
            <a:ext cx="1454577" cy="44263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0" name="Straight Connector 19"/>
          <p:cNvCxnSpPr>
            <a:stCxn id="12" idx="1"/>
          </p:cNvCxnSpPr>
          <p:nvPr/>
        </p:nvCxnSpPr>
        <p:spPr bwMode="auto">
          <a:xfrm flipH="1">
            <a:off x="1905000" y="3535349"/>
            <a:ext cx="1555466" cy="4524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H="1">
            <a:off x="1836754" y="3927944"/>
            <a:ext cx="111318" cy="11131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H="1">
            <a:off x="2076615" y="3871085"/>
            <a:ext cx="111318" cy="11131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flipH="1" flipV="1">
            <a:off x="1901691" y="4000831"/>
            <a:ext cx="6625" cy="94488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H="1" flipV="1">
            <a:off x="2151218" y="3927163"/>
            <a:ext cx="11538" cy="104240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1802470" y="4390451"/>
            <a:ext cx="216000" cy="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6" name="Rectangle 35"/>
          <p:cNvSpPr/>
          <p:nvPr/>
        </p:nvSpPr>
        <p:spPr bwMode="auto">
          <a:xfrm rot="1113746">
            <a:off x="1789044" y="3005592"/>
            <a:ext cx="222636" cy="103367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1796995" y="4842344"/>
            <a:ext cx="206734" cy="11131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2044811" y="4978842"/>
            <a:ext cx="206734" cy="11131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64655" y="4694506"/>
            <a:ext cx="508473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PSD1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24194" y="4812442"/>
            <a:ext cx="508473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PSD2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51875" y="2910177"/>
            <a:ext cx="259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effectLst/>
                <a:latin typeface="Calibri" pitchFamily="34" charset="0"/>
              </a:rPr>
              <a:t>Mirror fixed on the bench</a:t>
            </a:r>
            <a:endParaRPr lang="en-US" sz="1800" dirty="0">
              <a:effectLst/>
              <a:latin typeface="Calibri" pitchFamily="34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 flipH="1" flipV="1">
            <a:off x="7187979" y="2003729"/>
            <a:ext cx="7951" cy="3180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5400000" flipH="1" flipV="1">
            <a:off x="7340379" y="2156129"/>
            <a:ext cx="7951" cy="3180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Oval 46"/>
          <p:cNvSpPr/>
          <p:nvPr/>
        </p:nvSpPr>
        <p:spPr bwMode="auto">
          <a:xfrm>
            <a:off x="7132322" y="2250231"/>
            <a:ext cx="127221" cy="12600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28953" y="16459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499405" y="217998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904383" y="218925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99440" y="5306336"/>
            <a:ext cx="2488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effectLst/>
                <a:latin typeface="Calibri" pitchFamily="34" charset="0"/>
              </a:rPr>
              <a:t>Should sense z, </a:t>
            </a:r>
            <a:r>
              <a:rPr lang="en-US" sz="1800" dirty="0" err="1" smtClean="0">
                <a:effectLst/>
                <a:latin typeface="Calibri" pitchFamily="34" charset="0"/>
              </a:rPr>
              <a:t>tx</a:t>
            </a:r>
            <a:r>
              <a:rPr lang="en-US" sz="1800" dirty="0" smtClean="0">
                <a:effectLst/>
                <a:latin typeface="Calibri" pitchFamily="34" charset="0"/>
              </a:rPr>
              <a:t> and </a:t>
            </a:r>
            <a:r>
              <a:rPr lang="en-US" sz="1800" dirty="0" err="1" smtClean="0">
                <a:effectLst/>
                <a:latin typeface="Calibri" pitchFamily="34" charset="0"/>
              </a:rPr>
              <a:t>ty</a:t>
            </a:r>
            <a:endParaRPr lang="en-US" sz="1800" dirty="0" smtClean="0">
              <a:effectLst/>
              <a:latin typeface="Calibri" pitchFamily="34" charset="0"/>
            </a:endParaRPr>
          </a:p>
          <a:p>
            <a:r>
              <a:rPr lang="en-US" sz="1800" dirty="0" smtClean="0">
                <a:effectLst/>
                <a:latin typeface="Calibri" pitchFamily="34" charset="0"/>
              </a:rPr>
              <a:t>but a coupled </a:t>
            </a:r>
            <a:r>
              <a:rPr lang="en-US" sz="1800" dirty="0" err="1" smtClean="0">
                <a:effectLst/>
                <a:latin typeface="Calibri" pitchFamily="34" charset="0"/>
              </a:rPr>
              <a:t>d.o.f</a:t>
            </a:r>
            <a:r>
              <a:rPr lang="en-US" sz="1800" dirty="0" smtClean="0">
                <a:effectLst/>
                <a:latin typeface="Calibri" pitchFamily="34" charset="0"/>
              </a:rPr>
              <a:t>.</a:t>
            </a:r>
            <a:endParaRPr lang="en-US" sz="1800" dirty="0">
              <a:effectLst/>
              <a:latin typeface="Calibri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625385" y="34290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2042653" y="4301450"/>
            <a:ext cx="216000" cy="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81" name="Rectangle 80"/>
          <p:cNvSpPr/>
          <p:nvPr/>
        </p:nvSpPr>
        <p:spPr bwMode="auto">
          <a:xfrm>
            <a:off x="1793176" y="3699164"/>
            <a:ext cx="195942" cy="15437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48920" y="3546558"/>
            <a:ext cx="646716" cy="461665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Video</a:t>
            </a:r>
          </a:p>
          <a:p>
            <a:r>
              <a:rPr lang="en-US" sz="1200" dirty="0" smtClean="0">
                <a:effectLst/>
                <a:latin typeface="Calibri" pitchFamily="34" charset="0"/>
              </a:rPr>
              <a:t>camera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1993077" y="3752603"/>
            <a:ext cx="91042" cy="573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2796985" y="3512489"/>
            <a:ext cx="955865" cy="2273833"/>
            <a:chOff x="2796985" y="3512489"/>
            <a:chExt cx="955865" cy="2273833"/>
          </a:xfrm>
        </p:grpSpPr>
        <p:sp>
          <p:nvSpPr>
            <p:cNvPr id="56" name="Rectangle 55"/>
            <p:cNvSpPr/>
            <p:nvPr/>
          </p:nvSpPr>
          <p:spPr bwMode="auto">
            <a:xfrm>
              <a:off x="3048000" y="4933949"/>
              <a:ext cx="704850" cy="85237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 rot="5400000">
              <a:off x="3545228" y="3471237"/>
              <a:ext cx="45719" cy="128223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 rot="16727766">
              <a:off x="3262245" y="5069341"/>
              <a:ext cx="222636" cy="103367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cxnSp>
          <p:nvCxnSpPr>
            <p:cNvPr id="61" name="Straight Connector 60"/>
            <p:cNvCxnSpPr>
              <a:stCxn id="60" idx="3"/>
              <a:endCxn id="57" idx="3"/>
            </p:cNvCxnSpPr>
            <p:nvPr/>
          </p:nvCxnSpPr>
          <p:spPr bwMode="auto">
            <a:xfrm flipV="1">
              <a:off x="3390586" y="3558208"/>
              <a:ext cx="177501" cy="145280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 flipH="1">
              <a:off x="3585444" y="5364468"/>
              <a:ext cx="111318" cy="11131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F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rot="10800000" flipH="1">
              <a:off x="3600739" y="5616204"/>
              <a:ext cx="111318" cy="11131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B0F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>
              <a:off x="3240460" y="5416840"/>
              <a:ext cx="3878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flipV="1">
              <a:off x="3216605" y="5666641"/>
              <a:ext cx="419049" cy="4638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sp>
          <p:nvSpPr>
            <p:cNvPr id="72" name="Rectangle 71"/>
            <p:cNvSpPr/>
            <p:nvPr/>
          </p:nvSpPr>
          <p:spPr bwMode="auto">
            <a:xfrm rot="5400000">
              <a:off x="3184800" y="5353226"/>
              <a:ext cx="206734" cy="11131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 rot="5400000">
              <a:off x="3054240" y="5606980"/>
              <a:ext cx="206734" cy="11131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cxnSp>
          <p:nvCxnSpPr>
            <p:cNvPr id="64" name="Straight Connector 63"/>
            <p:cNvCxnSpPr>
              <a:endCxn id="57" idx="3"/>
            </p:cNvCxnSpPr>
            <p:nvPr/>
          </p:nvCxnSpPr>
          <p:spPr bwMode="auto">
            <a:xfrm flipH="1" flipV="1">
              <a:off x="3568087" y="3558208"/>
              <a:ext cx="71700" cy="211226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79" name="Straight Arrow Connector 78"/>
            <p:cNvCxnSpPr/>
            <p:nvPr/>
          </p:nvCxnSpPr>
          <p:spPr bwMode="auto">
            <a:xfrm rot="5400000">
              <a:off x="3412274" y="5409815"/>
              <a:ext cx="216000" cy="0"/>
            </a:xfrm>
            <a:prstGeom prst="straightConnector1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80" name="Straight Arrow Connector 79"/>
            <p:cNvCxnSpPr/>
            <p:nvPr/>
          </p:nvCxnSpPr>
          <p:spPr bwMode="auto">
            <a:xfrm rot="5400000">
              <a:off x="3434038" y="5663161"/>
              <a:ext cx="216000" cy="0"/>
            </a:xfrm>
            <a:prstGeom prst="straightConnector1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84" name="TextBox 83"/>
            <p:cNvSpPr txBox="1"/>
            <p:nvPr/>
          </p:nvSpPr>
          <p:spPr>
            <a:xfrm>
              <a:off x="2796985" y="4932734"/>
              <a:ext cx="489236" cy="27699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effectLst/>
                  <a:latin typeface="Calibri" pitchFamily="34" charset="0"/>
                </a:rPr>
                <a:t>SLED</a:t>
              </a:r>
              <a:endParaRPr lang="en-US" sz="1200" dirty="0">
                <a:effectLst/>
                <a:latin typeface="Calibri" pitchFamily="34" charset="0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317341" y="5906113"/>
            <a:ext cx="7112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effectLst/>
                <a:latin typeface="Calibri" pitchFamily="34" charset="0"/>
              </a:rPr>
              <a:t>→ We are checking if there is enough space to install the new bench south</a:t>
            </a:r>
          </a:p>
          <a:p>
            <a:r>
              <a:rPr lang="en-US" sz="1800" dirty="0" smtClean="0">
                <a:effectLst/>
                <a:latin typeface="Calibri" pitchFamily="34" charset="0"/>
              </a:rPr>
              <a:t>side of INJ tower.</a:t>
            </a:r>
            <a:endParaRPr lang="en-US" sz="1800" dirty="0">
              <a:effectLst/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2731" y="1244600"/>
            <a:ext cx="9061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EM111212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 rot="18478361">
            <a:off x="-41568" y="1701800"/>
            <a:ext cx="204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E. </a:t>
            </a:r>
            <a:r>
              <a:rPr lang="en-US" sz="1800" dirty="0" err="1" smtClean="0"/>
              <a:t>Genin</a:t>
            </a:r>
            <a:r>
              <a:rPr lang="en-US" sz="1800" dirty="0" smtClean="0"/>
              <a:t> 03/10/12</a:t>
            </a:r>
            <a:endParaRPr lang="en-US" sz="1800" dirty="0"/>
          </a:p>
        </p:txBody>
      </p:sp>
      <p:sp>
        <p:nvSpPr>
          <p:cNvPr id="54" name="TextBox 53"/>
          <p:cNvSpPr txBox="1"/>
          <p:nvPr/>
        </p:nvSpPr>
        <p:spPr>
          <a:xfrm>
            <a:off x="2184400" y="817033"/>
            <a:ext cx="5305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OL beam layout for LC </a:t>
            </a:r>
            <a:r>
              <a:rPr lang="en-US" dirty="0" err="1" smtClean="0"/>
              <a:t>susp</a:t>
            </a:r>
            <a:r>
              <a:rPr lang="en-US" dirty="0" err="1"/>
              <a:t>-</a:t>
            </a:r>
            <a:r>
              <a:rPr lang="en-US" dirty="0" err="1" smtClean="0"/>
              <a:t>InjBench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870114"/>
            <a:ext cx="9144000" cy="2105095"/>
          </a:xfrm>
        </p:spPr>
        <p:txBody>
          <a:bodyPr/>
          <a:lstStyle/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600" dirty="0" smtClean="0">
              <a:latin typeface="Calibri" pitchFamily="34" charset="0"/>
            </a:endParaRPr>
          </a:p>
          <a:p>
            <a:pPr>
              <a:buNone/>
            </a:pPr>
            <a:endParaRPr lang="en-US" sz="2000" dirty="0" smtClean="0">
              <a:latin typeface="Calibri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4949" y="1971302"/>
            <a:ext cx="4074102" cy="324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  <a:cs typeface="Times New Roman" pitchFamily="18" charset="0"/>
              </a:rPr>
              <a:t>SIB 1 local control system: configuration 1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E4256-4443-4471-A127-040E4DD082E7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3460466" y="3429000"/>
            <a:ext cx="45719" cy="21269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725432" y="1661823"/>
            <a:ext cx="785755" cy="163001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734714" y="3666878"/>
            <a:ext cx="776474" cy="163001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25483" y="2850594"/>
            <a:ext cx="489236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SLED</a:t>
            </a:r>
            <a:endParaRPr lang="en-US" sz="1200" dirty="0">
              <a:effectLst/>
              <a:latin typeface="Calibri" pitchFamily="34" charset="0"/>
            </a:endParaRPr>
          </a:p>
        </p:txBody>
      </p:sp>
      <p:cxnSp>
        <p:nvCxnSpPr>
          <p:cNvPr id="18" name="Straight Connector 17"/>
          <p:cNvCxnSpPr>
            <a:stCxn id="36" idx="3"/>
          </p:cNvCxnSpPr>
          <p:nvPr/>
        </p:nvCxnSpPr>
        <p:spPr bwMode="auto">
          <a:xfrm>
            <a:off x="2005889" y="3092713"/>
            <a:ext cx="1562902" cy="4727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0" name="Straight Connector 19"/>
          <p:cNvCxnSpPr>
            <a:stCxn id="12" idx="1"/>
          </p:cNvCxnSpPr>
          <p:nvPr/>
        </p:nvCxnSpPr>
        <p:spPr bwMode="auto">
          <a:xfrm flipH="1">
            <a:off x="1905000" y="3535349"/>
            <a:ext cx="1555466" cy="4524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H="1">
            <a:off x="1836754" y="3927944"/>
            <a:ext cx="111318" cy="11131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H="1">
            <a:off x="2076615" y="3871085"/>
            <a:ext cx="111318" cy="11131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flipH="1" flipV="1">
            <a:off x="1901691" y="4000831"/>
            <a:ext cx="6625" cy="94488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H="1" flipV="1">
            <a:off x="2151218" y="3927163"/>
            <a:ext cx="11538" cy="104240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1802470" y="4390451"/>
            <a:ext cx="216000" cy="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6" name="Rectangle 35"/>
          <p:cNvSpPr/>
          <p:nvPr/>
        </p:nvSpPr>
        <p:spPr bwMode="auto">
          <a:xfrm rot="1113746">
            <a:off x="1789044" y="3005592"/>
            <a:ext cx="222636" cy="103367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1796995" y="4842344"/>
            <a:ext cx="206734" cy="11131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2044811" y="4978842"/>
            <a:ext cx="206734" cy="11131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64655" y="4694506"/>
            <a:ext cx="508473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PSD1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24194" y="4812442"/>
            <a:ext cx="508473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PSD2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51875" y="2910177"/>
            <a:ext cx="259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effectLst/>
                <a:latin typeface="Calibri" pitchFamily="34" charset="0"/>
              </a:rPr>
              <a:t>Mirror fixed on the bench</a:t>
            </a:r>
            <a:endParaRPr lang="en-US" sz="1800" dirty="0">
              <a:effectLst/>
              <a:latin typeface="Calibri" pitchFamily="34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 flipH="1" flipV="1">
            <a:off x="7187979" y="2003729"/>
            <a:ext cx="7951" cy="3180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5400000" flipH="1" flipV="1">
            <a:off x="7340379" y="2156129"/>
            <a:ext cx="7951" cy="3180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Oval 46"/>
          <p:cNvSpPr/>
          <p:nvPr/>
        </p:nvSpPr>
        <p:spPr bwMode="auto">
          <a:xfrm>
            <a:off x="7132322" y="2250231"/>
            <a:ext cx="127221" cy="12600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28953" y="16459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499405" y="217998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904383" y="218925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99440" y="5306336"/>
            <a:ext cx="2488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effectLst/>
                <a:latin typeface="Calibri" pitchFamily="34" charset="0"/>
              </a:rPr>
              <a:t>Should sense z, </a:t>
            </a:r>
            <a:r>
              <a:rPr lang="en-US" sz="1800" dirty="0" err="1" smtClean="0">
                <a:effectLst/>
                <a:latin typeface="Calibri" pitchFamily="34" charset="0"/>
              </a:rPr>
              <a:t>tx</a:t>
            </a:r>
            <a:r>
              <a:rPr lang="en-US" sz="1800" dirty="0" smtClean="0">
                <a:effectLst/>
                <a:latin typeface="Calibri" pitchFamily="34" charset="0"/>
              </a:rPr>
              <a:t> and </a:t>
            </a:r>
            <a:r>
              <a:rPr lang="en-US" sz="1800" dirty="0" err="1" smtClean="0">
                <a:effectLst/>
                <a:latin typeface="Calibri" pitchFamily="34" charset="0"/>
              </a:rPr>
              <a:t>ty</a:t>
            </a:r>
            <a:endParaRPr lang="en-US" sz="1800" dirty="0" smtClean="0">
              <a:effectLst/>
              <a:latin typeface="Calibri" pitchFamily="34" charset="0"/>
            </a:endParaRPr>
          </a:p>
          <a:p>
            <a:r>
              <a:rPr lang="en-US" sz="1800" dirty="0" smtClean="0">
                <a:effectLst/>
                <a:latin typeface="Calibri" pitchFamily="34" charset="0"/>
              </a:rPr>
              <a:t>but a coupled </a:t>
            </a:r>
            <a:r>
              <a:rPr lang="en-US" sz="1800" dirty="0" err="1" smtClean="0">
                <a:effectLst/>
                <a:latin typeface="Calibri" pitchFamily="34" charset="0"/>
              </a:rPr>
              <a:t>d.o.f</a:t>
            </a:r>
            <a:r>
              <a:rPr lang="en-US" sz="1800" dirty="0" smtClean="0">
                <a:effectLst/>
                <a:latin typeface="Calibri" pitchFamily="34" charset="0"/>
              </a:rPr>
              <a:t>.</a:t>
            </a:r>
            <a:endParaRPr lang="en-US" sz="1800" dirty="0">
              <a:effectLst/>
              <a:latin typeface="Calibri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625385" y="34290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317341" y="5906113"/>
            <a:ext cx="8528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effectLst/>
                <a:latin typeface="Calibri" pitchFamily="34" charset="0"/>
              </a:rPr>
              <a:t>→ a decision on the optical setup to use for </a:t>
            </a:r>
            <a:r>
              <a:rPr lang="en-US" sz="1800" dirty="0" err="1" smtClean="0">
                <a:effectLst/>
                <a:latin typeface="Calibri" pitchFamily="34" charset="0"/>
              </a:rPr>
              <a:t>AdV</a:t>
            </a:r>
            <a:r>
              <a:rPr lang="en-US" sz="1800" dirty="0" smtClean="0">
                <a:effectLst/>
                <a:latin typeface="Calibri" pitchFamily="34" charset="0"/>
              </a:rPr>
              <a:t> is expected to be taken soon (≈1 month).</a:t>
            </a:r>
            <a:endParaRPr lang="en-US" sz="1800" dirty="0">
              <a:effectLst/>
              <a:latin typeface="Calibri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376315" y="851006"/>
            <a:ext cx="2366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effectLst/>
                <a:latin typeface="Calibri" pitchFamily="34" charset="0"/>
              </a:rPr>
              <a:t>Virgo-like configuration</a:t>
            </a:r>
            <a:endParaRPr lang="en-US" sz="1800" dirty="0">
              <a:effectLst/>
              <a:latin typeface="Calibri" pitchFamily="34" charset="0"/>
            </a:endParaRPr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2042653" y="4301450"/>
            <a:ext cx="216000" cy="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81" name="Rectangle 80"/>
          <p:cNvSpPr/>
          <p:nvPr/>
        </p:nvSpPr>
        <p:spPr bwMode="auto">
          <a:xfrm>
            <a:off x="1793176" y="3699164"/>
            <a:ext cx="195942" cy="15437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48920" y="3546558"/>
            <a:ext cx="646716" cy="461665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Video</a:t>
            </a:r>
          </a:p>
          <a:p>
            <a:r>
              <a:rPr lang="en-US" sz="1200" dirty="0" smtClean="0">
                <a:effectLst/>
                <a:latin typeface="Calibri" pitchFamily="34" charset="0"/>
              </a:rPr>
              <a:t>camera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1993077" y="3752603"/>
            <a:ext cx="91042" cy="57396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61" name="Straight Connector 60"/>
          <p:cNvCxnSpPr/>
          <p:nvPr/>
        </p:nvCxnSpPr>
        <p:spPr bwMode="auto">
          <a:xfrm flipH="1" flipV="1">
            <a:off x="3586163" y="3586163"/>
            <a:ext cx="23812" cy="14001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4" name="Straight Connector 63"/>
          <p:cNvCxnSpPr>
            <a:stCxn id="59" idx="1"/>
          </p:cNvCxnSpPr>
          <p:nvPr/>
        </p:nvCxnSpPr>
        <p:spPr bwMode="auto">
          <a:xfrm flipH="1" flipV="1">
            <a:off x="3568087" y="3558208"/>
            <a:ext cx="34301" cy="14401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4" name="Rectangle 53"/>
          <p:cNvSpPr/>
          <p:nvPr/>
        </p:nvSpPr>
        <p:spPr bwMode="auto">
          <a:xfrm rot="8100000">
            <a:off x="3561371" y="3442593"/>
            <a:ext cx="45719" cy="21269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 rot="5400000">
            <a:off x="3579529" y="4914900"/>
            <a:ext cx="45719" cy="21269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65" name="Straight Connector 64"/>
          <p:cNvCxnSpPr/>
          <p:nvPr/>
        </p:nvCxnSpPr>
        <p:spPr bwMode="auto">
          <a:xfrm>
            <a:off x="1862919" y="2906973"/>
            <a:ext cx="1718482" cy="67919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 rot="5400000" flipH="1">
            <a:off x="1823248" y="2645084"/>
            <a:ext cx="111318" cy="11131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7" name="Straight Connector 76"/>
          <p:cNvCxnSpPr/>
          <p:nvPr/>
        </p:nvCxnSpPr>
        <p:spPr bwMode="auto">
          <a:xfrm rot="5400000" flipH="1">
            <a:off x="1812217" y="2861319"/>
            <a:ext cx="111318" cy="11131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 rot="10800000" flipH="1" flipV="1">
            <a:off x="1867872" y="1864905"/>
            <a:ext cx="11538" cy="104240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8" name="Straight Connector 77"/>
          <p:cNvCxnSpPr>
            <a:stCxn id="87" idx="0"/>
          </p:cNvCxnSpPr>
          <p:nvPr/>
        </p:nvCxnSpPr>
        <p:spPr bwMode="auto">
          <a:xfrm flipH="1">
            <a:off x="1885316" y="2678493"/>
            <a:ext cx="418434" cy="549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6" name="Straight Arrow Connector 85"/>
          <p:cNvCxnSpPr/>
          <p:nvPr/>
        </p:nvCxnSpPr>
        <p:spPr bwMode="auto">
          <a:xfrm rot="16200000">
            <a:off x="1914448" y="2675209"/>
            <a:ext cx="216000" cy="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87" name="Rectangle 86"/>
          <p:cNvSpPr/>
          <p:nvPr/>
        </p:nvSpPr>
        <p:spPr bwMode="auto">
          <a:xfrm rot="16200000">
            <a:off x="2256042" y="2622833"/>
            <a:ext cx="206734" cy="11131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 rot="10800000">
            <a:off x="1779083" y="1744309"/>
            <a:ext cx="206734" cy="11131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89" name="Straight Arrow Connector 88"/>
          <p:cNvCxnSpPr/>
          <p:nvPr/>
        </p:nvCxnSpPr>
        <p:spPr bwMode="auto">
          <a:xfrm rot="10800000">
            <a:off x="1771975" y="2533020"/>
            <a:ext cx="216000" cy="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97" name="TextBox 96"/>
          <p:cNvSpPr txBox="1"/>
          <p:nvPr/>
        </p:nvSpPr>
        <p:spPr>
          <a:xfrm>
            <a:off x="1274180" y="1560781"/>
            <a:ext cx="508473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PSD3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283830" y="2246581"/>
            <a:ext cx="508473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smtClean="0">
                <a:effectLst/>
                <a:latin typeface="Calibri" pitchFamily="34" charset="0"/>
              </a:rPr>
              <a:t>PSD4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8478361">
            <a:off x="-41568" y="1701800"/>
            <a:ext cx="204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E. </a:t>
            </a:r>
            <a:r>
              <a:rPr lang="en-US" sz="1800" dirty="0" err="1" smtClean="0"/>
              <a:t>Genin</a:t>
            </a:r>
            <a:r>
              <a:rPr lang="en-US" sz="1800" dirty="0" smtClean="0"/>
              <a:t> 03/10/12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870114"/>
            <a:ext cx="9144000" cy="2105095"/>
          </a:xfrm>
        </p:spPr>
        <p:txBody>
          <a:bodyPr/>
          <a:lstStyle/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r>
              <a:rPr lang="en-US" sz="1800" b="1" dirty="0">
                <a:latin typeface="Calibri" pitchFamily="34" charset="0"/>
              </a:rPr>
              <a:t>SLED</a:t>
            </a: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800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US" sz="1600" dirty="0" smtClean="0">
              <a:latin typeface="Calibri" pitchFamily="34" charset="0"/>
            </a:endParaRPr>
          </a:p>
          <a:p>
            <a:pPr>
              <a:buNone/>
            </a:pPr>
            <a:endParaRPr lang="en-US" sz="2000" dirty="0" smtClean="0">
              <a:latin typeface="Calibri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4949" y="1971302"/>
            <a:ext cx="4074102" cy="324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itchFamily="34" charset="0"/>
                <a:cs typeface="Times New Roman" pitchFamily="18" charset="0"/>
              </a:rPr>
              <a:t>SIB 1 local control system: configuration 3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E4256-4443-4471-A127-040E4DD082E7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3460466" y="3429000"/>
            <a:ext cx="45719" cy="21269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734714" y="3666878"/>
            <a:ext cx="776474" cy="163001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8" name="Straight Connector 17"/>
          <p:cNvCxnSpPr>
            <a:endCxn id="12" idx="1"/>
          </p:cNvCxnSpPr>
          <p:nvPr/>
        </p:nvCxnSpPr>
        <p:spPr bwMode="auto">
          <a:xfrm>
            <a:off x="2005889" y="3092713"/>
            <a:ext cx="1454577" cy="44263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7" name="Rectangle 36"/>
          <p:cNvSpPr/>
          <p:nvPr/>
        </p:nvSpPr>
        <p:spPr bwMode="auto">
          <a:xfrm rot="4457365">
            <a:off x="1752545" y="3940644"/>
            <a:ext cx="206734" cy="11131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 rot="20755741">
            <a:off x="2133711" y="4172392"/>
            <a:ext cx="206734" cy="11131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66819" y="4114526"/>
            <a:ext cx="508473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PSD1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16244" y="4253642"/>
            <a:ext cx="508473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PSD2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51875" y="2910177"/>
            <a:ext cx="259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effectLst/>
                <a:latin typeface="Calibri" pitchFamily="34" charset="0"/>
              </a:rPr>
              <a:t>Mirror fixed on the bench</a:t>
            </a:r>
            <a:endParaRPr lang="en-US" sz="1800" dirty="0">
              <a:effectLst/>
              <a:latin typeface="Calibri" pitchFamily="34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 flipH="1" flipV="1">
            <a:off x="7187979" y="2003729"/>
            <a:ext cx="7951" cy="3180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5400000" flipH="1" flipV="1">
            <a:off x="7340379" y="2156129"/>
            <a:ext cx="7951" cy="3180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47" name="Oval 46"/>
          <p:cNvSpPr/>
          <p:nvPr/>
        </p:nvSpPr>
        <p:spPr bwMode="auto">
          <a:xfrm>
            <a:off x="7132322" y="2250231"/>
            <a:ext cx="127221" cy="126000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28953" y="16459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7499405" y="217998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904383" y="218925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8625385" y="34290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2368550" y="3740150"/>
            <a:ext cx="55203" cy="21840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59" name="Rectangle 58"/>
          <p:cNvSpPr/>
          <p:nvPr/>
        </p:nvSpPr>
        <p:spPr bwMode="auto">
          <a:xfrm rot="5400000">
            <a:off x="3579529" y="4914900"/>
            <a:ext cx="45719" cy="212697"/>
          </a:xfrm>
          <a:prstGeom prst="rect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912730" y="1008331"/>
            <a:ext cx="508473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PSD3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 rot="14225970">
            <a:off x="2858131" y="895872"/>
            <a:ext cx="785755" cy="8251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 rot="7374030" flipH="1">
            <a:off x="5372731" y="914923"/>
            <a:ext cx="785755" cy="8251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71" name="Straight Connector 70"/>
          <p:cNvCxnSpPr>
            <a:endCxn id="9" idx="2"/>
          </p:cNvCxnSpPr>
          <p:nvPr/>
        </p:nvCxnSpPr>
        <p:spPr bwMode="auto">
          <a:xfrm flipH="1" flipV="1">
            <a:off x="3191709" y="1546483"/>
            <a:ext cx="1321440" cy="199682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2093686" y="3873500"/>
            <a:ext cx="119913" cy="92592"/>
            <a:chOff x="2073839" y="3844348"/>
            <a:chExt cx="190561" cy="147144"/>
          </a:xfrm>
        </p:grpSpPr>
        <p:sp>
          <p:nvSpPr>
            <p:cNvPr id="78" name="Rectangle 77"/>
            <p:cNvSpPr/>
            <p:nvPr/>
          </p:nvSpPr>
          <p:spPr bwMode="auto">
            <a:xfrm rot="3398228">
              <a:off x="2093739" y="3847293"/>
              <a:ext cx="147144" cy="141253"/>
            </a:xfrm>
            <a:prstGeom prst="rect">
              <a:avLst/>
            </a:prstGeom>
            <a:solidFill>
              <a:srgbClr val="00C0C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0" rev="420000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 bwMode="auto">
            <a:xfrm rot="5400000" flipH="1">
              <a:off x="2143262" y="3825678"/>
              <a:ext cx="51715" cy="190561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0" rev="4200000"/>
              </a:camera>
              <a:lightRig rig="threePt" dir="t"/>
            </a:scene3d>
          </p:spPr>
        </p:cxnSp>
      </p:grpSp>
      <p:cxnSp>
        <p:nvCxnSpPr>
          <p:cNvPr id="53" name="Straight Connector 52"/>
          <p:cNvCxnSpPr/>
          <p:nvPr/>
        </p:nvCxnSpPr>
        <p:spPr bwMode="auto">
          <a:xfrm flipH="1" flipV="1">
            <a:off x="2152650" y="3924300"/>
            <a:ext cx="63500" cy="2413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 flipH="1">
            <a:off x="1905000" y="3535349"/>
            <a:ext cx="1555466" cy="45245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2" name="TextBox 61"/>
          <p:cNvSpPr txBox="1"/>
          <p:nvPr/>
        </p:nvSpPr>
        <p:spPr>
          <a:xfrm>
            <a:off x="5596415" y="906731"/>
            <a:ext cx="507546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PSD4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99440" y="5306336"/>
            <a:ext cx="3288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effectLst/>
                <a:latin typeface="Calibri" pitchFamily="34" charset="0"/>
              </a:rPr>
              <a:t>OL1 (WEST)</a:t>
            </a:r>
            <a:r>
              <a:rPr lang="en-US" sz="1800" dirty="0" smtClean="0">
                <a:effectLst/>
                <a:latin typeface="Calibri" pitchFamily="34" charset="0"/>
              </a:rPr>
              <a:t>: it senses z, </a:t>
            </a:r>
            <a:r>
              <a:rPr lang="en-US" sz="1800" dirty="0" err="1" smtClean="0">
                <a:effectLst/>
                <a:latin typeface="Calibri" pitchFamily="34" charset="0"/>
              </a:rPr>
              <a:t>tx</a:t>
            </a:r>
            <a:r>
              <a:rPr lang="en-US" sz="1800" dirty="0" smtClean="0">
                <a:effectLst/>
                <a:latin typeface="Calibri" pitchFamily="34" charset="0"/>
              </a:rPr>
              <a:t> and </a:t>
            </a:r>
            <a:r>
              <a:rPr lang="en-US" sz="1800" dirty="0" err="1" smtClean="0">
                <a:effectLst/>
                <a:latin typeface="Calibri" pitchFamily="34" charset="0"/>
              </a:rPr>
              <a:t>ty</a:t>
            </a:r>
            <a:endParaRPr lang="en-US" sz="1800" dirty="0" smtClean="0">
              <a:effectLst/>
              <a:latin typeface="Calibri" pitchFamily="34" charset="0"/>
            </a:endParaRPr>
          </a:p>
          <a:p>
            <a:r>
              <a:rPr lang="en-US" sz="1800" dirty="0" smtClean="0">
                <a:effectLst/>
                <a:latin typeface="Calibri" pitchFamily="34" charset="0"/>
              </a:rPr>
              <a:t>but a coupled </a:t>
            </a:r>
            <a:r>
              <a:rPr lang="en-US" sz="1800" dirty="0" err="1" smtClean="0">
                <a:effectLst/>
                <a:latin typeface="Calibri" pitchFamily="34" charset="0"/>
              </a:rPr>
              <a:t>d.o.f</a:t>
            </a:r>
            <a:r>
              <a:rPr lang="en-US" sz="1800" dirty="0" smtClean="0">
                <a:effectLst/>
                <a:latin typeface="Calibri" pitchFamily="34" charset="0"/>
              </a:rPr>
              <a:t>.</a:t>
            </a:r>
            <a:endParaRPr lang="en-US" sz="1800" dirty="0">
              <a:effectLst/>
              <a:latin typeface="Calibri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314440" y="886736"/>
            <a:ext cx="29196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effectLst/>
                <a:latin typeface="Calibri" pitchFamily="34" charset="0"/>
              </a:rPr>
              <a:t>OL2 (North)</a:t>
            </a:r>
            <a:r>
              <a:rPr lang="en-US" sz="1800" dirty="0" smtClean="0">
                <a:effectLst/>
                <a:latin typeface="Calibri" pitchFamily="34" charset="0"/>
              </a:rPr>
              <a:t>: it senses </a:t>
            </a:r>
            <a:r>
              <a:rPr lang="en-US" sz="1800" dirty="0">
                <a:effectLst/>
                <a:latin typeface="Calibri" pitchFamily="34" charset="0"/>
              </a:rPr>
              <a:t>x</a:t>
            </a:r>
            <a:r>
              <a:rPr lang="en-US" sz="1800" dirty="0" smtClean="0">
                <a:effectLst/>
                <a:latin typeface="Calibri" pitchFamily="34" charset="0"/>
              </a:rPr>
              <a:t>, </a:t>
            </a:r>
            <a:r>
              <a:rPr lang="en-US" sz="1800" dirty="0" err="1" smtClean="0">
                <a:effectLst/>
                <a:latin typeface="Calibri" pitchFamily="34" charset="0"/>
              </a:rPr>
              <a:t>tz</a:t>
            </a:r>
            <a:endParaRPr lang="en-US" sz="1800" dirty="0" smtClean="0">
              <a:effectLst/>
              <a:latin typeface="Calibri" pitchFamily="34" charset="0"/>
            </a:endParaRPr>
          </a:p>
          <a:p>
            <a:r>
              <a:rPr lang="en-US" sz="1800" dirty="0">
                <a:effectLst/>
                <a:latin typeface="Calibri" pitchFamily="34" charset="0"/>
              </a:rPr>
              <a:t>a</a:t>
            </a:r>
            <a:r>
              <a:rPr lang="en-US" sz="1800" dirty="0" smtClean="0">
                <a:effectLst/>
                <a:latin typeface="Calibri" pitchFamily="34" charset="0"/>
              </a:rPr>
              <a:t>t </a:t>
            </a:r>
            <a:r>
              <a:rPr lang="en-US" sz="1800" dirty="0">
                <a:effectLst/>
                <a:latin typeface="Calibri" pitchFamily="34" charset="0"/>
              </a:rPr>
              <a:t>m</a:t>
            </a:r>
            <a:r>
              <a:rPr lang="en-US" sz="1800" dirty="0" smtClean="0">
                <a:effectLst/>
                <a:latin typeface="Calibri" pitchFamily="34" charset="0"/>
              </a:rPr>
              <a:t>arionette level .</a:t>
            </a:r>
          </a:p>
          <a:p>
            <a:r>
              <a:rPr lang="en-US" sz="1800" dirty="0" smtClean="0">
                <a:effectLst/>
                <a:latin typeface="Calibri" pitchFamily="34" charset="0"/>
              </a:rPr>
              <a:t>Control uses marionette coils 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612640" y="5446036"/>
            <a:ext cx="4572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effectLst/>
                <a:latin typeface="Calibri" pitchFamily="34" charset="0"/>
              </a:rPr>
              <a:t>SLED SOURCE</a:t>
            </a:r>
            <a:r>
              <a:rPr lang="en-US" sz="1800" dirty="0" smtClean="0">
                <a:effectLst/>
                <a:latin typeface="Calibri" pitchFamily="34" charset="0"/>
              </a:rPr>
              <a:t>: single source 2 </a:t>
            </a:r>
            <a:r>
              <a:rPr lang="en-US" sz="1800" dirty="0" err="1" smtClean="0">
                <a:effectLst/>
                <a:latin typeface="Calibri" pitchFamily="34" charset="0"/>
              </a:rPr>
              <a:t>mW</a:t>
            </a:r>
            <a:r>
              <a:rPr lang="en-US" sz="1800" dirty="0" smtClean="0">
                <a:effectLst/>
                <a:latin typeface="Calibri" pitchFamily="34" charset="0"/>
              </a:rPr>
              <a:t>, 670 nm,</a:t>
            </a:r>
          </a:p>
          <a:p>
            <a:r>
              <a:rPr lang="en-US" sz="1800" dirty="0" err="1">
                <a:effectLst/>
                <a:latin typeface="Calibri" pitchFamily="34" charset="0"/>
              </a:rPr>
              <a:t>s</a:t>
            </a:r>
            <a:r>
              <a:rPr lang="en-US" sz="1800" dirty="0" err="1" smtClean="0">
                <a:effectLst/>
                <a:latin typeface="Calibri" pitchFamily="34" charset="0"/>
              </a:rPr>
              <a:t>plitted</a:t>
            </a:r>
            <a:r>
              <a:rPr lang="en-US" sz="1800" dirty="0" smtClean="0">
                <a:effectLst/>
                <a:latin typeface="Calibri" pitchFamily="34" charset="0"/>
              </a:rPr>
              <a:t> (</a:t>
            </a:r>
            <a:r>
              <a:rPr lang="en-US" sz="1800" dirty="0" err="1" smtClean="0">
                <a:effectLst/>
                <a:latin typeface="Calibri" pitchFamily="34" charset="0"/>
              </a:rPr>
              <a:t>Superlum</a:t>
            </a:r>
            <a:r>
              <a:rPr lang="en-US" sz="1800" dirty="0" smtClean="0">
                <a:effectLst/>
                <a:latin typeface="Calibri" pitchFamily="34" charset="0"/>
              </a:rPr>
              <a:t> pilot configuration ordered)</a:t>
            </a:r>
            <a:endParaRPr lang="en-US" sz="1800" dirty="0" smtClean="0">
              <a:effectLst/>
              <a:latin typeface="Calibri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 flipH="1">
            <a:off x="5413400" y="1140026"/>
            <a:ext cx="762984" cy="589294"/>
            <a:chOff x="4168800" y="1051126"/>
            <a:chExt cx="762984" cy="589294"/>
          </a:xfrm>
        </p:grpSpPr>
        <p:sp>
          <p:nvSpPr>
            <p:cNvPr id="100" name="Rectangle 99"/>
            <p:cNvSpPr/>
            <p:nvPr/>
          </p:nvSpPr>
          <p:spPr bwMode="auto">
            <a:xfrm rot="14212227">
              <a:off x="4772758" y="1098833"/>
              <a:ext cx="206734" cy="11131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 rot="8736253">
              <a:off x="4168800" y="1064859"/>
              <a:ext cx="206734" cy="11131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cxnSp>
          <p:nvCxnSpPr>
            <p:cNvPr id="102" name="Straight Arrow Connector 101"/>
            <p:cNvCxnSpPr/>
            <p:nvPr/>
          </p:nvCxnSpPr>
          <p:spPr bwMode="auto">
            <a:xfrm flipH="1">
              <a:off x="4489453" y="1531840"/>
              <a:ext cx="176108" cy="108580"/>
            </a:xfrm>
            <a:prstGeom prst="straightConnector1">
              <a:avLst/>
            </a:prstGeom>
            <a:solidFill>
              <a:schemeClr val="accent1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grpSp>
          <p:nvGrpSpPr>
            <p:cNvPr id="103" name="Group 102"/>
            <p:cNvGrpSpPr/>
            <p:nvPr/>
          </p:nvGrpSpPr>
          <p:grpSpPr>
            <a:xfrm>
              <a:off x="4432347" y="1377889"/>
              <a:ext cx="88305" cy="114361"/>
              <a:chOff x="3098847" y="1422339"/>
              <a:chExt cx="147144" cy="190561"/>
            </a:xfrm>
          </p:grpSpPr>
          <p:sp>
            <p:nvSpPr>
              <p:cNvPr id="104" name="Rectangle 103"/>
              <p:cNvSpPr/>
              <p:nvPr/>
            </p:nvSpPr>
            <p:spPr bwMode="auto">
              <a:xfrm rot="19598228">
                <a:off x="3098847" y="1436101"/>
                <a:ext cx="147144" cy="141253"/>
              </a:xfrm>
              <a:prstGeom prst="rect">
                <a:avLst/>
              </a:prstGeom>
              <a:solidFill>
                <a:srgbClr val="00C0C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 bwMode="auto">
              <a:xfrm flipH="1">
                <a:off x="3149600" y="1422339"/>
                <a:ext cx="51715" cy="190561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</p:cxnSp>
        </p:grpSp>
      </p:grpSp>
      <p:sp>
        <p:nvSpPr>
          <p:cNvPr id="106" name="Rectangle 105"/>
          <p:cNvSpPr/>
          <p:nvPr/>
        </p:nvSpPr>
        <p:spPr bwMode="auto">
          <a:xfrm rot="3447690">
            <a:off x="3023059" y="1403276"/>
            <a:ext cx="222636" cy="103367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07" name="Straight Connector 106"/>
          <p:cNvCxnSpPr/>
          <p:nvPr/>
        </p:nvCxnSpPr>
        <p:spPr bwMode="auto">
          <a:xfrm flipH="1" flipV="1">
            <a:off x="5479522" y="1274138"/>
            <a:ext cx="400639" cy="25487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08" name="Straight Connector 107"/>
          <p:cNvCxnSpPr/>
          <p:nvPr/>
        </p:nvCxnSpPr>
        <p:spPr bwMode="auto">
          <a:xfrm flipV="1">
            <a:off x="4521200" y="1255346"/>
            <a:ext cx="1520375" cy="230065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1" name="Rounded Rectangle 30"/>
          <p:cNvSpPr/>
          <p:nvPr/>
        </p:nvSpPr>
        <p:spPr bwMode="auto">
          <a:xfrm rot="16200000">
            <a:off x="704850" y="1689100"/>
            <a:ext cx="806450" cy="330200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34" name="Curved Connector 33"/>
          <p:cNvCxnSpPr/>
          <p:nvPr/>
        </p:nvCxnSpPr>
        <p:spPr bwMode="auto">
          <a:xfrm rot="5400000" flipH="1" flipV="1">
            <a:off x="1260475" y="1098551"/>
            <a:ext cx="200025" cy="492125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56" name="Curved Connector 55"/>
          <p:cNvCxnSpPr>
            <a:endCxn id="106" idx="1"/>
          </p:cNvCxnSpPr>
          <p:nvPr/>
        </p:nvCxnSpPr>
        <p:spPr bwMode="auto">
          <a:xfrm>
            <a:off x="1612900" y="1244600"/>
            <a:ext cx="1461602" cy="116515"/>
          </a:xfrm>
          <a:prstGeom prst="curved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1" name="Freeform 110"/>
          <p:cNvSpPr/>
          <p:nvPr/>
        </p:nvSpPr>
        <p:spPr>
          <a:xfrm>
            <a:off x="1392047" y="1096815"/>
            <a:ext cx="1008253" cy="1526075"/>
          </a:xfrm>
          <a:custGeom>
            <a:avLst/>
            <a:gdLst>
              <a:gd name="connsiteX0" fmla="*/ 208153 w 1008253"/>
              <a:gd name="connsiteY0" fmla="*/ 147785 h 1526075"/>
              <a:gd name="connsiteX1" fmla="*/ 11303 w 1008253"/>
              <a:gd name="connsiteY1" fmla="*/ 1525735 h 1526075"/>
              <a:gd name="connsiteX2" fmla="*/ 506603 w 1008253"/>
              <a:gd name="connsiteY2" fmla="*/ 39835 h 1526075"/>
              <a:gd name="connsiteX3" fmla="*/ 1008253 w 1008253"/>
              <a:gd name="connsiteY3" fmla="*/ 325585 h 152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253" h="1526075">
                <a:moveTo>
                  <a:pt x="208153" y="147785"/>
                </a:moveTo>
                <a:cubicBezTo>
                  <a:pt x="84857" y="845756"/>
                  <a:pt x="-38439" y="1543727"/>
                  <a:pt x="11303" y="1525735"/>
                </a:cubicBezTo>
                <a:cubicBezTo>
                  <a:pt x="61045" y="1507743"/>
                  <a:pt x="340445" y="239860"/>
                  <a:pt x="506603" y="39835"/>
                </a:cubicBezTo>
                <a:cubicBezTo>
                  <a:pt x="672761" y="-160190"/>
                  <a:pt x="528828" y="465285"/>
                  <a:pt x="1008253" y="325585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13" name="Curved Connector 112"/>
          <p:cNvCxnSpPr>
            <a:stCxn id="111" idx="0"/>
          </p:cNvCxnSpPr>
          <p:nvPr/>
        </p:nvCxnSpPr>
        <p:spPr bwMode="auto">
          <a:xfrm>
            <a:off x="1600200" y="1244600"/>
            <a:ext cx="194635" cy="1777239"/>
          </a:xfrm>
          <a:prstGeom prst="curvedConnector5">
            <a:avLst>
              <a:gd name="adj1" fmla="val 567678"/>
              <a:gd name="adj2" fmla="val 88319"/>
              <a:gd name="adj3" fmla="val -17451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16" name="Rectangle 115"/>
          <p:cNvSpPr/>
          <p:nvPr/>
        </p:nvSpPr>
        <p:spPr bwMode="auto">
          <a:xfrm>
            <a:off x="1725432" y="1661823"/>
            <a:ext cx="785755" cy="163001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644583" y="2736294"/>
            <a:ext cx="489236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SLED</a:t>
            </a:r>
            <a:endParaRPr lang="en-US" sz="1200" dirty="0">
              <a:effectLst/>
              <a:latin typeface="Calibri" pitchFamily="34" charset="0"/>
            </a:endParaRPr>
          </a:p>
        </p:txBody>
      </p:sp>
      <p:sp>
        <p:nvSpPr>
          <p:cNvPr id="118" name="Rectangle 117"/>
          <p:cNvSpPr/>
          <p:nvPr/>
        </p:nvSpPr>
        <p:spPr bwMode="auto">
          <a:xfrm rot="1113746">
            <a:off x="1789044" y="3005592"/>
            <a:ext cx="222636" cy="103367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064920" y="2638508"/>
            <a:ext cx="443451" cy="276999"/>
          </a:xfrm>
          <a:prstGeom prst="rect">
            <a:avLst/>
          </a:prstGeom>
          <a:noFill/>
          <a:ln w="3175"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effectLst/>
                <a:latin typeface="Calibri" pitchFamily="34" charset="0"/>
              </a:rPr>
              <a:t>CCD</a:t>
            </a:r>
            <a:endParaRPr lang="en-US" sz="1200" dirty="0">
              <a:effectLst/>
              <a:latin typeface="Calibri" pitchFamily="34" charset="0"/>
            </a:endParaRPr>
          </a:p>
        </p:txBody>
      </p:sp>
      <p:grpSp>
        <p:nvGrpSpPr>
          <p:cNvPr id="120" name="Group 119"/>
          <p:cNvGrpSpPr/>
          <p:nvPr/>
        </p:nvGrpSpPr>
        <p:grpSpPr>
          <a:xfrm rot="1206086">
            <a:off x="2155127" y="2937165"/>
            <a:ext cx="290943" cy="154378"/>
            <a:chOff x="1793176" y="3699164"/>
            <a:chExt cx="290943" cy="154378"/>
          </a:xfrm>
        </p:grpSpPr>
        <p:sp>
          <p:nvSpPr>
            <p:cNvPr id="121" name="Rectangle 120"/>
            <p:cNvSpPr/>
            <p:nvPr/>
          </p:nvSpPr>
          <p:spPr bwMode="auto">
            <a:xfrm>
              <a:off x="1793176" y="3699164"/>
              <a:ext cx="195942" cy="154378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1993077" y="3752603"/>
              <a:ext cx="91042" cy="57396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123" name="Rectangle 122"/>
          <p:cNvSpPr/>
          <p:nvPr/>
        </p:nvSpPr>
        <p:spPr bwMode="auto">
          <a:xfrm>
            <a:off x="1524000" y="1212850"/>
            <a:ext cx="146050" cy="63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330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  <p:pic>
        <p:nvPicPr>
          <p:cNvPr id="5" name="Picture 4" descr="InjTow2005 BeamTop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6573" y="-197721"/>
            <a:ext cx="5725107" cy="810174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44922" y="5992168"/>
            <a:ext cx="1376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 smtClean="0">
                <a:effectLst/>
                <a:latin typeface="Calibri" pitchFamily="34" charset="0"/>
              </a:rPr>
              <a:t>Thanks, </a:t>
            </a:r>
            <a:r>
              <a:rPr lang="en-US" sz="1800" i="1" dirty="0" err="1" smtClean="0">
                <a:effectLst/>
                <a:latin typeface="Calibri" pitchFamily="34" charset="0"/>
              </a:rPr>
              <a:t>Tati</a:t>
            </a:r>
            <a:endParaRPr lang="en-US" sz="1800" i="1" dirty="0"/>
          </a:p>
        </p:txBody>
      </p:sp>
      <p:sp>
        <p:nvSpPr>
          <p:cNvPr id="6" name="Oval 5"/>
          <p:cNvSpPr/>
          <p:nvPr/>
        </p:nvSpPr>
        <p:spPr bwMode="auto">
          <a:xfrm>
            <a:off x="5422900" y="2514600"/>
            <a:ext cx="635000" cy="6350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18061" y="1534468"/>
            <a:ext cx="2587839" cy="1477328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effectLst/>
                <a:latin typeface="Calibri" pitchFamily="34" charset="0"/>
              </a:rPr>
              <a:t>Center of OL mirror </a:t>
            </a:r>
          </a:p>
          <a:p>
            <a:r>
              <a:rPr lang="en-US" sz="1800" dirty="0" smtClean="0">
                <a:solidFill>
                  <a:srgbClr val="FF0000"/>
                </a:solidFill>
                <a:effectLst/>
                <a:latin typeface="Calibri" pitchFamily="34" charset="0"/>
              </a:rPr>
              <a:t>40.5 mm below marionette bottom plane.</a:t>
            </a:r>
          </a:p>
          <a:p>
            <a:r>
              <a:rPr lang="en-US" sz="1800" dirty="0" smtClean="0">
                <a:solidFill>
                  <a:srgbClr val="FF0000"/>
                </a:solidFill>
                <a:effectLst/>
                <a:latin typeface="Calibri" pitchFamily="34" charset="0"/>
              </a:rPr>
              <a:t>Coating plane on the vertical axis, 1 inch metal.</a:t>
            </a:r>
            <a:endParaRPr lang="en-US" sz="1800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>
            <a:stCxn id="6" idx="6"/>
          </p:cNvCxnSpPr>
          <p:nvPr/>
        </p:nvCxnSpPr>
        <p:spPr bwMode="auto">
          <a:xfrm flipV="1">
            <a:off x="6057900" y="2476500"/>
            <a:ext cx="457200" cy="3556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1397000" y="2692400"/>
            <a:ext cx="520700" cy="52070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1" y="2753668"/>
            <a:ext cx="495300" cy="369332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effectLst/>
                <a:latin typeface="Calibri" pitchFamily="34" charset="0"/>
              </a:rPr>
              <a:t>OK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5361" y="1331268"/>
            <a:ext cx="1713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effectLst/>
                <a:latin typeface="Calibri" pitchFamily="34" charset="0"/>
              </a:rPr>
              <a:t>OL2 Heights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32281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njTow2005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9" r="24579"/>
          <a:stretch>
            <a:fillRect/>
          </a:stretch>
        </p:blipFill>
        <p:spPr>
          <a:xfrm>
            <a:off x="856066" y="1308100"/>
            <a:ext cx="2650802" cy="28829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  <p:pic>
        <p:nvPicPr>
          <p:cNvPr id="6" name="Picture 5" descr="InjTow2012 To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0201" y="368301"/>
            <a:ext cx="4846211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244922" y="5992168"/>
            <a:ext cx="1376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 smtClean="0">
                <a:effectLst/>
                <a:latin typeface="Calibri" pitchFamily="34" charset="0"/>
              </a:rPr>
              <a:t>Thanks, </a:t>
            </a:r>
            <a:r>
              <a:rPr lang="en-US" sz="1800" i="1" dirty="0" err="1" smtClean="0">
                <a:effectLst/>
                <a:latin typeface="Calibri" pitchFamily="34" charset="0"/>
              </a:rPr>
              <a:t>Tati</a:t>
            </a:r>
            <a:endParaRPr lang="en-US" sz="1800" i="1" dirty="0"/>
          </a:p>
        </p:txBody>
      </p:sp>
      <p:sp>
        <p:nvSpPr>
          <p:cNvPr id="9" name="Rectangle 8"/>
          <p:cNvSpPr/>
          <p:nvPr/>
        </p:nvSpPr>
        <p:spPr>
          <a:xfrm>
            <a:off x="1998134" y="2791783"/>
            <a:ext cx="279399" cy="369332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effectLst/>
                <a:latin typeface="Calibri" pitchFamily="34" charset="0"/>
              </a:rPr>
              <a:t>!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6043" y="882535"/>
            <a:ext cx="23279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/>
                <a:latin typeface="Calibri" pitchFamily="34" charset="0"/>
              </a:rPr>
              <a:t>OL2 SUSP WIRE !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10342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  <p:pic>
        <p:nvPicPr>
          <p:cNvPr id="5" name="Picture 4" descr="InjTow201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0"/>
            <a:ext cx="9144000" cy="50559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58900" y="4406900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Through </a:t>
            </a:r>
            <a:r>
              <a:rPr lang="en-US" dirty="0" err="1" smtClean="0">
                <a:solidFill>
                  <a:schemeClr val="bg1"/>
                </a:solidFill>
              </a:rPr>
              <a:t>WestNorthUp</a:t>
            </a:r>
            <a:r>
              <a:rPr lang="en-US" dirty="0" smtClean="0">
                <a:solidFill>
                  <a:schemeClr val="bg1"/>
                </a:solidFill>
              </a:rPr>
              <a:t> viewport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52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456889"/>
            <a:ext cx="2133600" cy="476250"/>
          </a:xfrm>
        </p:spPr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  <p:pic>
        <p:nvPicPr>
          <p:cNvPr id="8" name="Picture 7" descr="InjTow20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7758"/>
            <a:ext cx="9144000" cy="488302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9" name="Straight Connector 8"/>
          <p:cNvCxnSpPr/>
          <p:nvPr/>
        </p:nvCxnSpPr>
        <p:spPr bwMode="auto">
          <a:xfrm flipH="1" flipV="1">
            <a:off x="2019300" y="2192858"/>
            <a:ext cx="3124200" cy="20574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2006594" y="3174994"/>
            <a:ext cx="491065" cy="491065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0829" y="1089960"/>
            <a:ext cx="2577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effectLst/>
                <a:latin typeface="Calibri" pitchFamily="34" charset="0"/>
              </a:rPr>
              <a:t>OL2 </a:t>
            </a:r>
            <a:r>
              <a:rPr lang="en-US" b="1" dirty="0" smtClean="0">
                <a:effectLst/>
                <a:latin typeface="Calibri" pitchFamily="34" charset="0"/>
              </a:rPr>
              <a:t>incident beam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3505201" y="2643594"/>
            <a:ext cx="495300" cy="369332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effectLst/>
                <a:latin typeface="Calibri" pitchFamily="34" charset="0"/>
              </a:rPr>
              <a:t>OK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640754"/>
            <a:ext cx="91440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1800" dirty="0"/>
              <a:t>range </a:t>
            </a:r>
            <a:r>
              <a:rPr lang="en-US" sz="1800" dirty="0" err="1"/>
              <a:t>ty</a:t>
            </a:r>
            <a:r>
              <a:rPr lang="en-US" sz="1800" dirty="0"/>
              <a:t> </a:t>
            </a:r>
            <a:r>
              <a:rPr lang="en-US" sz="1800" dirty="0" smtClean="0"/>
              <a:t>CCW: 6 </a:t>
            </a:r>
            <a:r>
              <a:rPr lang="en-US" sz="1800" dirty="0" err="1" smtClean="0"/>
              <a:t>mrad</a:t>
            </a:r>
            <a:r>
              <a:rPr lang="en-US" sz="1800" dirty="0"/>
              <a:t> </a:t>
            </a:r>
            <a:r>
              <a:rPr lang="en-US" sz="1800" dirty="0" smtClean="0"/>
              <a:t>clips </a:t>
            </a:r>
            <a:r>
              <a:rPr lang="en-US" sz="1800" dirty="0" smtClean="0"/>
              <a:t>on OL exit </a:t>
            </a:r>
            <a:r>
              <a:rPr lang="en-US" sz="1800" dirty="0"/>
              <a:t>v</a:t>
            </a:r>
            <a:r>
              <a:rPr lang="en-US" sz="1800" dirty="0" smtClean="0"/>
              <a:t>iewport (LC lens OK  within mirror </a:t>
            </a:r>
            <a:r>
              <a:rPr lang="en-US" sz="1800" dirty="0" err="1" smtClean="0"/>
              <a:t>ty</a:t>
            </a:r>
            <a:r>
              <a:rPr lang="en-US" sz="1800" dirty="0" smtClean="0"/>
              <a:t> ±10 </a:t>
            </a:r>
            <a:r>
              <a:rPr lang="en-US" sz="1800" dirty="0" err="1" smtClean="0"/>
              <a:t>mrad</a:t>
            </a:r>
            <a:r>
              <a:rPr lang="en-US" sz="1800" dirty="0" smtClean="0"/>
              <a:t>)</a:t>
            </a:r>
            <a:endParaRPr lang="en-US" sz="1800" dirty="0"/>
          </a:p>
          <a:p>
            <a:r>
              <a:rPr lang="en-US" sz="1800" dirty="0"/>
              <a:t>range </a:t>
            </a:r>
            <a:r>
              <a:rPr lang="en-US" sz="1800" dirty="0" err="1"/>
              <a:t>ty</a:t>
            </a:r>
            <a:r>
              <a:rPr lang="en-US" sz="1800" dirty="0"/>
              <a:t> </a:t>
            </a:r>
            <a:r>
              <a:rPr lang="en-US" sz="1800" dirty="0" smtClean="0"/>
              <a:t>CW  : 40 </a:t>
            </a:r>
            <a:r>
              <a:rPr lang="en-US" sz="1800" dirty="0" err="1"/>
              <a:t>mrad</a:t>
            </a:r>
            <a:r>
              <a:rPr lang="en-US" sz="1800" dirty="0"/>
              <a:t> </a:t>
            </a:r>
            <a:r>
              <a:rPr lang="en-US" sz="1800" dirty="0" smtClean="0"/>
              <a:t>clips </a:t>
            </a:r>
            <a:r>
              <a:rPr lang="en-US" sz="1800" dirty="0"/>
              <a:t>on </a:t>
            </a:r>
            <a:r>
              <a:rPr lang="en-US" sz="1800" dirty="0" smtClean="0"/>
              <a:t>OL </a:t>
            </a:r>
            <a:r>
              <a:rPr lang="en-US" sz="1800" dirty="0" err="1" smtClean="0"/>
              <a:t>susp</a:t>
            </a:r>
            <a:r>
              <a:rPr lang="en-US" sz="1800" dirty="0" smtClean="0"/>
              <a:t> wire</a:t>
            </a:r>
          </a:p>
          <a:p>
            <a:r>
              <a:rPr lang="en-US" sz="1800" dirty="0" smtClean="0"/>
              <a:t>Remind that </a:t>
            </a:r>
            <a:r>
              <a:rPr lang="en-US" sz="1800" dirty="0" err="1" smtClean="0"/>
              <a:t>ty</a:t>
            </a:r>
            <a:r>
              <a:rPr lang="en-US" sz="1800" dirty="0" smtClean="0"/>
              <a:t> is controlled by means of OL1, once controlled one can switch on </a:t>
            </a:r>
            <a:r>
              <a:rPr lang="en-US" sz="1800" dirty="0" err="1" smtClean="0"/>
              <a:t>tz,x</a:t>
            </a:r>
            <a:r>
              <a:rPr lang="en-US" sz="1800" dirty="0" smtClean="0"/>
              <a:t>,</a:t>
            </a:r>
          </a:p>
          <a:p>
            <a:r>
              <a:rPr lang="en-US" sz="1800" dirty="0"/>
              <a:t>f</a:t>
            </a:r>
            <a:r>
              <a:rPr lang="en-US" sz="1800" dirty="0" smtClean="0"/>
              <a:t>ew hundreds of </a:t>
            </a:r>
            <a:r>
              <a:rPr lang="en-US" sz="1800" dirty="0" err="1" smtClean="0">
                <a:latin typeface="Symbol"/>
              </a:rPr>
              <a:t>m</a:t>
            </a:r>
            <a:r>
              <a:rPr lang="en-US" sz="1800" dirty="0" err="1" smtClean="0"/>
              <a:t>rad</a:t>
            </a:r>
            <a:r>
              <a:rPr lang="en-US" sz="1800" dirty="0" smtClean="0"/>
              <a:t> at most will be driven by </a:t>
            </a:r>
            <a:r>
              <a:rPr lang="en-US" sz="1800" dirty="0" err="1" smtClean="0"/>
              <a:t>tz</a:t>
            </a:r>
            <a:r>
              <a:rPr lang="en-US" sz="1800" dirty="0"/>
              <a:t>.</a:t>
            </a:r>
          </a:p>
        </p:txBody>
      </p:sp>
      <p:sp>
        <p:nvSpPr>
          <p:cNvPr id="14" name="Rectangle 13"/>
          <p:cNvSpPr/>
          <p:nvPr/>
        </p:nvSpPr>
        <p:spPr>
          <a:xfrm rot="16200000">
            <a:off x="8320214" y="4222602"/>
            <a:ext cx="1376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 smtClean="0">
                <a:effectLst/>
                <a:latin typeface="Calibri" pitchFamily="34" charset="0"/>
              </a:rPr>
              <a:t>Thanks, </a:t>
            </a:r>
            <a:r>
              <a:rPr lang="en-US" sz="1800" i="1" dirty="0" err="1" smtClean="0">
                <a:effectLst/>
                <a:latin typeface="Calibri" pitchFamily="34" charset="0"/>
              </a:rPr>
              <a:t>Tati</a:t>
            </a:r>
            <a:endParaRPr lang="en-US" sz="1800" i="1" dirty="0"/>
          </a:p>
        </p:txBody>
      </p:sp>
      <p:sp>
        <p:nvSpPr>
          <p:cNvPr id="15" name="Rectangle 14"/>
          <p:cNvSpPr/>
          <p:nvPr/>
        </p:nvSpPr>
        <p:spPr>
          <a:xfrm>
            <a:off x="2150535" y="1890060"/>
            <a:ext cx="495300" cy="369332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effectLst/>
                <a:latin typeface="Calibri" pitchFamily="34" charset="0"/>
              </a:rPr>
              <a:t>OK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74734" y="6488668"/>
            <a:ext cx="778932" cy="369332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effectLst/>
                <a:latin typeface="Calibri" pitchFamily="34" charset="0"/>
              </a:rPr>
              <a:t>=&gt;OK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459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  <p:pic>
        <p:nvPicPr>
          <p:cNvPr id="7" name="Picture 6" descr="InjTow201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19939" y="-148239"/>
            <a:ext cx="5682772" cy="80418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5361" y="1331268"/>
            <a:ext cx="1713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effectLst/>
                <a:latin typeface="Calibri" pitchFamily="34" charset="0"/>
              </a:rPr>
              <a:t>OL1 Heights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12413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524625"/>
            <a:ext cx="2133600" cy="476250"/>
          </a:xfrm>
        </p:spPr>
        <p:txBody>
          <a:bodyPr/>
          <a:lstStyle/>
          <a:p>
            <a:pPr>
              <a:defRPr/>
            </a:pPr>
            <a:fld id="{BE173A6C-60FB-420C-9795-70D997F74414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pic>
        <p:nvPicPr>
          <p:cNvPr id="7" name="Picture 6" descr="InjBeamMC_comple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7900"/>
            <a:ext cx="9144000" cy="48830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279561" y="5581535"/>
            <a:ext cx="37274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effectLst/>
                <a:latin typeface="Calibri" pitchFamily="34" charset="0"/>
              </a:rPr>
              <a:t>OL1 ~ 18 </a:t>
            </a:r>
            <a:r>
              <a:rPr lang="en-US" b="1" dirty="0" err="1" smtClean="0">
                <a:effectLst/>
                <a:latin typeface="Calibri" pitchFamily="34" charset="0"/>
              </a:rPr>
              <a:t>deg</a:t>
            </a:r>
            <a:r>
              <a:rPr lang="en-US" b="1" dirty="0" smtClean="0">
                <a:effectLst/>
                <a:latin typeface="Calibri" pitchFamily="34" charset="0"/>
              </a:rPr>
              <a:t> </a:t>
            </a:r>
          </a:p>
          <a:p>
            <a:r>
              <a:rPr lang="en-US" b="1" dirty="0" err="1">
                <a:effectLst/>
                <a:latin typeface="Calibri" pitchFamily="34" charset="0"/>
              </a:rPr>
              <a:t>t</a:t>
            </a:r>
            <a:r>
              <a:rPr lang="en-US" b="1" dirty="0" err="1" smtClean="0">
                <a:effectLst/>
                <a:latin typeface="Calibri" pitchFamily="34" charset="0"/>
              </a:rPr>
              <a:t>y</a:t>
            </a:r>
            <a:r>
              <a:rPr lang="en-US" b="1" dirty="0" smtClean="0">
                <a:effectLst/>
                <a:latin typeface="Calibri" pitchFamily="34" charset="0"/>
              </a:rPr>
              <a:t> range ± 10 </a:t>
            </a:r>
            <a:r>
              <a:rPr lang="en-US" b="1" dirty="0" err="1" smtClean="0">
                <a:effectLst/>
                <a:latin typeface="Calibri" pitchFamily="34" charset="0"/>
              </a:rPr>
              <a:t>mrad</a:t>
            </a:r>
            <a:r>
              <a:rPr lang="en-US" b="1" dirty="0" smtClean="0">
                <a:effectLst/>
                <a:latin typeface="Calibri" pitchFamily="34" charset="0"/>
              </a:rPr>
              <a:t> (LC lens)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66377456"/>
      </p:ext>
    </p:extLst>
  </p:cSld>
  <p:clrMapOvr>
    <a:masterClrMapping/>
  </p:clrMapOvr>
</p:sld>
</file>

<file path=ppt/theme/theme1.xml><?xml version="1.0" encoding="utf-8"?>
<a:theme xmlns:a="http://schemas.openxmlformats.org/drawingml/2006/main" name="13_General presentation Bianco">
  <a:themeElements>
    <a:clrScheme name="">
      <a:dk1>
        <a:srgbClr val="000000"/>
      </a:dk1>
      <a:lt1>
        <a:srgbClr val="FFFFFF"/>
      </a:lt1>
      <a:dk2>
        <a:srgbClr val="006B61"/>
      </a:dk2>
      <a:lt2>
        <a:srgbClr val="C0C0C0"/>
      </a:lt2>
      <a:accent1>
        <a:srgbClr val="FF00FF"/>
      </a:accent1>
      <a:accent2>
        <a:srgbClr val="00C0C0"/>
      </a:accent2>
      <a:accent3>
        <a:srgbClr val="FFFFFF"/>
      </a:accent3>
      <a:accent4>
        <a:srgbClr val="000000"/>
      </a:accent4>
      <a:accent5>
        <a:srgbClr val="FFAAFF"/>
      </a:accent5>
      <a:accent6>
        <a:srgbClr val="00AEAE"/>
      </a:accent6>
      <a:hlink>
        <a:srgbClr val="00C000"/>
      </a:hlink>
      <a:folHlink>
        <a:srgbClr val="800080"/>
      </a:folHlink>
    </a:clrScheme>
    <a:fontScheme name="13_General presentation Bianc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General presentation Bianc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al presentation Bianc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al presentation Bianc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C:\VIRGO\Talks\General presentation Bianco.pot</Template>
  <TotalTime>53810</TotalTime>
  <Pages>32</Pages>
  <Words>357</Words>
  <Application>Microsoft Macintosh PowerPoint</Application>
  <PresentationFormat>On-screen Show (4:3)</PresentationFormat>
  <Paragraphs>121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13_General presentation Bianco</vt:lpstr>
      <vt:lpstr>SIB 1 local control system: configuration 1</vt:lpstr>
      <vt:lpstr>SIB 1 local control system: configuration 1</vt:lpstr>
      <vt:lpstr>SIB 1 local control system: configuration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INFN-VIRGO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PRM3 in the Injection tower: space considerations E. Genin   European Gravitational Observatory</dc:title>
  <dc:creator>E.Genin</dc:creator>
  <cp:lastModifiedBy>Ettore Majorana</cp:lastModifiedBy>
  <cp:revision>3840</cp:revision>
  <cp:lastPrinted>2000-01-13T15:23:50Z</cp:lastPrinted>
  <dcterms:created xsi:type="dcterms:W3CDTF">2004-06-28T13:08:04Z</dcterms:created>
  <dcterms:modified xsi:type="dcterms:W3CDTF">2012-12-11T12:27:13Z</dcterms:modified>
</cp:coreProperties>
</file>