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52" r:id="rId1"/>
  </p:sldMasterIdLst>
  <p:notesMasterIdLst>
    <p:notesMasterId r:id="rId15"/>
  </p:notesMasterIdLst>
  <p:handoutMasterIdLst>
    <p:handoutMasterId r:id="rId16"/>
  </p:handoutMasterIdLst>
  <p:sldIdLst>
    <p:sldId id="265" r:id="rId2"/>
    <p:sldId id="266" r:id="rId3"/>
    <p:sldId id="267" r:id="rId4"/>
    <p:sldId id="269" r:id="rId5"/>
    <p:sldId id="268" r:id="rId6"/>
    <p:sldId id="273" r:id="rId7"/>
    <p:sldId id="274" r:id="rId8"/>
    <p:sldId id="270" r:id="rId9"/>
    <p:sldId id="271" r:id="rId10"/>
    <p:sldId id="272" r:id="rId11"/>
    <p:sldId id="275" r:id="rId12"/>
    <p:sldId id="276" r:id="rId13"/>
    <p:sldId id="277" r:id="rId14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9966"/>
    <a:srgbClr val="3333CC"/>
    <a:srgbClr val="FF5050"/>
    <a:srgbClr val="6666FF"/>
    <a:srgbClr val="66CCFF"/>
    <a:srgbClr val="FF9933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29" autoAdjust="0"/>
    <p:restoredTop sz="94561" autoAdjust="0"/>
  </p:normalViewPr>
  <p:slideViewPr>
    <p:cSldViewPr snapToGrid="0" snapToObjects="1">
      <p:cViewPr>
        <p:scale>
          <a:sx n="100" d="100"/>
          <a:sy n="100" d="100"/>
        </p:scale>
        <p:origin x="-12" y="21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73" d="100"/>
          <a:sy n="73" d="100"/>
        </p:scale>
        <p:origin x="-1962" y="-114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994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994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3538B822-4510-4F06-AA51-C4BB537486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noProof="0" smtClean="0"/>
              <a:t>Cliquez pour modifier les styles du texte du masque</a:t>
            </a:r>
          </a:p>
          <a:p>
            <a:pPr lvl="1"/>
            <a:r>
              <a:rPr lang="fr-FR" noProof="0" smtClean="0"/>
              <a:t>Deuxième niveau</a:t>
            </a:r>
          </a:p>
          <a:p>
            <a:pPr lvl="2"/>
            <a:r>
              <a:rPr lang="fr-FR" noProof="0" smtClean="0"/>
              <a:t>Troisième niveau</a:t>
            </a:r>
          </a:p>
          <a:p>
            <a:pPr lvl="3"/>
            <a:r>
              <a:rPr lang="fr-FR" noProof="0" smtClean="0"/>
              <a:t>Quatrième niveau</a:t>
            </a:r>
          </a:p>
          <a:p>
            <a:pPr lvl="4"/>
            <a:r>
              <a:rPr lang="fr-FR" noProof="0" smtClean="0"/>
              <a:t>Cinquième niveau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E234C55D-75C2-4F0B-8F37-6B69D90D589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 descr="VIRGO~82"/>
          <p:cNvPicPr>
            <a:picLocks noChangeAspect="1" noChangeArrowheads="1"/>
          </p:cNvPicPr>
          <p:nvPr/>
        </p:nvPicPr>
        <p:blipFill>
          <a:blip r:embed="rId2" cstate="print"/>
          <a:srcRect r="55040"/>
          <a:stretch>
            <a:fillRect/>
          </a:stretch>
        </p:blipFill>
        <p:spPr bwMode="auto">
          <a:xfrm>
            <a:off x="295275" y="319088"/>
            <a:ext cx="1076325" cy="50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10" descr="home"/>
          <p:cNvPicPr>
            <a:picLocks noChangeAspect="1" noChangeArrowheads="1"/>
          </p:cNvPicPr>
          <p:nvPr userDrawn="1"/>
        </p:nvPicPr>
        <p:blipFill>
          <a:blip r:embed="rId3" cstate="print"/>
          <a:srcRect t="32213" r="125" b="32426"/>
          <a:stretch>
            <a:fillRect/>
          </a:stretch>
        </p:blipFill>
        <p:spPr bwMode="auto">
          <a:xfrm>
            <a:off x="0" y="4956175"/>
            <a:ext cx="9132888" cy="1890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>
            <a:spLocks noChangeArrowheads="1"/>
          </p:cNvSpPr>
          <p:nvPr userDrawn="1"/>
        </p:nvSpPr>
        <p:spPr bwMode="auto">
          <a:xfrm>
            <a:off x="0" y="0"/>
            <a:ext cx="9123363" cy="6837363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341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763713"/>
            <a:ext cx="7772400" cy="1470025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34153" name="Rectangle 9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597275"/>
            <a:ext cx="6400800" cy="1082675"/>
          </a:xfrm>
        </p:spPr>
        <p:txBody>
          <a:bodyPr/>
          <a:lstStyle>
            <a:lvl1pPr marL="0" indent="0" algn="ctr">
              <a:buFontTx/>
              <a:buNone/>
              <a:defRPr sz="2400"/>
            </a:lvl1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BE5401-7AC6-4964-AC92-4727D9480571}" type="datetime1">
              <a:rPr lang="en-US"/>
              <a:pPr>
                <a:defRPr/>
              </a:pPr>
              <a:t>7/20/2009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Daniel </a:t>
            </a:r>
            <a:r>
              <a:rPr lang="en-US" dirty="0" err="1" smtClean="0"/>
              <a:t>Sentenac</a:t>
            </a: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E2A6A1-9700-41B8-9609-DFA1A1FE8B2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7BCEF1-ACC9-4108-9FB5-F526E2A0C199}" type="datetime1">
              <a:rPr lang="en-US"/>
              <a:pPr>
                <a:defRPr/>
              </a:pPr>
              <a:t>7/20/2009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Daniel </a:t>
            </a:r>
            <a:r>
              <a:rPr lang="en-US" dirty="0" err="1" smtClean="0"/>
              <a:t>Sentenac</a:t>
            </a:r>
            <a:endParaRPr lang="en-US" dirty="0" smtClean="0"/>
          </a:p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6AC5BD-8058-49EF-966A-365F418F4A3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044575"/>
            <a:ext cx="4038600" cy="49149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044575"/>
            <a:ext cx="4038600" cy="49149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2BB620-9AF8-4F9B-89A9-DF90837DEC48}" type="datetime1">
              <a:rPr lang="en-US"/>
              <a:pPr>
                <a:defRPr/>
              </a:pPr>
              <a:t>7/20/2009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Daniel </a:t>
            </a:r>
            <a:r>
              <a:rPr lang="en-US" dirty="0" err="1" smtClean="0"/>
              <a:t>Sentenac</a:t>
            </a: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D2FCF1-F32C-4700-B137-AF1DA74035C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5162D7-83A8-46C5-917D-4B3A1078ABEF}" type="datetime1">
              <a:rPr lang="en-US"/>
              <a:pPr>
                <a:defRPr/>
              </a:pPr>
              <a:t>7/20/2009</a:t>
            </a:fld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Daniel </a:t>
            </a:r>
            <a:r>
              <a:rPr lang="en-US" dirty="0" err="1" smtClean="0"/>
              <a:t>Sentenac</a:t>
            </a:r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90F0DB-E85F-442B-8019-3D9AD82393A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11F304-4B09-456C-BB1D-BDC54957295B}" type="datetime1">
              <a:rPr lang="en-US"/>
              <a:pPr>
                <a:defRPr/>
              </a:pPr>
              <a:t>7/20/2009</a:t>
            </a:fld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Daniel </a:t>
            </a:r>
            <a:r>
              <a:rPr lang="en-US" dirty="0" err="1" smtClean="0"/>
              <a:t>Sentenac</a:t>
            </a: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BDDA0D-C64D-4D63-A421-D5B44B71E78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02F765-6BB3-4415-B6A4-2790E1B2ADD9}" type="datetime1">
              <a:rPr lang="en-US"/>
              <a:pPr>
                <a:defRPr/>
              </a:pPr>
              <a:t>7/20/2009</a:t>
            </a:fld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Daniel </a:t>
            </a:r>
            <a:r>
              <a:rPr lang="en-US" dirty="0" err="1" smtClean="0"/>
              <a:t>Sentenac</a:t>
            </a: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8543F4-EE8B-4618-B643-B125E0869C3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4B14A4-6289-4AF6-BF05-F24EB6427AAF}" type="datetime1">
              <a:rPr lang="en-US"/>
              <a:pPr>
                <a:defRPr/>
              </a:pPr>
              <a:t>7/20/2009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Daniel </a:t>
            </a:r>
            <a:r>
              <a:rPr lang="en-US" dirty="0" err="1" smtClean="0"/>
              <a:t>Sentenac</a:t>
            </a: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C4ACA1-D79C-4AF8-BBEE-2E3BABCA1CB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20224D-B2E6-484B-A054-D1FAD02466AC}" type="datetime1">
              <a:rPr lang="en-US"/>
              <a:pPr>
                <a:defRPr/>
              </a:pPr>
              <a:t>7/20/2009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Daniel </a:t>
            </a:r>
            <a:r>
              <a:rPr lang="en-US" dirty="0" err="1" smtClean="0"/>
              <a:t>Sentenac</a:t>
            </a: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2A89AB-B8E3-465C-BF99-5C36AB96E6C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470BF4-A229-47EB-BBE4-223F31DA115A}" type="datetime1">
              <a:rPr lang="en-US"/>
              <a:pPr>
                <a:defRPr/>
              </a:pPr>
              <a:t>7/20/2009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Daniel </a:t>
            </a:r>
            <a:r>
              <a:rPr lang="en-US" dirty="0" err="1" smtClean="0"/>
              <a:t>Sentenac</a:t>
            </a: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1F9D7D-1754-482F-93F0-F1905FA9893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30175"/>
            <a:ext cx="2057400" cy="58293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30175"/>
            <a:ext cx="6019800" cy="58293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6E970D-20C3-4072-AF72-2AA90F1F4AF4}" type="datetime1">
              <a:rPr lang="en-US"/>
              <a:pPr>
                <a:defRPr/>
              </a:pPr>
              <a:t>7/20/2009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Software Group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0E58A7-875E-4B7B-AB0A-4BAC0133916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487488" y="130175"/>
            <a:ext cx="7094537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Click here to edit the title</a:t>
            </a:r>
          </a:p>
        </p:txBody>
      </p:sp>
      <p:sp>
        <p:nvSpPr>
          <p:cNvPr id="819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561975" y="6457950"/>
            <a:ext cx="1758950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</a:defRPr>
            </a:lvl1pPr>
          </a:lstStyle>
          <a:p>
            <a:pPr>
              <a:defRPr/>
            </a:pPr>
            <a:fld id="{01112D72-9BE5-47C9-8E12-887DEDA6F9A9}" type="datetime1">
              <a:rPr lang="en-US"/>
              <a:pPr>
                <a:defRPr/>
              </a:pPr>
              <a:t>7/20/2009</a:t>
            </a:fld>
            <a:endParaRPr lang="en-US"/>
          </a:p>
        </p:txBody>
      </p:sp>
      <p:sp>
        <p:nvSpPr>
          <p:cNvPr id="819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514600" y="6477000"/>
            <a:ext cx="3938588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</a:defRPr>
            </a:lvl1pPr>
          </a:lstStyle>
          <a:p>
            <a:pPr>
              <a:defRPr/>
            </a:pPr>
            <a:r>
              <a:rPr lang="en-US" dirty="0" smtClean="0"/>
              <a:t>D. </a:t>
            </a:r>
            <a:r>
              <a:rPr lang="en-US" dirty="0" err="1" smtClean="0"/>
              <a:t>Sentenac</a:t>
            </a:r>
            <a:endParaRPr lang="en-US" dirty="0"/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05600" y="6477000"/>
            <a:ext cx="1758950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+mn-lt"/>
              </a:defRPr>
            </a:lvl1pPr>
          </a:lstStyle>
          <a:p>
            <a:pPr>
              <a:defRPr/>
            </a:pPr>
            <a:fld id="{F857A0D3-47D5-497F-B4C0-E4591C57B29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199" name="Line 7"/>
          <p:cNvSpPr>
            <a:spLocks noChangeShapeType="1"/>
          </p:cNvSpPr>
          <p:nvPr/>
        </p:nvSpPr>
        <p:spPr bwMode="auto">
          <a:xfrm>
            <a:off x="561975" y="762000"/>
            <a:ext cx="802005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8200" name="Line 8"/>
          <p:cNvSpPr>
            <a:spLocks noChangeShapeType="1"/>
          </p:cNvSpPr>
          <p:nvPr/>
        </p:nvSpPr>
        <p:spPr bwMode="auto">
          <a:xfrm>
            <a:off x="561975" y="6324600"/>
            <a:ext cx="802005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pic>
        <p:nvPicPr>
          <p:cNvPr id="1032" name="Picture 9" descr="VIRGO~82"/>
          <p:cNvPicPr>
            <a:picLocks noChangeAspect="1" noChangeArrowheads="1"/>
          </p:cNvPicPr>
          <p:nvPr/>
        </p:nvPicPr>
        <p:blipFill>
          <a:blip r:embed="rId13" cstate="print"/>
          <a:srcRect r="55040"/>
          <a:stretch>
            <a:fillRect/>
          </a:stretch>
        </p:blipFill>
        <p:spPr bwMode="auto">
          <a:xfrm>
            <a:off x="561975" y="315913"/>
            <a:ext cx="769938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204" name="Rectangle 1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044575"/>
            <a:ext cx="8229600" cy="491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</p:sldLayoutIdLst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30000"/>
        </a:spcBef>
        <a:spcAft>
          <a:spcPct val="10000"/>
        </a:spcAft>
        <a:buChar char="•"/>
        <a:defRPr sz="32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10000"/>
        </a:spcBef>
        <a:spcAft>
          <a:spcPct val="10000"/>
        </a:spcAft>
        <a:buFont typeface="Arial" charset="0"/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10000"/>
        </a:spcBef>
        <a:spcAft>
          <a:spcPct val="10000"/>
        </a:spcAft>
        <a:buFont typeface="Wingdings" pitchFamily="2" charset="2"/>
        <a:buChar char=""/>
        <a:defRPr sz="24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10000"/>
        </a:spcBef>
        <a:spcAft>
          <a:spcPct val="0"/>
        </a:spcAft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ophiropt.com/laser-measurement-instruments/beam-profilers/products/industrial-applications/the-cameras/pyrocam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orkarea.ego-gw.it/ego2/ego/itf/software/auth-only/projects/infrared-camera/infrared-camera" TargetMode="External"/><Relationship Id="rId4" Type="http://schemas.openxmlformats.org/officeDocument/2006/relationships/hyperlink" Target="https://pub3.ego-gw.it/itf/hwii/index.php?content=2&amp;step=2&amp;thisPart=02629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theimagingsource.com/en_US/products/cameras/firewire-ccd-bayer/dbk21af04/" TargetMode="Externa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://www.theimagingsource.com/en_US/products/cameras/firewire-ccd-bayer/dbk21af04/" TargetMode="Externa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s://workarea.ego-gw.it/ego2/ego/itf/software/auth-only/projects/r-d-camera-software/design-architecture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sz="2400" dirty="0" smtClean="0"/>
              <a:t>Infrared Camera Software Deployment &amp; Architecture Proposal for Camera Data Acquisition, Processing and Distribution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1543050" y="4055417"/>
            <a:ext cx="61436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+mj-lt"/>
              </a:rPr>
              <a:t>G. </a:t>
            </a:r>
            <a:r>
              <a:rPr lang="en-US" sz="2000" dirty="0" err="1" smtClean="0">
                <a:latin typeface="+mj-lt"/>
              </a:rPr>
              <a:t>Ballardin</a:t>
            </a:r>
            <a:r>
              <a:rPr lang="en-US" sz="2000" dirty="0" smtClean="0">
                <a:latin typeface="+mj-lt"/>
              </a:rPr>
              <a:t>, F. </a:t>
            </a:r>
            <a:r>
              <a:rPr lang="en-US" sz="2000" dirty="0" err="1" smtClean="0">
                <a:latin typeface="+mj-lt"/>
              </a:rPr>
              <a:t>Carbognani</a:t>
            </a:r>
            <a:r>
              <a:rPr lang="en-US" sz="2000" dirty="0" smtClean="0">
                <a:latin typeface="+mj-lt"/>
              </a:rPr>
              <a:t>, E. </a:t>
            </a:r>
            <a:r>
              <a:rPr lang="en-US" sz="2000" dirty="0" err="1" smtClean="0">
                <a:latin typeface="+mj-lt"/>
              </a:rPr>
              <a:t>Pacaud,D</a:t>
            </a:r>
            <a:r>
              <a:rPr lang="en-US" sz="2000" dirty="0" smtClean="0">
                <a:latin typeface="+mj-lt"/>
              </a:rPr>
              <a:t>. </a:t>
            </a:r>
            <a:r>
              <a:rPr lang="en-US" sz="2000" dirty="0" err="1" smtClean="0">
                <a:latin typeface="+mj-lt"/>
              </a:rPr>
              <a:t>Sentenac</a:t>
            </a:r>
            <a:endParaRPr lang="en-US" sz="2000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Pyrocam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772400" y="4276725"/>
            <a:ext cx="1295400" cy="19431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8B748BD3-FC9D-4981-BA58-652558299818}" type="datetime1">
              <a:rPr lang="en-US"/>
              <a:pPr>
                <a:defRPr/>
              </a:pPr>
              <a:t>7/20/2009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Software Group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09FC29-E899-4C41-8FDF-EE7EAB4DA34C}" type="slidenum">
              <a:rPr lang="en-US"/>
              <a:pPr>
                <a:defRPr/>
              </a:pPr>
              <a:t>2</a:t>
            </a:fld>
            <a:endParaRPr lang="en-US"/>
          </a:p>
        </p:txBody>
      </p:sp>
      <p:sp>
        <p:nvSpPr>
          <p:cNvPr id="171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>
                <a:solidFill>
                  <a:srgbClr val="339966"/>
                </a:solidFill>
              </a:rPr>
              <a:t>IR Camera Hardware Installation</a:t>
            </a:r>
          </a:p>
        </p:txBody>
      </p:sp>
      <p:sp>
        <p:nvSpPr>
          <p:cNvPr id="1710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76225" y="958850"/>
            <a:ext cx="8591550" cy="2765425"/>
          </a:xfrm>
          <a:solidFill>
            <a:schemeClr val="accent1">
              <a:lumMod val="75000"/>
            </a:schemeClr>
          </a:solidFill>
          <a:ln>
            <a:noFill/>
          </a:ln>
        </p:spPr>
        <p:txBody>
          <a:bodyPr/>
          <a:lstStyle/>
          <a:p>
            <a:pPr>
              <a:defRPr/>
            </a:pPr>
            <a:r>
              <a:rPr lang="en-US" sz="2400" dirty="0" smtClean="0"/>
              <a:t>IR Camera : </a:t>
            </a:r>
            <a:r>
              <a:rPr lang="en-US" sz="2400" dirty="0" err="1" smtClean="0"/>
              <a:t>PyrocamIII</a:t>
            </a:r>
            <a:r>
              <a:rPr lang="en-US" sz="2400" dirty="0" smtClean="0"/>
              <a:t> from SPIRICON</a:t>
            </a:r>
          </a:p>
          <a:p>
            <a:pPr>
              <a:defRPr/>
            </a:pPr>
            <a:r>
              <a:rPr lang="en-US" sz="2400" dirty="0" smtClean="0"/>
              <a:t>References :</a:t>
            </a:r>
          </a:p>
          <a:p>
            <a:pPr>
              <a:buNone/>
              <a:defRPr/>
            </a:pPr>
            <a:r>
              <a:rPr lang="en-US" sz="1800" i="1" dirty="0" smtClean="0">
                <a:effectLst/>
                <a:hlinkClick r:id="rId3"/>
              </a:rPr>
              <a:t>http://</a:t>
            </a:r>
            <a:r>
              <a:rPr lang="en-US" sz="1800" i="1" dirty="0" smtClean="0">
                <a:solidFill>
                  <a:srgbClr val="C00000"/>
                </a:solidFill>
                <a:effectLst/>
                <a:hlinkClick r:id="rId3"/>
              </a:rPr>
              <a:t>www.ophiropt.com/laser-measurement-instruments/beam-profilers/products/industrial-applications/the-cameras/pyrocam</a:t>
            </a:r>
            <a:endParaRPr lang="en-US" sz="1800" i="1" dirty="0" smtClean="0">
              <a:solidFill>
                <a:srgbClr val="C00000"/>
              </a:solidFill>
              <a:effectLst/>
            </a:endParaRPr>
          </a:p>
          <a:p>
            <a:pPr>
              <a:buNone/>
              <a:defRPr/>
            </a:pPr>
            <a:r>
              <a:rPr lang="en-US" sz="1800" i="1" dirty="0" smtClean="0">
                <a:solidFill>
                  <a:schemeClr val="accent2"/>
                </a:solidFill>
                <a:effectLst/>
                <a:latin typeface="+mj-lt"/>
                <a:hlinkClick r:id="rId4"/>
              </a:rPr>
              <a:t>https://pub3.ego-gw.it/itf/hwii/index.php?content=2&amp;step=2&amp;thisPart=02629</a:t>
            </a:r>
            <a:endParaRPr lang="en-US" sz="1800" i="1" dirty="0" smtClean="0">
              <a:solidFill>
                <a:schemeClr val="accent2"/>
              </a:solidFill>
              <a:effectLst/>
              <a:latin typeface="+mj-lt"/>
            </a:endParaRPr>
          </a:p>
          <a:p>
            <a:pPr>
              <a:buNone/>
              <a:defRPr/>
            </a:pPr>
            <a:r>
              <a:rPr lang="en-US" sz="1800" i="1" dirty="0" smtClean="0">
                <a:effectLst/>
                <a:hlinkClick r:id="rId5"/>
              </a:rPr>
              <a:t>https://workarea.ego-gw.it/ego2/ego/itf/software/auth-only/projects/infrared camera/infrared-camera</a:t>
            </a:r>
            <a:endParaRPr lang="en-US" sz="1800" i="1" dirty="0" smtClean="0">
              <a:effectLst/>
            </a:endParaRPr>
          </a:p>
          <a:p>
            <a:pPr>
              <a:buNone/>
              <a:defRPr/>
            </a:pPr>
            <a:endParaRPr lang="en-US" sz="1800" i="1" dirty="0" smtClean="0">
              <a:solidFill>
                <a:schemeClr val="accent2"/>
              </a:solidFill>
            </a:endParaRPr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 bwMode="auto">
          <a:xfrm>
            <a:off x="314325" y="4645026"/>
            <a:ext cx="8686800" cy="13652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10000"/>
              </a:spcAft>
              <a:buClrTx/>
              <a:buSzTx/>
              <a:buFontTx/>
              <a:buChar char="•"/>
              <a:tabLst/>
              <a:defRPr/>
            </a:pPr>
            <a:r>
              <a:rPr lang="en-US" sz="2000" kern="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Installed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: </a:t>
            </a:r>
          </a:p>
          <a:p>
            <a:pPr marL="800100" lvl="1" indent="-342900">
              <a:spcBef>
                <a:spcPct val="30000"/>
              </a:spcBef>
              <a:spcAft>
                <a:spcPct val="10000"/>
              </a:spcAft>
              <a:buFont typeface="Wingdings" pitchFamily="2" charset="2"/>
              <a:buChar char="ü"/>
              <a:defRPr/>
            </a:pPr>
            <a:r>
              <a:rPr lang="en-US" sz="2000" kern="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2 </a:t>
            </a:r>
            <a:r>
              <a:rPr kumimoji="0" lang="en-US" sz="20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IR Cameras on NI &amp; WI TCS benches</a:t>
            </a:r>
          </a:p>
          <a:p>
            <a:pPr marL="800100" lvl="1" indent="-342900">
              <a:spcBef>
                <a:spcPct val="30000"/>
              </a:spcBef>
              <a:spcAft>
                <a:spcPct val="10000"/>
              </a:spcAft>
              <a:buFont typeface="Wingdings" pitchFamily="2" charset="2"/>
              <a:buChar char="ü"/>
              <a:defRPr/>
            </a:pPr>
            <a:r>
              <a:rPr lang="en-US" sz="2000" kern="0" noProof="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PC Windows with FireWire PCI 3 ports, in between NI &amp; WI</a:t>
            </a:r>
            <a:endParaRPr kumimoji="0" lang="en-US" sz="1600" b="1" i="1" u="none" strike="noStrike" kern="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1000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1600" b="1" i="1" kern="0" dirty="0">
              <a:latin typeface="+mn-lt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1000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0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10000"/>
              </a:spcAft>
              <a:buClrTx/>
              <a:buSzTx/>
              <a:buFontTx/>
              <a:buChar char="•"/>
              <a:tabLst/>
              <a:defRPr/>
            </a:pPr>
            <a:endParaRPr kumimoji="0" lang="en-US" sz="32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3B4AF465-4841-43A5-83FE-C1A2F74D91B2}" type="datetime1">
              <a:rPr lang="en-US"/>
              <a:pPr>
                <a:defRPr/>
              </a:pPr>
              <a:t>7/20/2009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Software Group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2AFD7EF-1DAE-4138-87A1-25FAE8662168}" type="slidenum">
              <a:rPr lang="en-US"/>
              <a:pPr>
                <a:defRPr/>
              </a:pPr>
              <a:t>3</a:t>
            </a:fld>
            <a:endParaRPr lang="en-US" dirty="0"/>
          </a:p>
        </p:txBody>
      </p:sp>
      <p:sp>
        <p:nvSpPr>
          <p:cNvPr id="172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>
                <a:solidFill>
                  <a:srgbClr val="339966"/>
                </a:solidFill>
              </a:rPr>
              <a:t>IR Camera Software Deployment (1)</a:t>
            </a:r>
          </a:p>
        </p:txBody>
      </p:sp>
      <p:sp>
        <p:nvSpPr>
          <p:cNvPr id="172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863599"/>
            <a:ext cx="8229600" cy="5337175"/>
          </a:xfrm>
        </p:spPr>
        <p:txBody>
          <a:bodyPr/>
          <a:lstStyle/>
          <a:p>
            <a:pPr>
              <a:lnSpc>
                <a:spcPct val="80000"/>
              </a:lnSpc>
              <a:defRPr/>
            </a:pPr>
            <a:endParaRPr lang="en-US" sz="1800" dirty="0" smtClean="0"/>
          </a:p>
          <a:p>
            <a:pPr>
              <a:lnSpc>
                <a:spcPct val="80000"/>
              </a:lnSpc>
              <a:defRPr/>
            </a:pPr>
            <a:r>
              <a:rPr lang="en-US" sz="2000" dirty="0" smtClean="0"/>
              <a:t>Image acquisition </a:t>
            </a:r>
            <a:r>
              <a:rPr lang="en-US" sz="2000" dirty="0" smtClean="0"/>
              <a:t>through </a:t>
            </a:r>
            <a:r>
              <a:rPr lang="en-US" sz="2000" dirty="0" smtClean="0"/>
              <a:t>FireWire</a:t>
            </a:r>
          </a:p>
          <a:p>
            <a:pPr>
              <a:lnSpc>
                <a:spcPct val="80000"/>
              </a:lnSpc>
              <a:defRPr/>
            </a:pPr>
            <a:endParaRPr lang="en-US" sz="2000" dirty="0" smtClean="0"/>
          </a:p>
          <a:p>
            <a:pPr>
              <a:lnSpc>
                <a:spcPct val="80000"/>
              </a:lnSpc>
              <a:defRPr/>
            </a:pPr>
            <a:r>
              <a:rPr lang="en-US" sz="2000" dirty="0" smtClean="0"/>
              <a:t>Pieces of software supplied by SPIRICON :</a:t>
            </a:r>
          </a:p>
          <a:p>
            <a:pPr lvl="1">
              <a:lnSpc>
                <a:spcPct val="80000"/>
              </a:lnSpc>
              <a:defRPr/>
            </a:pPr>
            <a:endParaRPr lang="en-US" sz="2000" dirty="0" smtClean="0"/>
          </a:p>
          <a:p>
            <a:pPr lvl="2">
              <a:lnSpc>
                <a:spcPct val="80000"/>
              </a:lnSpc>
              <a:buFont typeface="Wingdings" pitchFamily="2" charset="2"/>
              <a:buChar char="Ø"/>
              <a:defRPr/>
            </a:pPr>
            <a:r>
              <a:rPr lang="en-US" sz="2000" dirty="0" smtClean="0"/>
              <a:t>ActiveX Windows </a:t>
            </a:r>
            <a:r>
              <a:rPr lang="en-US" sz="2000" dirty="0" smtClean="0"/>
              <a:t>ieee-1394 driver </a:t>
            </a:r>
            <a:r>
              <a:rPr lang="en-US" sz="2000" dirty="0" smtClean="0"/>
              <a:t>(FireWire</a:t>
            </a:r>
            <a:r>
              <a:rPr lang="en-US" sz="2000" dirty="0" smtClean="0"/>
              <a:t>)</a:t>
            </a:r>
          </a:p>
          <a:p>
            <a:pPr lvl="2">
              <a:lnSpc>
                <a:spcPct val="80000"/>
              </a:lnSpc>
              <a:buFont typeface="Wingdings" pitchFamily="2" charset="2"/>
              <a:buChar char="Ø"/>
              <a:defRPr/>
            </a:pPr>
            <a:endParaRPr lang="en-US" sz="2000" dirty="0" smtClean="0"/>
          </a:p>
          <a:p>
            <a:pPr lvl="2">
              <a:lnSpc>
                <a:spcPct val="80000"/>
              </a:lnSpc>
              <a:buFont typeface="Wingdings" pitchFamily="2" charset="2"/>
              <a:buChar char="Ø"/>
              <a:defRPr/>
            </a:pPr>
            <a:r>
              <a:rPr lang="en-US" sz="2000" dirty="0" err="1" smtClean="0"/>
              <a:t>Labview</a:t>
            </a:r>
            <a:r>
              <a:rPr lang="en-US" sz="2000" dirty="0" smtClean="0"/>
              <a:t> blocks ready for data acquisition</a:t>
            </a:r>
          </a:p>
          <a:p>
            <a:pPr>
              <a:lnSpc>
                <a:spcPct val="80000"/>
              </a:lnSpc>
              <a:defRPr/>
            </a:pPr>
            <a:endParaRPr lang="en-US" sz="2000" dirty="0" smtClean="0"/>
          </a:p>
          <a:p>
            <a:pPr>
              <a:lnSpc>
                <a:spcPct val="80000"/>
              </a:lnSpc>
              <a:defRPr/>
            </a:pPr>
            <a:r>
              <a:rPr lang="en-US" sz="2000" dirty="0" smtClean="0"/>
              <a:t>Virgo commissioning requirements :</a:t>
            </a:r>
          </a:p>
          <a:p>
            <a:pPr>
              <a:lnSpc>
                <a:spcPct val="80000"/>
              </a:lnSpc>
              <a:defRPr/>
            </a:pPr>
            <a:endParaRPr lang="en-US" sz="2000" dirty="0" smtClean="0"/>
          </a:p>
          <a:p>
            <a:pPr lvl="1">
              <a:lnSpc>
                <a:spcPct val="80000"/>
              </a:lnSpc>
              <a:buFont typeface="Wingdings" pitchFamily="2" charset="2"/>
              <a:buChar char="Ø"/>
              <a:defRPr/>
            </a:pPr>
            <a:r>
              <a:rPr lang="en-US" sz="2000" dirty="0" smtClean="0"/>
              <a:t>Remote </a:t>
            </a:r>
            <a:r>
              <a:rPr lang="en-US" sz="2000" dirty="0" smtClean="0"/>
              <a:t>image </a:t>
            </a:r>
            <a:r>
              <a:rPr lang="en-US" sz="2000" dirty="0" smtClean="0"/>
              <a:t>display </a:t>
            </a:r>
            <a:r>
              <a:rPr lang="en-US" sz="2000" dirty="0" smtClean="0"/>
              <a:t>(full </a:t>
            </a:r>
            <a:r>
              <a:rPr lang="en-US" sz="2000" dirty="0" smtClean="0"/>
              <a:t>124x124 pixels)</a:t>
            </a:r>
          </a:p>
          <a:p>
            <a:pPr lvl="1">
              <a:lnSpc>
                <a:spcPct val="80000"/>
              </a:lnSpc>
              <a:buFont typeface="Wingdings" pitchFamily="2" charset="2"/>
              <a:buChar char="Ø"/>
              <a:defRPr/>
            </a:pPr>
            <a:endParaRPr lang="en-US" sz="2000" dirty="0" smtClean="0"/>
          </a:p>
          <a:p>
            <a:pPr lvl="1">
              <a:lnSpc>
                <a:spcPct val="80000"/>
              </a:lnSpc>
              <a:buFont typeface="Wingdings" pitchFamily="2" charset="2"/>
              <a:buChar char="Ø"/>
              <a:defRPr/>
            </a:pPr>
            <a:r>
              <a:rPr lang="en-US" sz="2000" dirty="0" smtClean="0"/>
              <a:t>1Hz averaged images to DAQ</a:t>
            </a:r>
          </a:p>
          <a:p>
            <a:pPr lvl="1">
              <a:lnSpc>
                <a:spcPct val="80000"/>
              </a:lnSpc>
              <a:buFont typeface="Wingdings" pitchFamily="2" charset="2"/>
              <a:buChar char="Ø"/>
              <a:defRPr/>
            </a:pPr>
            <a:endParaRPr lang="en-US" sz="2000" dirty="0" smtClean="0"/>
          </a:p>
          <a:p>
            <a:pPr lvl="1">
              <a:lnSpc>
                <a:spcPct val="80000"/>
              </a:lnSpc>
              <a:buFont typeface="Wingdings" pitchFamily="2" charset="2"/>
              <a:buChar char="Ø"/>
              <a:defRPr/>
            </a:pPr>
            <a:r>
              <a:rPr lang="en-US" sz="2000" dirty="0" smtClean="0"/>
              <a:t>Possibility to switch ON/OFF the camera remotely</a:t>
            </a:r>
          </a:p>
          <a:p>
            <a:pPr lvl="1">
              <a:lnSpc>
                <a:spcPct val="80000"/>
              </a:lnSpc>
              <a:buFont typeface="Wingdings" pitchFamily="2" charset="2"/>
              <a:buChar char="Ø"/>
              <a:defRPr/>
            </a:pPr>
            <a:endParaRPr lang="en-US" sz="1800" dirty="0" smtClean="0"/>
          </a:p>
          <a:p>
            <a:pPr lvl="1">
              <a:lnSpc>
                <a:spcPct val="80000"/>
              </a:lnSpc>
              <a:buFont typeface="Wingdings" pitchFamily="2" charset="2"/>
              <a:buChar char="Ø"/>
              <a:defRPr/>
            </a:pPr>
            <a:endParaRPr lang="en-US" sz="1800" dirty="0" smtClean="0"/>
          </a:p>
          <a:p>
            <a:pPr lvl="1">
              <a:lnSpc>
                <a:spcPct val="80000"/>
              </a:lnSpc>
              <a:buFont typeface="Wingdings" pitchFamily="2" charset="2"/>
              <a:buChar char="Ø"/>
              <a:defRPr/>
            </a:pPr>
            <a:endParaRPr lang="en-US" sz="1800" dirty="0" smtClean="0"/>
          </a:p>
          <a:p>
            <a:pPr lvl="1">
              <a:lnSpc>
                <a:spcPct val="80000"/>
              </a:lnSpc>
              <a:defRPr/>
            </a:pPr>
            <a:endParaRPr lang="en-US" sz="1800" dirty="0" smtClean="0"/>
          </a:p>
          <a:p>
            <a:pPr>
              <a:lnSpc>
                <a:spcPct val="80000"/>
              </a:lnSpc>
              <a:defRPr/>
            </a:pPr>
            <a:endParaRPr lang="en-US" sz="1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3B4AF465-4841-43A5-83FE-C1A2F74D91B2}" type="datetime1">
              <a:rPr lang="en-US"/>
              <a:pPr>
                <a:defRPr/>
              </a:pPr>
              <a:t>7/20/2009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Software Group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2AFD7EF-1DAE-4138-87A1-25FAE8662168}" type="slidenum">
              <a:rPr lang="en-US"/>
              <a:pPr>
                <a:defRPr/>
              </a:pPr>
              <a:t>4</a:t>
            </a:fld>
            <a:endParaRPr lang="en-US"/>
          </a:p>
        </p:txBody>
      </p:sp>
      <p:sp>
        <p:nvSpPr>
          <p:cNvPr id="172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>
                <a:solidFill>
                  <a:srgbClr val="339966"/>
                </a:solidFill>
              </a:rPr>
              <a:t>IR Camera Software Deployment (2)</a:t>
            </a:r>
          </a:p>
        </p:txBody>
      </p:sp>
      <p:sp>
        <p:nvSpPr>
          <p:cNvPr id="172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015999"/>
            <a:ext cx="8229600" cy="5280025"/>
          </a:xfrm>
        </p:spPr>
        <p:txBody>
          <a:bodyPr/>
          <a:lstStyle/>
          <a:p>
            <a:pPr>
              <a:lnSpc>
                <a:spcPct val="80000"/>
              </a:lnSpc>
              <a:defRPr/>
            </a:pPr>
            <a:r>
              <a:rPr lang="en-US" sz="1800" dirty="0" smtClean="0">
                <a:solidFill>
                  <a:schemeClr val="accent1">
                    <a:lumMod val="75000"/>
                  </a:schemeClr>
                </a:solidFill>
              </a:rPr>
              <a:t>(</a:t>
            </a:r>
            <a:r>
              <a:rPr lang="en-US" sz="1800" dirty="0" err="1" smtClean="0">
                <a:solidFill>
                  <a:schemeClr val="accent1">
                    <a:lumMod val="75000"/>
                  </a:schemeClr>
                </a:solidFill>
              </a:rPr>
              <a:t>Labview</a:t>
            </a:r>
            <a:r>
              <a:rPr lang="en-US" sz="1800" dirty="0" smtClean="0">
                <a:solidFill>
                  <a:schemeClr val="accent1">
                    <a:lumMod val="75000"/>
                  </a:schemeClr>
                </a:solidFill>
              </a:rPr>
              <a:t>, </a:t>
            </a:r>
            <a:r>
              <a:rPr lang="en-US" sz="1800" dirty="0" smtClean="0">
                <a:solidFill>
                  <a:schemeClr val="accent1">
                    <a:lumMod val="75000"/>
                  </a:schemeClr>
                </a:solidFill>
              </a:rPr>
              <a:t>1 Windows </a:t>
            </a:r>
            <a:r>
              <a:rPr lang="en-US" sz="1800" dirty="0" smtClean="0">
                <a:solidFill>
                  <a:schemeClr val="accent1">
                    <a:lumMod val="75000"/>
                  </a:schemeClr>
                </a:solidFill>
              </a:rPr>
              <a:t>PC) </a:t>
            </a:r>
            <a:r>
              <a:rPr lang="en-US" sz="1800" dirty="0" err="1" smtClean="0">
                <a:solidFill>
                  <a:schemeClr val="accent1">
                    <a:lumMod val="75000"/>
                  </a:schemeClr>
                </a:solidFill>
              </a:rPr>
              <a:t>NICameraServer</a:t>
            </a:r>
            <a:r>
              <a:rPr lang="en-US" sz="1800" dirty="0" smtClean="0">
                <a:solidFill>
                  <a:schemeClr val="accent1">
                    <a:lumMod val="75000"/>
                  </a:schemeClr>
                </a:solidFill>
              </a:rPr>
              <a:t> &amp; </a:t>
            </a:r>
            <a:r>
              <a:rPr lang="en-US" sz="1800" dirty="0" err="1" smtClean="0">
                <a:solidFill>
                  <a:schemeClr val="accent1">
                    <a:lumMod val="75000"/>
                  </a:schemeClr>
                </a:solidFill>
              </a:rPr>
              <a:t>WICameraServer</a:t>
            </a:r>
            <a:r>
              <a:rPr lang="en-US" sz="1800" dirty="0" smtClean="0">
                <a:solidFill>
                  <a:schemeClr val="accent1">
                    <a:lumMod val="75000"/>
                  </a:schemeClr>
                </a:solidFill>
              </a:rPr>
              <a:t> :</a:t>
            </a:r>
          </a:p>
          <a:p>
            <a:pPr lvl="1">
              <a:lnSpc>
                <a:spcPct val="80000"/>
              </a:lnSpc>
              <a:buFont typeface="Wingdings" pitchFamily="2" charset="2"/>
              <a:buChar char="Ø"/>
              <a:defRPr/>
            </a:pPr>
            <a:r>
              <a:rPr lang="en-US" sz="1800" dirty="0" smtClean="0"/>
              <a:t>Acquire images </a:t>
            </a:r>
            <a:r>
              <a:rPr lang="en-US" sz="1800" dirty="0" smtClean="0"/>
              <a:t>up to</a:t>
            </a:r>
            <a:r>
              <a:rPr lang="en-US" sz="1800" dirty="0" smtClean="0"/>
              <a:t> </a:t>
            </a:r>
            <a:r>
              <a:rPr lang="en-US" sz="1800" dirty="0" smtClean="0"/>
              <a:t>24 Hz through FireWire (2 ports)</a:t>
            </a:r>
          </a:p>
          <a:p>
            <a:pPr lvl="1">
              <a:lnSpc>
                <a:spcPct val="80000"/>
              </a:lnSpc>
              <a:buFont typeface="Wingdings" pitchFamily="2" charset="2"/>
              <a:buChar char="Ø"/>
              <a:defRPr/>
            </a:pPr>
            <a:r>
              <a:rPr lang="en-US" sz="1800" dirty="0" smtClean="0"/>
              <a:t>1Hz average </a:t>
            </a:r>
            <a:r>
              <a:rPr lang="en-US" sz="1800" dirty="0" smtClean="0"/>
              <a:t>NI &amp; WI </a:t>
            </a:r>
            <a:r>
              <a:rPr lang="en-US" sz="1800" dirty="0" smtClean="0"/>
              <a:t>images</a:t>
            </a:r>
            <a:endParaRPr lang="en-US" sz="1800" dirty="0" smtClean="0"/>
          </a:p>
          <a:p>
            <a:pPr lvl="1">
              <a:lnSpc>
                <a:spcPct val="80000"/>
              </a:lnSpc>
              <a:buFont typeface="Wingdings" pitchFamily="2" charset="2"/>
              <a:buChar char="Ø"/>
              <a:defRPr/>
            </a:pPr>
            <a:r>
              <a:rPr lang="en-US" sz="1800" dirty="0" smtClean="0"/>
              <a:t>Associated machine</a:t>
            </a:r>
            <a:r>
              <a:rPr lang="en-US" sz="1800" dirty="0" smtClean="0"/>
              <a:t> </a:t>
            </a:r>
            <a:r>
              <a:rPr lang="en-US" sz="1800" dirty="0" smtClean="0"/>
              <a:t>GPS timestamp</a:t>
            </a:r>
          </a:p>
          <a:p>
            <a:pPr lvl="1">
              <a:lnSpc>
                <a:spcPct val="80000"/>
              </a:lnSpc>
              <a:buFont typeface="Wingdings" pitchFamily="2" charset="2"/>
              <a:buChar char="Ø"/>
              <a:defRPr/>
            </a:pPr>
            <a:r>
              <a:rPr lang="en-US" sz="1800" dirty="0" smtClean="0"/>
              <a:t>Upload </a:t>
            </a:r>
            <a:r>
              <a:rPr lang="en-US" sz="1800" dirty="0" err="1" smtClean="0"/>
              <a:t>timestampe</a:t>
            </a:r>
            <a:r>
              <a:rPr lang="en-US" sz="1800" dirty="0" err="1" smtClean="0"/>
              <a:t>d</a:t>
            </a:r>
            <a:r>
              <a:rPr lang="en-US" sz="1800" dirty="0" smtClean="0"/>
              <a:t> </a:t>
            </a:r>
            <a:r>
              <a:rPr lang="en-US" sz="1800" dirty="0" smtClean="0"/>
              <a:t>averaged </a:t>
            </a:r>
            <a:r>
              <a:rPr lang="en-US" sz="1800" dirty="0" smtClean="0"/>
              <a:t>images to </a:t>
            </a:r>
            <a:r>
              <a:rPr lang="en-US" sz="1800" dirty="0" smtClean="0"/>
              <a:t>bridge </a:t>
            </a:r>
            <a:r>
              <a:rPr lang="en-US" sz="1800" dirty="0" err="1" smtClean="0"/>
              <a:t>MySQL</a:t>
            </a:r>
            <a:r>
              <a:rPr lang="en-US" sz="1800" dirty="0" smtClean="0"/>
              <a:t> database </a:t>
            </a:r>
            <a:r>
              <a:rPr lang="en-US" sz="1800" dirty="0" smtClean="0"/>
              <a:t>at 1Hz</a:t>
            </a:r>
          </a:p>
          <a:p>
            <a:pPr lvl="1">
              <a:lnSpc>
                <a:spcPct val="80000"/>
              </a:lnSpc>
              <a:buFont typeface="Wingdings" pitchFamily="2" charset="2"/>
              <a:buChar char="Ø"/>
              <a:defRPr/>
            </a:pPr>
            <a:r>
              <a:rPr lang="en-US" sz="1800" dirty="0" smtClean="0"/>
              <a:t>Distribute instant images to </a:t>
            </a:r>
            <a:r>
              <a:rPr lang="en-US" sz="1800" dirty="0" smtClean="0"/>
              <a:t>any connected </a:t>
            </a:r>
            <a:r>
              <a:rPr lang="en-US" sz="1800" dirty="0" smtClean="0"/>
              <a:t>clients</a:t>
            </a:r>
          </a:p>
          <a:p>
            <a:pPr>
              <a:lnSpc>
                <a:spcPct val="80000"/>
              </a:lnSpc>
              <a:buFont typeface="Arial" pitchFamily="34" charset="0"/>
              <a:buChar char="•"/>
              <a:defRPr/>
            </a:pPr>
            <a:r>
              <a:rPr lang="en-US" sz="1800" dirty="0" smtClean="0">
                <a:solidFill>
                  <a:schemeClr val="accent1">
                    <a:lumMod val="75000"/>
                  </a:schemeClr>
                </a:solidFill>
              </a:rPr>
              <a:t>(</a:t>
            </a:r>
            <a:r>
              <a:rPr lang="en-US" sz="1800" dirty="0" err="1" smtClean="0">
                <a:solidFill>
                  <a:schemeClr val="accent1">
                    <a:lumMod val="75000"/>
                  </a:schemeClr>
                </a:solidFill>
              </a:rPr>
              <a:t>Labview</a:t>
            </a:r>
            <a:r>
              <a:rPr lang="en-US" sz="1800" dirty="0" smtClean="0">
                <a:solidFill>
                  <a:schemeClr val="accent1">
                    <a:lumMod val="75000"/>
                  </a:schemeClr>
                </a:solidFill>
              </a:rPr>
              <a:t>, Linux) </a:t>
            </a:r>
            <a:r>
              <a:rPr lang="en-US" sz="1800" dirty="0" err="1" smtClean="0">
                <a:solidFill>
                  <a:schemeClr val="accent1">
                    <a:lumMod val="75000"/>
                  </a:schemeClr>
                </a:solidFill>
              </a:rPr>
              <a:t>CamClientWI</a:t>
            </a:r>
            <a:r>
              <a:rPr lang="en-US" sz="1800" dirty="0" smtClean="0">
                <a:solidFill>
                  <a:schemeClr val="accent1">
                    <a:lumMod val="75000"/>
                  </a:schemeClr>
                </a:solidFill>
              </a:rPr>
              <a:t> &amp; </a:t>
            </a:r>
            <a:r>
              <a:rPr lang="en-US" sz="1800" dirty="0" err="1" smtClean="0">
                <a:solidFill>
                  <a:schemeClr val="accent1">
                    <a:lumMod val="75000"/>
                  </a:schemeClr>
                </a:solidFill>
              </a:rPr>
              <a:t>CamClientNI</a:t>
            </a:r>
            <a:endParaRPr lang="en-US" sz="18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lvl="1">
              <a:lnSpc>
                <a:spcPct val="80000"/>
              </a:lnSpc>
              <a:buFont typeface="Wingdings" pitchFamily="2" charset="2"/>
              <a:buChar char="Ø"/>
              <a:defRPr/>
            </a:pPr>
            <a:r>
              <a:rPr lang="en-US" sz="1800" dirty="0" smtClean="0"/>
              <a:t>Connect to </a:t>
            </a:r>
            <a:r>
              <a:rPr lang="en-US" sz="1800" dirty="0" err="1" smtClean="0"/>
              <a:t>WICameraServer</a:t>
            </a:r>
            <a:r>
              <a:rPr lang="en-US" sz="1800" dirty="0" smtClean="0"/>
              <a:t> &amp; </a:t>
            </a:r>
            <a:r>
              <a:rPr lang="en-US" sz="1800" dirty="0" err="1" smtClean="0"/>
              <a:t>NICameraServer</a:t>
            </a:r>
            <a:r>
              <a:rPr lang="en-US" sz="1800" dirty="0" smtClean="0"/>
              <a:t> (</a:t>
            </a:r>
            <a:r>
              <a:rPr lang="en-US" sz="1800" dirty="0" err="1" smtClean="0"/>
              <a:t>ip,port</a:t>
            </a:r>
            <a:r>
              <a:rPr lang="en-US" sz="1800" dirty="0" smtClean="0"/>
              <a:t> address)</a:t>
            </a:r>
          </a:p>
          <a:p>
            <a:pPr lvl="1">
              <a:lnSpc>
                <a:spcPct val="80000"/>
              </a:lnSpc>
              <a:buFont typeface="Wingdings" pitchFamily="2" charset="2"/>
              <a:buChar char="Ø"/>
              <a:defRPr/>
            </a:pPr>
            <a:r>
              <a:rPr lang="en-US" sz="1800" dirty="0" smtClean="0"/>
              <a:t>Display instant images sent by servers at a quite fast rate </a:t>
            </a:r>
            <a:r>
              <a:rPr lang="en-US" sz="1800" dirty="0" smtClean="0"/>
              <a:t>(&gt;10Hz)</a:t>
            </a:r>
            <a:endParaRPr lang="en-US" sz="1800" dirty="0" smtClean="0"/>
          </a:p>
          <a:p>
            <a:pPr>
              <a:lnSpc>
                <a:spcPct val="80000"/>
              </a:lnSpc>
              <a:buFont typeface="Arial" pitchFamily="34" charset="0"/>
              <a:buChar char="•"/>
              <a:defRPr/>
            </a:pPr>
            <a:r>
              <a:rPr lang="en-US" sz="1800" dirty="0" err="1" smtClean="0">
                <a:solidFill>
                  <a:schemeClr val="accent1">
                    <a:lumMod val="75000"/>
                  </a:schemeClr>
                </a:solidFill>
              </a:rPr>
              <a:t>DbFrGetImage</a:t>
            </a:r>
            <a:r>
              <a:rPr lang="en-US" sz="1800" dirty="0" smtClean="0">
                <a:solidFill>
                  <a:schemeClr val="accent1">
                    <a:lumMod val="75000"/>
                  </a:schemeClr>
                </a:solidFill>
              </a:rPr>
              <a:t> (Linux, </a:t>
            </a:r>
            <a:r>
              <a:rPr lang="en-US" sz="1800" dirty="0" err="1" smtClean="0">
                <a:solidFill>
                  <a:schemeClr val="accent1">
                    <a:lumMod val="75000"/>
                  </a:schemeClr>
                </a:solidFill>
              </a:rPr>
              <a:t>FdIOServer</a:t>
            </a:r>
            <a:r>
              <a:rPr lang="en-US" sz="1800" dirty="0" smtClean="0">
                <a:solidFill>
                  <a:schemeClr val="accent1">
                    <a:lumMod val="75000"/>
                  </a:schemeClr>
                </a:solidFill>
              </a:rPr>
              <a:t>) :</a:t>
            </a:r>
          </a:p>
          <a:p>
            <a:pPr lvl="1">
              <a:lnSpc>
                <a:spcPct val="80000"/>
              </a:lnSpc>
              <a:buFont typeface="Wingdings" pitchFamily="2" charset="2"/>
              <a:buChar char="Ø"/>
              <a:defRPr/>
            </a:pPr>
            <a:r>
              <a:rPr lang="en-US" sz="1800" dirty="0" smtClean="0"/>
              <a:t>Grab NI &amp; WI images at 1Hz, and </a:t>
            </a:r>
            <a:r>
              <a:rPr lang="en-US" sz="1800" dirty="0" smtClean="0"/>
              <a:t>captured image </a:t>
            </a:r>
            <a:r>
              <a:rPr lang="en-US" sz="1800" dirty="0" smtClean="0"/>
              <a:t>timestamp </a:t>
            </a:r>
            <a:r>
              <a:rPr lang="en-US" sz="1800" dirty="0" smtClean="0"/>
              <a:t>from </a:t>
            </a:r>
            <a:r>
              <a:rPr lang="en-US" sz="1800" dirty="0" smtClean="0"/>
              <a:t>bridge </a:t>
            </a:r>
            <a:r>
              <a:rPr lang="en-US" sz="1800" dirty="0" err="1" smtClean="0"/>
              <a:t>MySQL</a:t>
            </a:r>
            <a:r>
              <a:rPr lang="en-US" sz="1800" dirty="0" smtClean="0"/>
              <a:t> database</a:t>
            </a:r>
            <a:endParaRPr lang="en-US" sz="1800" dirty="0" smtClean="0"/>
          </a:p>
          <a:p>
            <a:pPr lvl="1">
              <a:lnSpc>
                <a:spcPct val="80000"/>
              </a:lnSpc>
              <a:buFont typeface="Wingdings" pitchFamily="2" charset="2"/>
              <a:buChar char="Ø"/>
              <a:defRPr/>
            </a:pPr>
            <a:r>
              <a:rPr lang="en-US" sz="1800" dirty="0" smtClean="0"/>
              <a:t>Can perform data analysis with possibility to link to </a:t>
            </a:r>
            <a:r>
              <a:rPr lang="en-US" sz="1800" dirty="0" err="1" smtClean="0"/>
              <a:t>matlab</a:t>
            </a:r>
            <a:r>
              <a:rPr lang="en-US" sz="1800" dirty="0" smtClean="0"/>
              <a:t> function</a:t>
            </a:r>
          </a:p>
          <a:p>
            <a:pPr lvl="1">
              <a:lnSpc>
                <a:spcPct val="80000"/>
              </a:lnSpc>
              <a:buNone/>
              <a:defRPr/>
            </a:pPr>
            <a:r>
              <a:rPr lang="en-US" sz="1800" dirty="0" smtClean="0"/>
              <a:t>    (like </a:t>
            </a:r>
            <a:r>
              <a:rPr lang="en-US" sz="1800" dirty="0" err="1" smtClean="0"/>
              <a:t>CtrlSrv</a:t>
            </a:r>
            <a:r>
              <a:rPr lang="en-US" sz="1800" dirty="0" smtClean="0"/>
              <a:t> for phase camera</a:t>
            </a:r>
            <a:r>
              <a:rPr lang="en-US" sz="1800" dirty="0" smtClean="0"/>
              <a:t>)</a:t>
            </a:r>
            <a:endParaRPr lang="en-US" sz="1800" dirty="0" smtClean="0"/>
          </a:p>
          <a:p>
            <a:pPr lvl="1">
              <a:lnSpc>
                <a:spcPct val="80000"/>
              </a:lnSpc>
              <a:buFont typeface="Wingdings" pitchFamily="2" charset="2"/>
              <a:buChar char="Ø"/>
              <a:defRPr/>
            </a:pPr>
            <a:r>
              <a:rPr lang="en-US" sz="1800" dirty="0" smtClean="0"/>
              <a:t>Release images in </a:t>
            </a:r>
            <a:r>
              <a:rPr lang="en-US" sz="1800" dirty="0" smtClean="0"/>
              <a:t>clocked Virgo </a:t>
            </a:r>
            <a:r>
              <a:rPr lang="en-US" sz="1800" dirty="0" smtClean="0"/>
              <a:t>frames with </a:t>
            </a:r>
            <a:r>
              <a:rPr lang="en-US" sz="1800" dirty="0" smtClean="0"/>
              <a:t>timestamp difference to </a:t>
            </a:r>
            <a:r>
              <a:rPr lang="en-US" sz="1800" dirty="0" smtClean="0"/>
              <a:t>give a rough idea of </a:t>
            </a:r>
            <a:r>
              <a:rPr lang="en-US" sz="1800" dirty="0" smtClean="0"/>
              <a:t>real image </a:t>
            </a:r>
            <a:r>
              <a:rPr lang="en-US" sz="1800" dirty="0" smtClean="0"/>
              <a:t>capture </a:t>
            </a:r>
            <a:r>
              <a:rPr lang="en-US" sz="1800" dirty="0" smtClean="0"/>
              <a:t>time</a:t>
            </a:r>
            <a:endParaRPr lang="en-US" sz="1800" dirty="0" smtClean="0"/>
          </a:p>
          <a:p>
            <a:pPr>
              <a:lnSpc>
                <a:spcPct val="80000"/>
              </a:lnSpc>
              <a:defRPr/>
            </a:pPr>
            <a:r>
              <a:rPr lang="en-US" sz="1800" dirty="0" smtClean="0">
                <a:solidFill>
                  <a:schemeClr val="accent1">
                    <a:lumMod val="75000"/>
                  </a:schemeClr>
                </a:solidFill>
              </a:rPr>
              <a:t>Remote access to Windows PC using </a:t>
            </a:r>
            <a:r>
              <a:rPr lang="en-US" sz="1800" dirty="0" err="1" smtClean="0">
                <a:solidFill>
                  <a:schemeClr val="accent1">
                    <a:lumMod val="75000"/>
                  </a:schemeClr>
                </a:solidFill>
              </a:rPr>
              <a:t>vncviewer</a:t>
            </a:r>
            <a:endParaRPr lang="en-US" sz="1800" dirty="0" smtClean="0"/>
          </a:p>
          <a:p>
            <a:pPr lvl="1">
              <a:lnSpc>
                <a:spcPct val="80000"/>
              </a:lnSpc>
              <a:buFont typeface="Wingdings" pitchFamily="2" charset="2"/>
              <a:buChar char="Ø"/>
              <a:defRPr/>
            </a:pPr>
            <a:r>
              <a:rPr lang="en-US" sz="1800" dirty="0" smtClean="0"/>
              <a:t>Camera can be set ON/OFF using CHOPPED/PULSE m</a:t>
            </a:r>
            <a:r>
              <a:rPr lang="en-US" sz="2000" dirty="0" smtClean="0"/>
              <a:t>odes</a:t>
            </a:r>
          </a:p>
          <a:p>
            <a:pPr>
              <a:lnSpc>
                <a:spcPct val="80000"/>
              </a:lnSpc>
              <a:defRPr/>
            </a:pPr>
            <a:endParaRPr lang="en-US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B02F765-6BB3-4415-B6A4-2790E1B2ADD9}" type="datetime1">
              <a:rPr lang="en-US" smtClean="0"/>
              <a:pPr>
                <a:defRPr/>
              </a:pPr>
              <a:t>7/20/2009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Software Group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A8543F4-EE8B-4618-B643-B125E0869C33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  <p:pic>
        <p:nvPicPr>
          <p:cNvPr id="44" name="Picture 43" descr="Camera_IR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85850" y="930190"/>
            <a:ext cx="6962775" cy="5255374"/>
          </a:xfrm>
          <a:prstGeom prst="rect">
            <a:avLst/>
          </a:prstGeom>
        </p:spPr>
      </p:pic>
      <p:sp>
        <p:nvSpPr>
          <p:cNvPr id="46" name="Rectangle 2"/>
          <p:cNvSpPr txBox="1">
            <a:spLocks noChangeArrowheads="1"/>
          </p:cNvSpPr>
          <p:nvPr/>
        </p:nvSpPr>
        <p:spPr>
          <a:xfrm>
            <a:off x="1487488" y="130175"/>
            <a:ext cx="7094537" cy="7080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3399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IR Camera Software Architecture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53188" y="5588198"/>
            <a:ext cx="112723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rgbClr val="92D050"/>
                </a:solidFill>
                <a:latin typeface="+mj-lt"/>
              </a:rPr>
              <a:t>SMS </a:t>
            </a:r>
            <a:r>
              <a:rPr lang="en-US" sz="1200" b="1" dirty="0" err="1" smtClean="0">
                <a:solidFill>
                  <a:srgbClr val="92D050"/>
                </a:solidFill>
                <a:latin typeface="+mj-lt"/>
              </a:rPr>
              <a:t>GPSdiff</a:t>
            </a:r>
            <a:endParaRPr lang="en-US" sz="1200" b="1" dirty="0">
              <a:solidFill>
                <a:srgbClr val="92D050"/>
              </a:solidFill>
              <a:latin typeface="+mj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525" y="4514850"/>
            <a:ext cx="179568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en-US" sz="1600" dirty="0" smtClean="0">
                <a:latin typeface="+mj-lt"/>
              </a:rPr>
              <a:t>Possibility to</a:t>
            </a:r>
          </a:p>
          <a:p>
            <a:pPr algn="just"/>
            <a:r>
              <a:rPr lang="en-US" sz="1600" dirty="0" smtClean="0">
                <a:latin typeface="+mj-lt"/>
              </a:rPr>
              <a:t>Integrate camera </a:t>
            </a:r>
          </a:p>
          <a:p>
            <a:pPr algn="just"/>
            <a:r>
              <a:rPr lang="en-US" sz="1600" dirty="0" smtClean="0">
                <a:latin typeface="+mj-lt"/>
              </a:rPr>
              <a:t>controls</a:t>
            </a:r>
            <a:endParaRPr lang="en-US" sz="1600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 bwMode="auto">
          <a:xfrm>
            <a:off x="4105275" y="1676400"/>
            <a:ext cx="1524000" cy="333375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49288" y="1647824"/>
            <a:ext cx="7980362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000" dirty="0">
                <a:latin typeface="+mj-lt"/>
              </a:rPr>
              <a:t> Preliminary work done using </a:t>
            </a:r>
            <a:r>
              <a:rPr lang="en-US" sz="2000" dirty="0">
                <a:latin typeface="+mj-lt"/>
                <a:hlinkClick r:id="rId2"/>
              </a:rPr>
              <a:t>DBK21AF04</a:t>
            </a:r>
            <a:r>
              <a:rPr lang="en-US" sz="2000" dirty="0">
                <a:latin typeface="+mj-lt"/>
              </a:rPr>
              <a:t>  camera from Imaging Source </a:t>
            </a:r>
            <a:r>
              <a:rPr lang="en-US" sz="2000" dirty="0" smtClean="0">
                <a:latin typeface="+mj-lt"/>
              </a:rPr>
              <a:t>vendor</a:t>
            </a:r>
            <a:endParaRPr lang="en-US" sz="2000" dirty="0" smtClean="0"/>
          </a:p>
          <a:p>
            <a:pPr>
              <a:buFont typeface="Arial" pitchFamily="34" charset="0"/>
              <a:buChar char="•"/>
            </a:pPr>
            <a:r>
              <a:rPr lang="en-US" sz="2000" dirty="0" smtClean="0">
                <a:latin typeface="+mj-lt"/>
              </a:rPr>
              <a:t>Investigations for possibility of ieee-1394 driver for Linux (better solution for Virgo framework integration)</a:t>
            </a:r>
          </a:p>
          <a:p>
            <a:pPr lvl="1">
              <a:buFont typeface="Wingdings" pitchFamily="2" charset="2"/>
              <a:buChar char="Ø"/>
            </a:pPr>
            <a:r>
              <a:rPr lang="en-US" sz="2000" dirty="0">
                <a:latin typeface="+mj-lt"/>
              </a:rPr>
              <a:t>FireWire Camera standard </a:t>
            </a:r>
            <a:r>
              <a:rPr lang="en-US" sz="2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IIDC (DCAM)</a:t>
            </a:r>
            <a:endParaRPr lang="en-US" sz="2000" dirty="0" smtClean="0">
              <a:latin typeface="+mj-lt"/>
            </a:endParaRPr>
          </a:p>
          <a:p>
            <a:pPr lvl="1">
              <a:buFont typeface="Wingdings" pitchFamily="2" charset="2"/>
              <a:buChar char="Ø"/>
            </a:pPr>
            <a:r>
              <a:rPr lang="en-US" sz="2000" dirty="0" smtClean="0">
                <a:latin typeface="+mj-lt"/>
              </a:rPr>
              <a:t>Kernel module installation on </a:t>
            </a:r>
            <a:r>
              <a:rPr lang="en-US" sz="2000" dirty="0" err="1" smtClean="0">
                <a:latin typeface="+mj-lt"/>
              </a:rPr>
              <a:t>rtpcvtf</a:t>
            </a:r>
            <a:r>
              <a:rPr lang="en-US" sz="2000" dirty="0" smtClean="0">
                <a:latin typeface="+mj-lt"/>
              </a:rPr>
              <a:t> (from Linux distribution)</a:t>
            </a:r>
          </a:p>
          <a:p>
            <a:pPr lvl="2">
              <a:buFont typeface="Wingdings" pitchFamily="2" charset="2"/>
              <a:buChar char="§"/>
            </a:pPr>
            <a:r>
              <a:rPr lang="en-US" sz="2000" dirty="0" smtClean="0">
                <a:latin typeface="+mj-lt"/>
              </a:rPr>
              <a:t> ieee1394*: core of the IEEE 1394 subsystem</a:t>
            </a:r>
          </a:p>
          <a:p>
            <a:pPr lvl="2">
              <a:buFont typeface="Wingdings" pitchFamily="2" charset="2"/>
              <a:buChar char="§"/>
            </a:pPr>
            <a:r>
              <a:rPr lang="en-US" sz="2000" dirty="0" smtClean="0">
                <a:latin typeface="+mj-lt"/>
              </a:rPr>
              <a:t> raw1394*: higher-level module for bus access</a:t>
            </a:r>
          </a:p>
          <a:p>
            <a:pPr lvl="2">
              <a:buFont typeface="Wingdings" pitchFamily="2" charset="2"/>
              <a:buChar char="§"/>
            </a:pPr>
            <a:r>
              <a:rPr lang="en-US" sz="2000" dirty="0" smtClean="0">
                <a:latin typeface="+mj-lt"/>
              </a:rPr>
              <a:t> video1394: fast DMA frame transfer module</a:t>
            </a:r>
          </a:p>
          <a:p>
            <a:pPr lvl="2">
              <a:buFont typeface="Wingdings" pitchFamily="2" charset="2"/>
              <a:buChar char="§"/>
            </a:pPr>
            <a:r>
              <a:rPr lang="en-US" sz="2000" dirty="0" smtClean="0">
                <a:latin typeface="+mj-lt"/>
              </a:rPr>
              <a:t> a low-level host-card driver such as ohci1394</a:t>
            </a:r>
          </a:p>
          <a:p>
            <a:pPr lvl="1">
              <a:buFont typeface="Wingdings" pitchFamily="2" charset="2"/>
              <a:buChar char="Ø"/>
            </a:pPr>
            <a:r>
              <a:rPr lang="en-US" sz="2000" dirty="0" smtClean="0">
                <a:latin typeface="+mj-lt"/>
              </a:rPr>
              <a:t>Test some ready to use Open Source software</a:t>
            </a:r>
          </a:p>
          <a:p>
            <a:pPr lvl="2">
              <a:buFont typeface="Wingdings" pitchFamily="2" charset="2"/>
              <a:buChar char="§"/>
            </a:pPr>
            <a:r>
              <a:rPr lang="en-US" sz="2000" dirty="0">
                <a:latin typeface="+mj-lt"/>
              </a:rPr>
              <a:t> </a:t>
            </a:r>
            <a:r>
              <a:rPr lang="en-US" sz="2000" dirty="0" smtClean="0">
                <a:latin typeface="+mj-lt"/>
              </a:rPr>
              <a:t>coriander</a:t>
            </a:r>
          </a:p>
          <a:p>
            <a:pPr lvl="2">
              <a:buFont typeface="Wingdings" pitchFamily="2" charset="2"/>
              <a:buChar char="§"/>
            </a:pPr>
            <a:r>
              <a:rPr lang="en-US" sz="2000" dirty="0" smtClean="0">
                <a:latin typeface="+mj-lt"/>
              </a:rPr>
              <a:t> libdc1394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B02F765-6BB3-4415-B6A4-2790E1B2ADD9}" type="datetime1">
              <a:rPr lang="en-US" smtClean="0"/>
              <a:pPr>
                <a:defRPr/>
              </a:pPr>
              <a:t>7/20/2009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Software Group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A8543F4-EE8B-4618-B643-B125E0869C33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1125538" y="130175"/>
            <a:ext cx="8018462" cy="7080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800" kern="0" dirty="0" smtClean="0">
                <a:solidFill>
                  <a:srgbClr val="3399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ea typeface="+mj-ea"/>
                <a:cs typeface="+mj-cs"/>
              </a:rPr>
              <a:t>P</a:t>
            </a:r>
            <a:r>
              <a:rPr kumimoji="0" lang="en-US" sz="2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3399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roposal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3399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3399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for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3399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Camera software architecture </a:t>
            </a:r>
            <a:endParaRPr kumimoji="0" lang="en-US" sz="2800" b="0" i="0" u="none" strike="noStrike" kern="0" cap="none" spc="0" normalizeH="0" baseline="0" noProof="0" dirty="0" smtClean="0">
              <a:ln>
                <a:noFill/>
              </a:ln>
              <a:solidFill>
                <a:srgbClr val="339966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49288" y="1038225"/>
            <a:ext cx="19127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Motivations :</a:t>
            </a:r>
            <a:endParaRPr lang="en-US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auto">
          <a:xfrm>
            <a:off x="885826" y="4800600"/>
            <a:ext cx="1435100" cy="238125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57225" y="4743450"/>
            <a:ext cx="524374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000" dirty="0" smtClean="0">
                <a:latin typeface="+mj-lt"/>
              </a:rPr>
              <a:t> </a:t>
            </a:r>
            <a:r>
              <a:rPr lang="en-US" sz="2000" dirty="0">
                <a:latin typeface="+mj-lt"/>
                <a:hlinkClick r:id="rId2"/>
              </a:rPr>
              <a:t>DBK21AF04</a:t>
            </a:r>
            <a:r>
              <a:rPr lang="en-US" sz="2000" dirty="0">
                <a:latin typeface="+mj-lt"/>
              </a:rPr>
              <a:t> </a:t>
            </a:r>
            <a:r>
              <a:rPr lang="en-US" sz="2000" dirty="0" smtClean="0">
                <a:latin typeface="+mj-lt"/>
              </a:rPr>
              <a:t>camera from Imaging source: </a:t>
            </a:r>
          </a:p>
          <a:p>
            <a:pPr lvl="1">
              <a:buFont typeface="Wingdings" pitchFamily="2" charset="2"/>
              <a:buChar char="Ø"/>
            </a:pPr>
            <a:r>
              <a:rPr lang="en-US" sz="2000" dirty="0" smtClean="0">
                <a:latin typeface="+mj-lt"/>
              </a:rPr>
              <a:t>1</a:t>
            </a:r>
            <a:r>
              <a:rPr lang="en-US" sz="2000" dirty="0" smtClean="0">
                <a:latin typeface="+mj-lt"/>
              </a:rPr>
              <a:t> </a:t>
            </a:r>
            <a:r>
              <a:rPr lang="en-US" sz="2000" dirty="0" smtClean="0">
                <a:latin typeface="+mj-lt"/>
              </a:rPr>
              <a:t>FireWire </a:t>
            </a:r>
            <a:r>
              <a:rPr lang="en-US" sz="2000" dirty="0" smtClean="0">
                <a:latin typeface="+mj-lt"/>
              </a:rPr>
              <a:t>external link</a:t>
            </a:r>
            <a:endParaRPr lang="en-US" sz="2000" dirty="0" smtClean="0">
              <a:latin typeface="+mj-lt"/>
            </a:endParaRPr>
          </a:p>
          <a:p>
            <a:pPr lvl="1">
              <a:buFont typeface="Wingdings" pitchFamily="2" charset="2"/>
              <a:buChar char="Ø"/>
            </a:pPr>
            <a:r>
              <a:rPr lang="en-US" sz="2000" dirty="0" smtClean="0">
                <a:latin typeface="+mj-lt"/>
              </a:rPr>
              <a:t>640x480 </a:t>
            </a:r>
            <a:r>
              <a:rPr lang="en-US" sz="2000" dirty="0" smtClean="0">
                <a:latin typeface="+mj-lt"/>
              </a:rPr>
              <a:t>pixels, 8-bits image output </a:t>
            </a:r>
            <a:endParaRPr lang="en-US" sz="2000" dirty="0" smtClean="0">
              <a:latin typeface="+mj-lt"/>
            </a:endParaRPr>
          </a:p>
          <a:p>
            <a:pPr lvl="1">
              <a:buFont typeface="Wingdings" pitchFamily="2" charset="2"/>
              <a:buChar char="Ø"/>
            </a:pPr>
            <a:r>
              <a:rPr lang="en-US" sz="2000" dirty="0" smtClean="0">
                <a:latin typeface="+mj-lt"/>
              </a:rPr>
              <a:t>Max 60 fps</a:t>
            </a:r>
            <a:endParaRPr lang="en-US" sz="2000" dirty="0">
              <a:latin typeface="+mj-lt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B02F765-6BB3-4415-B6A4-2790E1B2ADD9}" type="datetime1">
              <a:rPr lang="en-US" smtClean="0"/>
              <a:pPr>
                <a:defRPr/>
              </a:pPr>
              <a:t>7/20/2009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Software Group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A8543F4-EE8B-4618-B643-B125E0869C33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6630632" y="130175"/>
            <a:ext cx="2081568" cy="7080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800" kern="0" dirty="0" smtClean="0">
                <a:solidFill>
                  <a:srgbClr val="3399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ea typeface="+mj-ea"/>
                <a:cs typeface="+mj-cs"/>
              </a:rPr>
              <a:t>Setup</a:t>
            </a:r>
            <a:r>
              <a:rPr kumimoji="0" lang="en-US" sz="2800" b="0" i="0" u="none" strike="noStrike" kern="0" cap="none" spc="0" normalizeH="0" noProof="0" dirty="0" smtClean="0">
                <a:ln>
                  <a:noFill/>
                </a:ln>
                <a:solidFill>
                  <a:srgbClr val="3399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(1)</a:t>
            </a:r>
            <a:endParaRPr kumimoji="0" lang="en-US" sz="2800" b="0" i="0" u="none" strike="noStrike" kern="0" cap="none" spc="0" normalizeH="0" baseline="0" noProof="0" dirty="0" smtClean="0">
              <a:ln>
                <a:noFill/>
              </a:ln>
              <a:solidFill>
                <a:srgbClr val="339966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52450" y="1114426"/>
            <a:ext cx="39909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5">
                    <a:lumMod val="50000"/>
                  </a:schemeClr>
                </a:solidFill>
                <a:latin typeface="+mj-lt"/>
              </a:rPr>
              <a:t>Hardware :</a:t>
            </a:r>
            <a:endParaRPr lang="en-US" dirty="0">
              <a:solidFill>
                <a:schemeClr val="accent5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28650" y="1590675"/>
            <a:ext cx="808355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000" dirty="0" smtClean="0"/>
              <a:t> </a:t>
            </a:r>
            <a:r>
              <a:rPr lang="en-US" sz="2000" dirty="0" smtClean="0">
                <a:latin typeface="+mj-lt"/>
              </a:rPr>
              <a:t>RTPCVTF image acquisition </a:t>
            </a:r>
            <a:r>
              <a:rPr lang="en-US" sz="2000" dirty="0" smtClean="0">
                <a:latin typeface="+mj-lt"/>
              </a:rPr>
              <a:t>machine </a:t>
            </a:r>
          </a:p>
          <a:p>
            <a:pPr lvl="1">
              <a:buFont typeface="Wingdings" pitchFamily="2" charset="2"/>
              <a:buChar char="Ø"/>
            </a:pPr>
            <a:r>
              <a:rPr lang="en-US" sz="2000" dirty="0" smtClean="0">
                <a:latin typeface="+mj-lt"/>
              </a:rPr>
              <a:t>1 </a:t>
            </a:r>
            <a:r>
              <a:rPr lang="en-US" sz="2000" dirty="0" smtClean="0">
                <a:latin typeface="+mj-lt"/>
              </a:rPr>
              <a:t>F</a:t>
            </a:r>
            <a:r>
              <a:rPr lang="en-US" sz="2000" dirty="0" smtClean="0">
                <a:latin typeface="+mj-lt"/>
              </a:rPr>
              <a:t>ireWire port available </a:t>
            </a:r>
            <a:endParaRPr lang="en-US" sz="2000" dirty="0" smtClean="0">
              <a:latin typeface="+mj-lt"/>
            </a:endParaRPr>
          </a:p>
          <a:p>
            <a:pPr lvl="1">
              <a:buFont typeface="Wingdings" pitchFamily="2" charset="2"/>
              <a:buChar char="Ø"/>
            </a:pPr>
            <a:r>
              <a:rPr lang="en-US" sz="2000" dirty="0" smtClean="0">
                <a:latin typeface="+mj-lt"/>
              </a:rPr>
              <a:t>512 KB memory</a:t>
            </a:r>
          </a:p>
          <a:p>
            <a:pPr lvl="1">
              <a:buFont typeface="Wingdings" pitchFamily="2" charset="2"/>
              <a:buChar char="Ø"/>
            </a:pPr>
            <a:r>
              <a:rPr lang="en-US" sz="2000" dirty="0" smtClean="0">
                <a:latin typeface="+mj-lt"/>
              </a:rPr>
              <a:t>CPU dual core 2.4 </a:t>
            </a:r>
            <a:r>
              <a:rPr lang="en-US" sz="2000" dirty="0" err="1" smtClean="0">
                <a:latin typeface="+mj-lt"/>
              </a:rPr>
              <a:t>Ghz</a:t>
            </a:r>
            <a:r>
              <a:rPr lang="en-US" sz="2000" dirty="0" smtClean="0">
                <a:latin typeface="+mj-lt"/>
              </a:rPr>
              <a:t> </a:t>
            </a:r>
          </a:p>
          <a:p>
            <a:pPr lvl="1">
              <a:buFont typeface="Wingdings" pitchFamily="2" charset="2"/>
              <a:buChar char="Ø"/>
            </a:pPr>
            <a:r>
              <a:rPr lang="en-US" sz="2000" dirty="0" smtClean="0">
                <a:latin typeface="+mj-lt"/>
              </a:rPr>
              <a:t>1024 KB of cache</a:t>
            </a:r>
            <a:endParaRPr lang="en-US" sz="2000" dirty="0">
              <a:latin typeface="+mj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38175" y="3145215"/>
            <a:ext cx="4230645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dirty="0" smtClean="0"/>
              <a:t> </a:t>
            </a:r>
            <a:r>
              <a:rPr lang="en-US" sz="2000" dirty="0" err="1" smtClean="0">
                <a:latin typeface="+mj-lt"/>
              </a:rPr>
              <a:t>CMPLxx</a:t>
            </a:r>
            <a:r>
              <a:rPr lang="en-US" sz="2000" dirty="0" smtClean="0">
                <a:latin typeface="+mj-lt"/>
              </a:rPr>
              <a:t> image display machine </a:t>
            </a:r>
            <a:r>
              <a:rPr lang="en-US" sz="2000" dirty="0" smtClean="0">
                <a:latin typeface="+mj-lt"/>
              </a:rPr>
              <a:t>: </a:t>
            </a:r>
          </a:p>
          <a:p>
            <a:pPr lvl="1">
              <a:buFont typeface="Wingdings" pitchFamily="2" charset="2"/>
              <a:buChar char="Ø"/>
            </a:pPr>
            <a:r>
              <a:rPr lang="en-US" sz="2000" dirty="0" smtClean="0">
                <a:latin typeface="+mj-lt"/>
              </a:rPr>
              <a:t>1GB ram memory</a:t>
            </a:r>
          </a:p>
          <a:p>
            <a:pPr lvl="1">
              <a:buFont typeface="Wingdings" pitchFamily="2" charset="2"/>
              <a:buChar char="Ø"/>
            </a:pPr>
            <a:r>
              <a:rPr lang="en-US" sz="2000" dirty="0" smtClean="0">
                <a:latin typeface="+mj-lt"/>
              </a:rPr>
              <a:t>CPU dual core 3.2 </a:t>
            </a:r>
            <a:r>
              <a:rPr lang="en-US" sz="2000" dirty="0" err="1" smtClean="0">
                <a:latin typeface="+mj-lt"/>
              </a:rPr>
              <a:t>Ghz</a:t>
            </a:r>
            <a:r>
              <a:rPr lang="en-US" sz="2000" dirty="0" smtClean="0">
                <a:latin typeface="+mj-lt"/>
              </a:rPr>
              <a:t> </a:t>
            </a:r>
          </a:p>
          <a:p>
            <a:pPr lvl="1">
              <a:buFont typeface="Wingdings" pitchFamily="2" charset="2"/>
              <a:buChar char="Ø"/>
            </a:pPr>
            <a:r>
              <a:rPr lang="en-US" sz="2000" dirty="0" smtClean="0">
                <a:latin typeface="+mj-lt"/>
              </a:rPr>
              <a:t>2048 KB of cache</a:t>
            </a:r>
            <a:endParaRPr lang="en-US" sz="2000" dirty="0">
              <a:latin typeface="+mj-lt"/>
            </a:endParaRPr>
          </a:p>
        </p:txBody>
      </p:sp>
      <p:pic>
        <p:nvPicPr>
          <p:cNvPr id="11" name="Picture 10" descr="ImgSrc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040082" y="4443412"/>
            <a:ext cx="2216287" cy="15287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amera_present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148606" y="756125"/>
            <a:ext cx="8850661" cy="534575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B02F765-6BB3-4415-B6A4-2790E1B2ADD9}" type="datetime1">
              <a:rPr lang="en-US" smtClean="0"/>
              <a:pPr>
                <a:defRPr/>
              </a:pPr>
              <a:t>7/20/2009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Software Group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A8543F4-EE8B-4618-B643-B125E0869C33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1125538" y="130175"/>
            <a:ext cx="8018462" cy="7080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800" kern="0" dirty="0" smtClean="0">
                <a:solidFill>
                  <a:srgbClr val="3399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ea typeface="+mj-ea"/>
                <a:cs typeface="+mj-cs"/>
              </a:rPr>
              <a:t>Virgo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3399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Camera Hardware</a:t>
            </a:r>
            <a:r>
              <a:rPr kumimoji="0" lang="en-US" sz="2800" b="0" i="0" u="none" strike="noStrike" kern="0" cap="none" spc="0" normalizeH="0" noProof="0" dirty="0" smtClean="0">
                <a:ln>
                  <a:noFill/>
                </a:ln>
                <a:solidFill>
                  <a:srgbClr val="3399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Architecture</a:t>
            </a:r>
            <a:endParaRPr kumimoji="0" lang="en-US" sz="2800" b="0" i="0" u="none" strike="noStrike" kern="0" cap="none" spc="0" normalizeH="0" baseline="0" noProof="0" dirty="0" smtClean="0">
              <a:ln>
                <a:noFill/>
              </a:ln>
              <a:solidFill>
                <a:srgbClr val="339966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Camera_soft_present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2863" y="916109"/>
            <a:ext cx="8698274" cy="4492381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B02F765-6BB3-4415-B6A4-2790E1B2ADD9}" type="datetime1">
              <a:rPr lang="en-US" smtClean="0"/>
              <a:pPr>
                <a:defRPr/>
              </a:pPr>
              <a:t>7/20/2009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Software Group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A8543F4-EE8B-4618-B643-B125E0869C33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3762375" y="2333625"/>
            <a:ext cx="5950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solidFill>
                  <a:schemeClr val="bg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RIO</a:t>
            </a:r>
            <a:endParaRPr lang="en-US" sz="1800" dirty="0">
              <a:solidFill>
                <a:schemeClr val="bg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10" name="Rectangle 2"/>
          <p:cNvSpPr txBox="1">
            <a:spLocks noChangeArrowheads="1"/>
          </p:cNvSpPr>
          <p:nvPr/>
        </p:nvSpPr>
        <p:spPr>
          <a:xfrm>
            <a:off x="1125538" y="130175"/>
            <a:ext cx="8018462" cy="7080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800" kern="0" dirty="0" smtClean="0">
                <a:solidFill>
                  <a:srgbClr val="3399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ea typeface="+mj-ea"/>
                <a:cs typeface="+mj-cs"/>
              </a:rPr>
              <a:t>Virgo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3399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Camera Software</a:t>
            </a:r>
            <a:r>
              <a:rPr kumimoji="0" lang="en-US" sz="2800" b="0" i="0" u="none" strike="noStrike" kern="0" cap="none" spc="0" normalizeH="0" noProof="0" dirty="0" smtClean="0">
                <a:ln>
                  <a:noFill/>
                </a:ln>
                <a:solidFill>
                  <a:srgbClr val="3399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Architecture</a:t>
            </a:r>
            <a:endParaRPr kumimoji="0" lang="en-US" sz="2800" b="0" i="0" u="none" strike="noStrike" kern="0" cap="none" spc="0" normalizeH="0" baseline="0" noProof="0" dirty="0" smtClean="0">
              <a:ln>
                <a:noFill/>
              </a:ln>
              <a:solidFill>
                <a:srgbClr val="339966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109474" y="2954298"/>
            <a:ext cx="6719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/ Cm</a:t>
            </a:r>
            <a:endParaRPr lang="en-US" sz="1800" dirty="0">
              <a:solidFill>
                <a:srgbClr val="92D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12" name="Rectangle 11"/>
          <p:cNvSpPr/>
          <p:nvPr/>
        </p:nvSpPr>
        <p:spPr bwMode="auto">
          <a:xfrm>
            <a:off x="5981701" y="4943475"/>
            <a:ext cx="2482850" cy="1285875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+mj-lt"/>
              </a:rPr>
              <a:t>2/3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20000"/>
                    <a:lumOff val="80000"/>
                  </a:schemeClr>
                </a:solidFill>
                <a:effectLst/>
                <a:latin typeface="+mj-lt"/>
              </a:rPr>
              <a:t>-tier 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20000"/>
                    <a:lumOff val="80000"/>
                  </a:schemeClr>
                </a:solidFill>
                <a:effectLst/>
                <a:latin typeface="+mj-lt"/>
              </a:rPr>
              <a:t>Architecture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+mj-lt"/>
              </a:rPr>
              <a:t>1.GxServer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bg2">
                  <a:lumMod val="20000"/>
                  <a:lumOff val="80000"/>
                </a:schemeClr>
              </a:solidFill>
              <a:effectLst/>
              <a:latin typeface="+mj-lt"/>
            </a:endParaRP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+mj-lt"/>
              </a:rPr>
              <a:t>2</a:t>
            </a:r>
            <a:r>
              <a:rPr lang="en-US" sz="2000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+mj-lt"/>
              </a:rPr>
              <a:t>.GxClient / DAQ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20000"/>
                    <a:lumOff val="80000"/>
                  </a:schemeClr>
                </a:solidFill>
                <a:effectLst/>
                <a:latin typeface="+mj-lt"/>
              </a:rPr>
              <a:t>3. </a:t>
            </a:r>
            <a:r>
              <a:rPr kumimoji="0" lang="en-US" sz="2000" b="0" i="0" u="none" strike="noStrike" cap="none" normalizeH="0" dirty="0" err="1" smtClean="0">
                <a:ln>
                  <a:noFill/>
                </a:ln>
                <a:solidFill>
                  <a:schemeClr val="bg2">
                    <a:lumMod val="20000"/>
                    <a:lumOff val="80000"/>
                  </a:schemeClr>
                </a:solidFill>
                <a:effectLst/>
                <a:latin typeface="+mj-lt"/>
              </a:rPr>
              <a:t>dataDisplay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bg2">
                  <a:lumMod val="20000"/>
                  <a:lumOff val="80000"/>
                </a:schemeClr>
              </a:solidFill>
              <a:effectLst/>
              <a:latin typeface="+mj-lt"/>
            </a:endParaRP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bg2">
                  <a:lumMod val="20000"/>
                  <a:lumOff val="80000"/>
                </a:schemeClr>
              </a:solidFill>
              <a:effectLst/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Camera_soft_futur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185210" y="767183"/>
            <a:ext cx="8161870" cy="557128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B02F765-6BB3-4415-B6A4-2790E1B2ADD9}" type="datetime1">
              <a:rPr lang="en-US" smtClean="0"/>
              <a:pPr>
                <a:defRPr/>
              </a:pPr>
              <a:t>7/20/2009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Software Group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A8543F4-EE8B-4618-B643-B125E0869C33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2743200" y="3248025"/>
            <a:ext cx="8130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err="1" smtClean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rtpcvtf</a:t>
            </a:r>
            <a:endParaRPr lang="en-US" sz="1800" dirty="0">
              <a:solidFill>
                <a:schemeClr val="bg1">
                  <a:lumMod val="8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714625" y="1485900"/>
            <a:ext cx="8130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err="1" smtClean="0">
                <a:solidFill>
                  <a:schemeClr val="bg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rtpcvtf</a:t>
            </a:r>
            <a:endParaRPr lang="en-US" sz="1800" dirty="0">
              <a:solidFill>
                <a:schemeClr val="bg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6629400" y="130175"/>
            <a:ext cx="2133600" cy="7080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800" kern="0" dirty="0" smtClean="0">
                <a:solidFill>
                  <a:srgbClr val="3399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ea typeface="+mj-ea"/>
                <a:cs typeface="+mj-cs"/>
              </a:rPr>
              <a:t>Setup</a:t>
            </a:r>
            <a:r>
              <a:rPr kumimoji="0" lang="en-US" sz="2800" b="0" i="0" u="none" strike="noStrike" kern="0" cap="none" spc="0" normalizeH="0" noProof="0" dirty="0" smtClean="0">
                <a:ln>
                  <a:noFill/>
                </a:ln>
                <a:solidFill>
                  <a:srgbClr val="3399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(2)</a:t>
            </a:r>
            <a:endParaRPr kumimoji="0" lang="en-US" sz="2800" b="0" i="0" u="none" strike="noStrike" kern="0" cap="none" spc="0" normalizeH="0" baseline="0" noProof="0" dirty="0" smtClean="0">
              <a:ln>
                <a:noFill/>
              </a:ln>
              <a:solidFill>
                <a:srgbClr val="339966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8100" y="3110984"/>
            <a:ext cx="23407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(process multithreaded)</a:t>
            </a:r>
            <a:endParaRPr lang="en-US" sz="16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103984" y="809625"/>
            <a:ext cx="26725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(Cm messaging service)</a:t>
            </a:r>
            <a:endParaRPr lang="en-US" sz="1800" dirty="0">
              <a:solidFill>
                <a:srgbClr val="92D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5572125" y="4876799"/>
            <a:ext cx="3000375" cy="1352551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+mj-lt"/>
              </a:rPr>
              <a:t>3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20000"/>
                    <a:lumOff val="80000"/>
                  </a:schemeClr>
                </a:solidFill>
                <a:effectLst/>
                <a:latin typeface="+mj-lt"/>
              </a:rPr>
              <a:t>-tier 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20000"/>
                    <a:lumOff val="80000"/>
                  </a:schemeClr>
                </a:solidFill>
                <a:effectLst/>
                <a:latin typeface="+mj-lt"/>
              </a:rPr>
              <a:t>Architecture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+mj-lt"/>
              </a:rPr>
              <a:t>1.CamServer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20000"/>
                    <a:lumOff val="80000"/>
                  </a:schemeClr>
                </a:solidFill>
                <a:effectLst/>
                <a:latin typeface="+mj-lt"/>
              </a:rPr>
              <a:t>2.DAQ / Database</a:t>
            </a:r>
            <a:endParaRPr lang="en-US" sz="2000" dirty="0" smtClean="0">
              <a:solidFill>
                <a:schemeClr val="bg2">
                  <a:lumMod val="20000"/>
                  <a:lumOff val="80000"/>
                </a:schemeClr>
              </a:solidFill>
              <a:latin typeface="+mj-lt"/>
            </a:endParaRP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+mj-lt"/>
              </a:rPr>
              <a:t>3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20000"/>
                    <a:lumOff val="80000"/>
                  </a:schemeClr>
                </a:solidFill>
                <a:effectLst/>
                <a:latin typeface="+mj-lt"/>
              </a:rPr>
              <a:t>.CamUI /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20000"/>
                    <a:lumOff val="80000"/>
                  </a:schemeClr>
                </a:solidFill>
                <a:effectLst/>
                <a:latin typeface="+mj-lt"/>
              </a:rPr>
              <a:t>dataDisplay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bg2">
                  <a:lumMod val="20000"/>
                  <a:lumOff val="80000"/>
                </a:schemeClr>
              </a:solidFill>
              <a:effectLst/>
              <a:latin typeface="+mj-lt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804903" y="2586335"/>
            <a:ext cx="12570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Image table</a:t>
            </a:r>
            <a:endParaRPr lang="en-US" sz="16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graphicFrame>
        <p:nvGraphicFramePr>
          <p:cNvPr id="14" name="Table 13"/>
          <p:cNvGraphicFramePr>
            <a:graphicFrameLocks noGrp="1"/>
          </p:cNvGraphicFramePr>
          <p:nvPr/>
        </p:nvGraphicFramePr>
        <p:xfrm>
          <a:off x="4276725" y="2978150"/>
          <a:ext cx="4352924" cy="731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3124"/>
                <a:gridCol w="1483326"/>
                <a:gridCol w="1512451"/>
                <a:gridCol w="764023"/>
              </a:tblGrid>
              <a:tr h="248166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index</a:t>
                      </a:r>
                      <a:endParaRPr lang="en-US" sz="1200" dirty="0"/>
                    </a:p>
                  </a:txBody>
                  <a:tcP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DMA</a:t>
                      </a:r>
                      <a:r>
                        <a:rPr lang="en-US" sz="1200" baseline="0" dirty="0" smtClean="0"/>
                        <a:t> t</a:t>
                      </a:r>
                      <a:r>
                        <a:rPr lang="en-US" sz="1200" dirty="0" smtClean="0"/>
                        <a:t>imestamp</a:t>
                      </a:r>
                    </a:p>
                    <a:p>
                      <a:r>
                        <a:rPr lang="en-US" sz="1200" dirty="0" smtClean="0"/>
                        <a:t>(us)</a:t>
                      </a:r>
                      <a:endParaRPr lang="en-US" sz="1200" dirty="0"/>
                    </a:p>
                  </a:txBody>
                  <a:tcP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Image</a:t>
                      </a:r>
                      <a:r>
                        <a:rPr lang="en-US" sz="1200" baseline="0" dirty="0" smtClean="0"/>
                        <a:t> (bytes)</a:t>
                      </a:r>
                      <a:endParaRPr lang="en-US" sz="1200" dirty="0"/>
                    </a:p>
                  </a:txBody>
                  <a:tcP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Size (bytes)</a:t>
                      </a:r>
                      <a:endParaRPr lang="en-US" sz="1200" dirty="0"/>
                    </a:p>
                  </a:txBody>
                  <a:tcPr>
                    <a:solidFill>
                      <a:srgbClr val="7030A0"/>
                    </a:solidFill>
                  </a:tcPr>
                </a:tc>
              </a:tr>
              <a:tr h="248166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1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124722053111941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[BLOB - 300.0 KB]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307200</a:t>
                      </a:r>
                      <a:endParaRPr lang="en-US" sz="12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B02F765-6BB3-4415-B6A4-2790E1B2ADD9}" type="datetime1">
              <a:rPr lang="en-US" smtClean="0"/>
              <a:pPr>
                <a:defRPr/>
              </a:pPr>
              <a:t>7/20/2009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Software Group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A8543F4-EE8B-4618-B643-B125E0869C33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5715000" y="158750"/>
            <a:ext cx="2981325" cy="708025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r>
              <a:rPr lang="en-US" sz="2800" dirty="0" smtClean="0">
                <a:solidFill>
                  <a:schemeClr val="accent5">
                    <a:lumMod val="50000"/>
                  </a:schemeClr>
                </a:solidFill>
                <a:latin typeface="+mj-lt"/>
              </a:rPr>
              <a:t>Test Results</a:t>
            </a:r>
            <a:endParaRPr lang="en-US" sz="2800" dirty="0">
              <a:solidFill>
                <a:schemeClr val="accent5">
                  <a:lumMod val="50000"/>
                </a:schemeClr>
              </a:solidFill>
              <a:latin typeface="+mj-lt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0" cap="none" spc="0" normalizeH="0" baseline="0" noProof="0" dirty="0" smtClean="0">
              <a:ln>
                <a:noFill/>
              </a:ln>
              <a:solidFill>
                <a:srgbClr val="339966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71475" y="866775"/>
            <a:ext cx="8627882" cy="20005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dirty="0" smtClean="0">
                <a:latin typeface="+mj-lt"/>
              </a:rPr>
              <a:t> </a:t>
            </a:r>
            <a:r>
              <a:rPr lang="en-US" dirty="0" err="1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CamServer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optimal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writing thread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cycle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reached (60Hz):</a:t>
            </a:r>
            <a:endParaRPr lang="en-US" dirty="0" smtClean="0">
              <a:solidFill>
                <a:schemeClr val="accent1">
                  <a:lumMod val="75000"/>
                </a:schemeClr>
              </a:solidFill>
              <a:latin typeface="+mj-lt"/>
            </a:endParaRPr>
          </a:p>
          <a:p>
            <a:pPr lvl="1">
              <a:buFont typeface="Wingdings" pitchFamily="2" charset="2"/>
              <a:buChar char="Ø"/>
            </a:pPr>
            <a:r>
              <a:rPr lang="en-US" sz="2000" dirty="0" smtClean="0">
                <a:latin typeface="+mj-lt"/>
              </a:rPr>
              <a:t>1 image written in database :  ~2500 &lt; </a:t>
            </a:r>
            <a:r>
              <a:rPr lang="en-US" sz="2000" dirty="0" err="1" smtClean="0">
                <a:latin typeface="+mj-lt"/>
              </a:rPr>
              <a:t>eTime</a:t>
            </a:r>
            <a:r>
              <a:rPr lang="en-US" sz="2000" dirty="0" smtClean="0">
                <a:latin typeface="+mj-lt"/>
              </a:rPr>
              <a:t> &lt; 6000 </a:t>
            </a:r>
            <a:r>
              <a:rPr lang="en-US" sz="2000" dirty="0" err="1" smtClean="0">
                <a:latin typeface="+mj-lt"/>
              </a:rPr>
              <a:t>usec</a:t>
            </a:r>
            <a:endParaRPr lang="en-US" sz="2000" dirty="0">
              <a:latin typeface="+mj-lt"/>
            </a:endParaRPr>
          </a:p>
          <a:p>
            <a:pPr lvl="1">
              <a:buFont typeface="Wingdings" pitchFamily="2" charset="2"/>
              <a:buChar char="Ø"/>
            </a:pPr>
            <a:r>
              <a:rPr lang="en-US" sz="2000" dirty="0" smtClean="0">
                <a:latin typeface="+mj-lt"/>
              </a:rPr>
              <a:t>Full cycle : 16660 </a:t>
            </a:r>
            <a:r>
              <a:rPr lang="en-US" sz="2000" dirty="0" err="1" smtClean="0">
                <a:latin typeface="+mj-lt"/>
              </a:rPr>
              <a:t>usec</a:t>
            </a:r>
            <a:r>
              <a:rPr lang="en-US" sz="2000" dirty="0" smtClean="0">
                <a:latin typeface="+mj-lt"/>
              </a:rPr>
              <a:t> (0.999600 seconds / 60Hz)</a:t>
            </a:r>
          </a:p>
          <a:p>
            <a:pPr lvl="1">
              <a:buFont typeface="Wingdings" pitchFamily="2" charset="2"/>
              <a:buChar char="Ø"/>
            </a:pPr>
            <a:r>
              <a:rPr lang="en-US" sz="2000" dirty="0" smtClean="0">
                <a:latin typeface="+mj-lt"/>
              </a:rPr>
              <a:t>Processing time available : ~3000 </a:t>
            </a:r>
            <a:r>
              <a:rPr lang="en-US" sz="2000" dirty="0" err="1" smtClean="0">
                <a:latin typeface="+mj-lt"/>
              </a:rPr>
              <a:t>usec</a:t>
            </a:r>
            <a:endParaRPr lang="en-US" sz="2000" dirty="0" smtClean="0">
              <a:latin typeface="+mj-lt"/>
            </a:endParaRPr>
          </a:p>
          <a:p>
            <a:pPr lvl="1">
              <a:buFont typeface="Wingdings" pitchFamily="2" charset="2"/>
              <a:buChar char="Ø"/>
            </a:pPr>
            <a:r>
              <a:rPr lang="en-US" sz="2000" dirty="0" smtClean="0">
                <a:latin typeface="+mj-lt"/>
              </a:rPr>
              <a:t>Estimation of DMA </a:t>
            </a:r>
            <a:r>
              <a:rPr lang="en-US" sz="2000" dirty="0" err="1" smtClean="0">
                <a:latin typeface="+mj-lt"/>
              </a:rPr>
              <a:t>enqueue</a:t>
            </a:r>
            <a:r>
              <a:rPr lang="en-US" sz="2000" dirty="0" smtClean="0">
                <a:latin typeface="+mj-lt"/>
              </a:rPr>
              <a:t>/</a:t>
            </a:r>
            <a:r>
              <a:rPr lang="en-US" sz="2000" dirty="0" err="1" smtClean="0">
                <a:latin typeface="+mj-lt"/>
              </a:rPr>
              <a:t>dequeue</a:t>
            </a:r>
            <a:r>
              <a:rPr lang="en-US" sz="2000" dirty="0" smtClean="0">
                <a:latin typeface="+mj-lt"/>
              </a:rPr>
              <a:t> operation time: ~ </a:t>
            </a:r>
            <a:r>
              <a:rPr lang="en-US" sz="2000" dirty="0" smtClean="0">
                <a:latin typeface="+mj-lt"/>
              </a:rPr>
              <a:t>4000 </a:t>
            </a:r>
            <a:r>
              <a:rPr lang="en-US" sz="2000" dirty="0" err="1" smtClean="0">
                <a:latin typeface="+mj-lt"/>
              </a:rPr>
              <a:t>usec</a:t>
            </a:r>
            <a:r>
              <a:rPr lang="en-US" sz="2000" dirty="0" smtClean="0">
                <a:latin typeface="+mj-lt"/>
              </a:rPr>
              <a:t> (tested in POLL mode)</a:t>
            </a:r>
            <a:endParaRPr lang="en-US" sz="2000" dirty="0" smtClean="0">
              <a:latin typeface="+mj-lt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80999" y="2754005"/>
            <a:ext cx="860107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dirty="0" smtClean="0">
                <a:latin typeface="+mj-lt"/>
              </a:rPr>
              <a:t> </a:t>
            </a:r>
            <a:r>
              <a:rPr lang="en-US" dirty="0" err="1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CamUI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client with 1 to 6 image display threads</a:t>
            </a:r>
          </a:p>
        </p:txBody>
      </p:sp>
      <p:graphicFrame>
        <p:nvGraphicFramePr>
          <p:cNvPr id="13" name="Table 12"/>
          <p:cNvGraphicFramePr>
            <a:graphicFrameLocks noGrp="1"/>
          </p:cNvGraphicFramePr>
          <p:nvPr/>
        </p:nvGraphicFramePr>
        <p:xfrm>
          <a:off x="390525" y="3286124"/>
          <a:ext cx="8296275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8398"/>
                <a:gridCol w="1946366"/>
                <a:gridCol w="1065658"/>
                <a:gridCol w="1761417"/>
                <a:gridCol w="2034436"/>
              </a:tblGrid>
              <a:tr h="582720">
                <a:tc>
                  <a:txBody>
                    <a:bodyPr/>
                    <a:lstStyle/>
                    <a:p>
                      <a:r>
                        <a:rPr lang="en-US" dirty="0" smtClean="0"/>
                        <a:t>Number</a:t>
                      </a:r>
                      <a:r>
                        <a:rPr lang="en-US" baseline="0" dirty="0" smtClean="0"/>
                        <a:t> of</a:t>
                      </a:r>
                      <a:r>
                        <a:rPr lang="en-US" dirty="0" smtClean="0"/>
                        <a:t> threads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Refresh rate </a:t>
                      </a:r>
                      <a:endParaRPr lang="en-US" dirty="0" smtClean="0"/>
                    </a:p>
                    <a:p>
                      <a:r>
                        <a:rPr lang="en-US" dirty="0" smtClean="0"/>
                        <a:t>(</a:t>
                      </a:r>
                      <a:r>
                        <a:rPr lang="en-US" dirty="0" smtClean="0"/>
                        <a:t>Hz)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Latency </a:t>
                      </a:r>
                      <a:endParaRPr lang="en-US" dirty="0" smtClean="0"/>
                    </a:p>
                    <a:p>
                      <a:r>
                        <a:rPr lang="en-US" dirty="0" smtClean="0"/>
                        <a:t>(</a:t>
                      </a:r>
                      <a:r>
                        <a:rPr lang="en-US" dirty="0" smtClean="0"/>
                        <a:t>ms)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CMPLxx</a:t>
                      </a:r>
                      <a:r>
                        <a:rPr lang="en-US" dirty="0" smtClean="0"/>
                        <a:t> </a:t>
                      </a:r>
                    </a:p>
                    <a:p>
                      <a:r>
                        <a:rPr lang="en-US" dirty="0" smtClean="0"/>
                        <a:t>CPU load(%)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RTPCVTF </a:t>
                      </a:r>
                    </a:p>
                    <a:p>
                      <a:r>
                        <a:rPr lang="en-US" dirty="0" smtClean="0"/>
                        <a:t>CPU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dirty="0" smtClean="0"/>
                        <a:t>load(%)</a:t>
                      </a:r>
                    </a:p>
                  </a:txBody>
                  <a:tcPr/>
                </a:tc>
              </a:tr>
              <a:tr h="337608"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25</a:t>
                      </a:r>
                      <a:endParaRPr lang="en-US" dirty="0"/>
                    </a:p>
                  </a:txBody>
                  <a:tcPr/>
                </a:tc>
              </a:tr>
              <a:tr h="337608">
                <a:tc>
                  <a:txBody>
                    <a:bodyPr/>
                    <a:lstStyle/>
                    <a:p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90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30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371475" y="4667250"/>
            <a:ext cx="843915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Font typeface="Arial" pitchFamily="34" charset="0"/>
              <a:buChar char="•"/>
            </a:pPr>
            <a:r>
              <a:rPr lang="en-US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Increasing number of display threads does not alter the </a:t>
            </a:r>
            <a:r>
              <a:rPr lang="en-US" sz="2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writing</a:t>
            </a:r>
            <a:r>
              <a:rPr lang="en-US" sz="2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efficiency</a:t>
            </a:r>
          </a:p>
          <a:p>
            <a:pPr algn="just"/>
            <a:r>
              <a:rPr lang="en-US" sz="20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of the database </a:t>
            </a:r>
            <a:r>
              <a:rPr lang="en-US" sz="2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en-US" sz="2000" dirty="0" err="1" smtClean="0">
                <a:solidFill>
                  <a:schemeClr val="accent1">
                    <a:lumMod val="75000"/>
                  </a:schemeClr>
                </a:solidFill>
              </a:rPr>
              <a:t>CamServer</a:t>
            </a:r>
            <a:r>
              <a:rPr lang="en-US" sz="20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2000" dirty="0" smtClean="0">
                <a:solidFill>
                  <a:srgbClr val="C00000"/>
                </a:solidFill>
              </a:rPr>
              <a:t>keeps </a:t>
            </a:r>
            <a:r>
              <a:rPr lang="en-US" sz="2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writing at 60Hz) </a:t>
            </a:r>
          </a:p>
          <a:p>
            <a:pPr algn="just">
              <a:buFont typeface="Arial" pitchFamily="34" charset="0"/>
              <a:buChar char="•"/>
            </a:pPr>
            <a:r>
              <a:rPr lang="en-US" sz="2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</a:t>
            </a:r>
            <a:r>
              <a:rPr lang="en-US" sz="2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isplay </a:t>
            </a:r>
            <a:r>
              <a:rPr lang="en-US" sz="2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latency &amp; refresh </a:t>
            </a:r>
            <a:r>
              <a:rPr lang="en-US" sz="2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rate may be optimize by increasing </a:t>
            </a:r>
            <a:r>
              <a:rPr lang="en-US" sz="200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CPU power</a:t>
            </a:r>
            <a:endParaRPr lang="en-US" sz="20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57175" y="752475"/>
            <a:ext cx="8677275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Font typeface="Wingdings" pitchFamily="2" charset="2"/>
              <a:buChar char="Ø"/>
            </a:pPr>
            <a:r>
              <a:rPr lang="en-US" sz="2000" dirty="0" smtClean="0">
                <a:latin typeface="+mj-lt"/>
              </a:rPr>
              <a:t>T</a:t>
            </a:r>
            <a:r>
              <a:rPr lang="en-US" sz="2000" dirty="0" smtClean="0">
                <a:latin typeface="+mj-lt"/>
              </a:rPr>
              <a:t>he </a:t>
            </a:r>
            <a:r>
              <a:rPr lang="en-US" sz="2000" dirty="0" smtClean="0">
                <a:latin typeface="+mj-lt"/>
              </a:rPr>
              <a:t>proposed </a:t>
            </a:r>
            <a:r>
              <a:rPr lang="en-US" sz="2000" dirty="0" smtClean="0">
                <a:latin typeface="+mj-lt"/>
              </a:rPr>
              <a:t>architecture overcomes </a:t>
            </a:r>
            <a:r>
              <a:rPr lang="en-US" sz="2000" dirty="0" smtClean="0">
                <a:latin typeface="+mj-lt"/>
              </a:rPr>
              <a:t>the issue of overloading the image acquisition server:</a:t>
            </a:r>
          </a:p>
          <a:p>
            <a:pPr lvl="1" algn="just">
              <a:buFont typeface="Wingdings" pitchFamily="2" charset="2"/>
              <a:buChar char="v"/>
            </a:pPr>
            <a:r>
              <a:rPr lang="en-US" sz="2000" dirty="0" smtClean="0">
                <a:latin typeface="+mj-lt"/>
              </a:rPr>
              <a:t>1: data </a:t>
            </a:r>
            <a:r>
              <a:rPr lang="en-US" sz="2000" dirty="0" smtClean="0">
                <a:latin typeface="+mj-lt"/>
              </a:rPr>
              <a:t>acquisition &amp; </a:t>
            </a:r>
            <a:r>
              <a:rPr lang="en-US" sz="2000" dirty="0" smtClean="0">
                <a:latin typeface="+mj-lt"/>
              </a:rPr>
              <a:t>processing tier</a:t>
            </a:r>
          </a:p>
          <a:p>
            <a:pPr lvl="1" algn="just">
              <a:buFont typeface="Wingdings" pitchFamily="2" charset="2"/>
              <a:buChar char="v"/>
            </a:pPr>
            <a:r>
              <a:rPr lang="en-US" sz="2000" dirty="0" smtClean="0">
                <a:latin typeface="+mj-lt"/>
              </a:rPr>
              <a:t>2: </a:t>
            </a:r>
            <a:r>
              <a:rPr lang="en-US" sz="2000" dirty="0" smtClean="0">
                <a:latin typeface="+mj-lt"/>
              </a:rPr>
              <a:t>data distribution tier </a:t>
            </a:r>
            <a:r>
              <a:rPr lang="en-US" sz="2000" dirty="0" smtClean="0">
                <a:latin typeface="+mj-lt"/>
              </a:rPr>
              <a:t>(Database / DAQ)</a:t>
            </a:r>
          </a:p>
          <a:p>
            <a:pPr lvl="1" algn="just">
              <a:buFont typeface="Wingdings" pitchFamily="2" charset="2"/>
              <a:buChar char="v"/>
            </a:pPr>
            <a:r>
              <a:rPr lang="en-US" sz="2000" dirty="0" smtClean="0">
                <a:latin typeface="+mj-lt"/>
              </a:rPr>
              <a:t>3: client tier (control and display image from everywhere)</a:t>
            </a:r>
            <a:endParaRPr lang="en-US" sz="2000" dirty="0" smtClean="0"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r>
              <a:rPr lang="en-US" sz="2000" dirty="0" smtClean="0">
                <a:latin typeface="+mj-lt"/>
              </a:rPr>
              <a:t>We </a:t>
            </a:r>
            <a:r>
              <a:rPr lang="en-US" sz="2000" dirty="0" smtClean="0">
                <a:latin typeface="+mj-lt"/>
              </a:rPr>
              <a:t>do not need direct </a:t>
            </a:r>
            <a:r>
              <a:rPr lang="en-US" sz="2000" dirty="0" err="1" smtClean="0">
                <a:latin typeface="+mj-lt"/>
              </a:rPr>
              <a:t>analogic</a:t>
            </a:r>
            <a:r>
              <a:rPr lang="en-US" sz="2000" dirty="0" smtClean="0">
                <a:latin typeface="+mj-lt"/>
              </a:rPr>
              <a:t>/optical link between control room and cameras to obtain quasi real-time remote beam imaging </a:t>
            </a:r>
            <a:endParaRPr lang="en-US" sz="2000" dirty="0" smtClean="0">
              <a:latin typeface="+mj-lt"/>
            </a:endParaRPr>
          </a:p>
          <a:p>
            <a:pPr algn="just"/>
            <a:r>
              <a:rPr lang="en-US" sz="2000" dirty="0" smtClean="0">
                <a:latin typeface="+mj-lt"/>
              </a:rPr>
              <a:t>1 display </a:t>
            </a:r>
            <a:r>
              <a:rPr lang="en-US" sz="2000" dirty="0" smtClean="0">
                <a:latin typeface="+mj-lt"/>
                <a:sym typeface="Wingdings" pitchFamily="2" charset="2"/>
              </a:rPr>
              <a:t></a:t>
            </a:r>
            <a:r>
              <a:rPr lang="en-US" sz="2000" dirty="0" smtClean="0">
                <a:latin typeface="+mj-lt"/>
              </a:rPr>
              <a:t> </a:t>
            </a:r>
            <a:r>
              <a:rPr lang="en-US" sz="2000" dirty="0" smtClean="0">
                <a:latin typeface="+mj-lt"/>
              </a:rPr>
              <a:t>30 </a:t>
            </a:r>
            <a:r>
              <a:rPr lang="en-US" sz="2000" dirty="0" smtClean="0">
                <a:latin typeface="+mj-lt"/>
              </a:rPr>
              <a:t>ms </a:t>
            </a:r>
            <a:r>
              <a:rPr lang="en-US" sz="2000" dirty="0" smtClean="0">
                <a:latin typeface="+mj-lt"/>
              </a:rPr>
              <a:t>latencies for ~40Hz refresh </a:t>
            </a:r>
            <a:r>
              <a:rPr lang="en-US" sz="2000" dirty="0" smtClean="0">
                <a:latin typeface="+mj-lt"/>
              </a:rPr>
              <a:t>rates</a:t>
            </a:r>
            <a:endParaRPr lang="en-US" sz="2000" dirty="0" smtClean="0"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r>
              <a:rPr lang="en-US" sz="2000" dirty="0" err="1" smtClean="0">
                <a:latin typeface="+mj-lt"/>
              </a:rPr>
              <a:t>MySQL</a:t>
            </a:r>
            <a:r>
              <a:rPr lang="en-US" sz="2000" dirty="0" smtClean="0">
                <a:latin typeface="+mj-lt"/>
              </a:rPr>
              <a:t> database is proven to be a very powerful service, not only for offline activities (HWII database) but also for intensive online activities like camera image distribution      </a:t>
            </a:r>
            <a:r>
              <a:rPr lang="en-US" sz="2000" b="1" dirty="0" smtClean="0">
                <a:solidFill>
                  <a:schemeClr val="accent1">
                    <a:lumMod val="75000"/>
                  </a:schemeClr>
                </a:solidFill>
              </a:rPr>
              <a:t>Why ?</a:t>
            </a:r>
            <a:endParaRPr lang="en-US" sz="2000" b="1" dirty="0" smtClean="0">
              <a:latin typeface="+mj-lt"/>
            </a:endParaRPr>
          </a:p>
          <a:p>
            <a:pPr algn="ctr"/>
            <a:r>
              <a:rPr lang="en-US" sz="2000" i="1" dirty="0" smtClean="0">
                <a:latin typeface="+mj-lt"/>
              </a:rPr>
              <a:t>Because </a:t>
            </a:r>
            <a:r>
              <a:rPr lang="en-US" sz="2000" i="1" dirty="0">
                <a:latin typeface="+mj-lt"/>
              </a:rPr>
              <a:t>a </a:t>
            </a:r>
            <a:r>
              <a:rPr lang="en-US" sz="2000" i="1" dirty="0" err="1">
                <a:latin typeface="+mj-lt"/>
              </a:rPr>
              <a:t>Mysql</a:t>
            </a:r>
            <a:r>
              <a:rPr lang="en-US" sz="2000" i="1" dirty="0">
                <a:latin typeface="+mj-lt"/>
              </a:rPr>
              <a:t> </a:t>
            </a:r>
            <a:r>
              <a:rPr lang="en-US" sz="2000" i="1" dirty="0" smtClean="0">
                <a:latin typeface="+mj-lt"/>
              </a:rPr>
              <a:t>database </a:t>
            </a:r>
            <a:r>
              <a:rPr lang="en-US" sz="2000" i="1" dirty="0" smtClean="0">
                <a:latin typeface="+mj-lt"/>
              </a:rPr>
              <a:t>can be used as a robust </a:t>
            </a:r>
            <a:r>
              <a:rPr lang="en-US" sz="2000" b="1" i="1" dirty="0" smtClean="0">
                <a:latin typeface="+mj-lt"/>
              </a:rPr>
              <a:t>multithreaded process </a:t>
            </a:r>
            <a:r>
              <a:rPr lang="en-US" sz="2000" i="1" dirty="0" smtClean="0">
                <a:latin typeface="+mj-lt"/>
              </a:rPr>
              <a:t>holding </a:t>
            </a:r>
            <a:r>
              <a:rPr lang="en-US" sz="2000" i="1" dirty="0" smtClean="0">
                <a:latin typeface="+mj-lt"/>
              </a:rPr>
              <a:t>data in </a:t>
            </a:r>
            <a:r>
              <a:rPr lang="en-US" sz="2000" i="1" dirty="0" smtClean="0">
                <a:latin typeface="+mj-lt"/>
              </a:rPr>
              <a:t>ram memory</a:t>
            </a:r>
            <a:endParaRPr lang="en-US" sz="2000" dirty="0" smtClean="0"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r>
              <a:rPr lang="en-US" sz="2000" dirty="0" smtClean="0">
                <a:latin typeface="+mj-lt"/>
              </a:rPr>
              <a:t>More generally, </a:t>
            </a:r>
            <a:r>
              <a:rPr lang="en-US" sz="2000" dirty="0" smtClean="0">
                <a:latin typeface="+mj-lt"/>
              </a:rPr>
              <a:t>this</a:t>
            </a:r>
            <a:r>
              <a:rPr lang="en-US" sz="2000" dirty="0" smtClean="0">
                <a:latin typeface="+mj-lt"/>
              </a:rPr>
              <a:t> </a:t>
            </a:r>
            <a:r>
              <a:rPr lang="en-US" sz="2000" dirty="0" smtClean="0">
                <a:latin typeface="+mj-lt"/>
              </a:rPr>
              <a:t>architecture could be thought to be applied </a:t>
            </a:r>
            <a:r>
              <a:rPr lang="en-US" sz="2000" dirty="0" smtClean="0">
                <a:latin typeface="+mj-lt"/>
              </a:rPr>
              <a:t>to the DAQ</a:t>
            </a:r>
          </a:p>
          <a:p>
            <a:pPr>
              <a:buFont typeface="Wingdings" pitchFamily="2" charset="2"/>
              <a:buChar char="Ø"/>
            </a:pPr>
            <a:r>
              <a:rPr lang="en-US" sz="2000" dirty="0" smtClean="0">
                <a:latin typeface="+mj-lt"/>
              </a:rPr>
              <a:t>Could be used to replace the </a:t>
            </a:r>
            <a:r>
              <a:rPr lang="en-US" sz="2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RFC </a:t>
            </a:r>
            <a:r>
              <a:rPr lang="en-US" sz="2000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Tra</a:t>
            </a:r>
            <a:r>
              <a:rPr lang="en-US" sz="2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en-US" sz="2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Image Beam </a:t>
            </a:r>
            <a:r>
              <a:rPr lang="en-US" sz="2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camera</a:t>
            </a:r>
            <a:endParaRPr lang="en-US" sz="2000" dirty="0" smtClean="0">
              <a:latin typeface="+mj-lt"/>
            </a:endParaRPr>
          </a:p>
          <a:p>
            <a:pPr algn="ctr"/>
            <a:endParaRPr lang="en-US" sz="2000" dirty="0">
              <a:latin typeface="+mj-lt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B02F765-6BB3-4415-B6A4-2790E1B2ADD9}" type="datetime1">
              <a:rPr lang="en-US" smtClean="0"/>
              <a:pPr>
                <a:defRPr/>
              </a:pPr>
              <a:t>7/20/2009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Software Group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A8543F4-EE8B-4618-B643-B125E0869C33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1487488" y="130175"/>
            <a:ext cx="7094537" cy="7080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3399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Conclusions (1)</a:t>
            </a:r>
            <a:endParaRPr kumimoji="0" lang="en-US" sz="3200" b="0" i="0" u="none" strike="noStrike" kern="0" cap="none" spc="0" normalizeH="0" baseline="0" noProof="0" dirty="0" smtClean="0">
              <a:ln>
                <a:noFill/>
              </a:ln>
              <a:solidFill>
                <a:srgbClr val="339966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B02F765-6BB3-4415-B6A4-2790E1B2ADD9}" type="datetime1">
              <a:rPr lang="en-US" smtClean="0"/>
              <a:pPr>
                <a:defRPr/>
              </a:pPr>
              <a:t>7/20/2009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Software Group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A8543F4-EE8B-4618-B643-B125E0869C33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1487488" y="130175"/>
            <a:ext cx="7094537" cy="7080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3399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Conclusions (2)</a:t>
            </a:r>
            <a:endParaRPr kumimoji="0" lang="en-US" sz="3200" b="0" i="0" u="none" strike="noStrike" kern="0" cap="none" spc="0" normalizeH="0" baseline="0" noProof="0" dirty="0" smtClean="0">
              <a:ln>
                <a:noFill/>
              </a:ln>
              <a:solidFill>
                <a:srgbClr val="339966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91475" y="1457324"/>
            <a:ext cx="7873075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+mj-lt"/>
              </a:rPr>
              <a:t>This architecture can be used with an Ethernet camera (changes affects only image acquisition driver)</a:t>
            </a:r>
          </a:p>
          <a:p>
            <a:pPr algn="ctr"/>
            <a:endParaRPr lang="en-US" b="1" dirty="0" smtClean="0">
              <a:latin typeface="+mj-lt"/>
            </a:endParaRPr>
          </a:p>
          <a:p>
            <a:pPr algn="ctr"/>
            <a:r>
              <a:rPr lang="en-US" b="1" dirty="0" smtClean="0">
                <a:solidFill>
                  <a:srgbClr val="FF0000"/>
                </a:solidFill>
                <a:latin typeface="+mj-lt"/>
              </a:rPr>
              <a:t>Does not cover the camera involved in control loops</a:t>
            </a:r>
          </a:p>
          <a:p>
            <a:pPr algn="ctr"/>
            <a:endParaRPr lang="en-US" b="1" dirty="0" smtClean="0">
              <a:solidFill>
                <a:srgbClr val="C00000"/>
              </a:solidFill>
              <a:latin typeface="+mj-lt"/>
            </a:endParaRPr>
          </a:p>
          <a:p>
            <a:r>
              <a:rPr lang="en-US" dirty="0" smtClean="0">
                <a:latin typeface="+mj-lt"/>
              </a:rPr>
              <a:t>Real-time loops involved in </a:t>
            </a:r>
            <a:r>
              <a:rPr lang="en-US" dirty="0" err="1" smtClean="0">
                <a:latin typeface="+mj-lt"/>
              </a:rPr>
              <a:t>supension</a:t>
            </a:r>
            <a:r>
              <a:rPr lang="en-US" dirty="0" smtClean="0">
                <a:latin typeface="+mj-lt"/>
              </a:rPr>
              <a:t> control require compatible (real-time) drivers : </a:t>
            </a:r>
          </a:p>
          <a:p>
            <a:pPr>
              <a:buFont typeface="Wingdings"/>
              <a:buChar char="à"/>
            </a:pPr>
            <a:r>
              <a:rPr lang="en-US" dirty="0" smtClean="0">
                <a:latin typeface="+mj-lt"/>
                <a:sym typeface="Wingdings" pitchFamily="2" charset="2"/>
              </a:rPr>
              <a:t>For </a:t>
            </a:r>
            <a:r>
              <a:rPr lang="en-US" dirty="0" err="1" smtClean="0">
                <a:latin typeface="+mj-lt"/>
                <a:sym typeface="Wingdings" pitchFamily="2" charset="2"/>
              </a:rPr>
              <a:t>Firewire</a:t>
            </a:r>
            <a:r>
              <a:rPr lang="en-US" dirty="0" smtClean="0">
                <a:latin typeface="+mj-lt"/>
                <a:sym typeface="Wingdings" pitchFamily="2" charset="2"/>
              </a:rPr>
              <a:t>, would require </a:t>
            </a:r>
            <a:r>
              <a:rPr lang="en-US" dirty="0" smtClean="0">
                <a:latin typeface="+mj-lt"/>
              </a:rPr>
              <a:t>adapted version of the low level library libraw1394 and kernel modules</a:t>
            </a:r>
          </a:p>
          <a:p>
            <a:pPr>
              <a:buFont typeface="Wingdings"/>
              <a:buChar char="à"/>
            </a:pPr>
            <a:endParaRPr lang="en-US" dirty="0" smtClean="0">
              <a:latin typeface="+mj-lt"/>
            </a:endParaRPr>
          </a:p>
          <a:p>
            <a:pPr>
              <a:buFont typeface="Wingdings"/>
              <a:buChar char="à"/>
            </a:pPr>
            <a:endParaRPr lang="en-US" dirty="0" smtClean="0">
              <a:latin typeface="+mj-lt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428626" y="5076825"/>
            <a:ext cx="8324850" cy="857250"/>
          </a:xfrm>
          <a:prstGeom prst="rect">
            <a:avLst/>
          </a:prstGeom>
          <a:solidFill>
            <a:schemeClr val="accent1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i="1" dirty="0" smtClean="0">
                <a:solidFill>
                  <a:schemeClr val="bg1"/>
                </a:solidFill>
                <a:hlinkClick r:id="rId2"/>
              </a:rPr>
              <a:t>https://workarea.ego-gw.it/ego2/ego/itf/software/auth-only/projects/r-d-camera-software/design-architecture</a:t>
            </a:r>
            <a:endParaRPr lang="en-US" sz="2800" dirty="0" smtClean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viewTemplate">
  <a:themeElements>
    <a:clrScheme name="ReviewTemplat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ReviewTemplat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ReviewTempl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eviewTemplat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eviewTemplat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eviewTemplat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eviewTemplat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eviewTemplat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eviewTemplat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13224</TotalTime>
  <Words>929</Words>
  <Application>Microsoft Office PowerPoint</Application>
  <PresentationFormat>On-screen Show (4:3)</PresentationFormat>
  <Paragraphs>193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ReviewTemplate</vt:lpstr>
      <vt:lpstr>Infrared Camera Software Deployment &amp; Architecture Proposal for Camera Data Acquisition, Processing and Distribution</vt:lpstr>
      <vt:lpstr>IR Camera Hardware Installation</vt:lpstr>
      <vt:lpstr>IR Camera Software Deployment (1)</vt:lpstr>
      <vt:lpstr>IR Camera Software Deployment (2)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Template</dc:title>
  <dc:creator/>
  <cp:lastModifiedBy>European Gravitational Observatory</cp:lastModifiedBy>
  <cp:revision>1084</cp:revision>
  <dcterms:created xsi:type="dcterms:W3CDTF">1601-01-01T00:00:00Z</dcterms:created>
  <dcterms:modified xsi:type="dcterms:W3CDTF">2009-07-20T14:58:41Z</dcterms:modified>
</cp:coreProperties>
</file>