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73" r:id="rId2"/>
    <p:sldId id="307" r:id="rId3"/>
    <p:sldId id="302" r:id="rId4"/>
    <p:sldId id="308" r:id="rId5"/>
    <p:sldId id="304" r:id="rId6"/>
    <p:sldId id="305" r:id="rId7"/>
    <p:sldId id="313" r:id="rId8"/>
    <p:sldId id="312" r:id="rId9"/>
    <p:sldId id="314" r:id="rId10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Comic Sans MS" pitchFamily="66" charset="0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Comic Sans MS" pitchFamily="66" charset="0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Comic Sans MS" pitchFamily="66" charset="0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Comic Sans MS" pitchFamily="66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80"/>
    <a:srgbClr val="009999"/>
    <a:srgbClr val="0099FF"/>
    <a:srgbClr val="00CCFF"/>
    <a:srgbClr val="006600"/>
    <a:srgbClr val="0000CC"/>
    <a:srgbClr val="00CC99"/>
    <a:srgbClr val="3399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4917" autoAdjust="0"/>
    <p:restoredTop sz="94676" autoAdjust="0"/>
  </p:normalViewPr>
  <p:slideViewPr>
    <p:cSldViewPr snapToObjects="1">
      <p:cViewPr varScale="1">
        <p:scale>
          <a:sx n="94" d="100"/>
          <a:sy n="94" d="100"/>
        </p:scale>
        <p:origin x="-582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Objects="1">
      <p:cViewPr varScale="1">
        <p:scale>
          <a:sx n="46" d="100"/>
          <a:sy n="46" d="100"/>
        </p:scale>
        <p:origin x="-1242" y="-78"/>
      </p:cViewPr>
      <p:guideLst>
        <p:guide orient="horz" pos="2928"/>
        <p:guide pos="2208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08313" cy="43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en-US"/>
              <a:t>Carlo Bradaschia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59225" y="0"/>
            <a:ext cx="3087688" cy="43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en-US"/>
              <a:t>31/10/2002</a:t>
            </a:r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675"/>
            <a:ext cx="3008313" cy="43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59225" y="8829675"/>
            <a:ext cx="3087688" cy="43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fld id="{52D6579E-4D3F-4B20-BC7F-F44885D61D8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08313" cy="43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en-US"/>
              <a:t>Carlo Bradaschia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59225" y="0"/>
            <a:ext cx="3087688" cy="43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en-US"/>
              <a:t>31/10/2002</a:t>
            </a:r>
          </a:p>
        </p:txBody>
      </p:sp>
      <p:sp>
        <p:nvSpPr>
          <p:cNvPr id="92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25550" y="717550"/>
            <a:ext cx="4595813" cy="34464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9325" y="4451350"/>
            <a:ext cx="5146675" cy="416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3008313" cy="43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59225" y="8829675"/>
            <a:ext cx="3087688" cy="43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fld id="{CCB04900-D969-4BE0-ADCF-D4528D5555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ftr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Carlo Bradaschia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31/10/2002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B04900-D969-4BE0-ADCF-D4528D55556F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STAC 11/11 Council - Virgo Week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52E186-A062-4886-A16B-7D67BE38E4C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STAC 11/11 Council - Virgo Week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77FED5-BD26-448F-8B0C-8194E0DA701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STAC 11/11 Council - Virgo Week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98AEA8-0C5A-46BB-9B0A-6F1EBF2902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STAC 11/11 Council - Virgo Week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D2EAC1-238F-4C95-8524-DE57FB22C74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STAC 11/11 Council - Virgo Week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3401E7-ECE9-49BC-93D0-1FAEA1ACE2F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STAC 11/11 Council - Virgo Week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EC7627-B2EC-488D-BEE8-FC96E87BABA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STAC 11/11 Council - Virgo Week</a:t>
            </a:r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46DBC5-34CC-4F14-A6FC-5F8DF78BDE2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STAC 11/11 Council - Virgo Week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95445C-D647-49B7-B0CB-42C38352463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STAC 11/11 Council - Virgo Week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1CB59F-121D-40C3-BD77-0AF68FAB979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STAC 11/11 Council - Virgo Week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18133E-546F-4216-83C8-B45D355E2AD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STAC 11/11 Council - Virgo Week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0736F2-959C-424A-8459-0C595D50E4A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STAC 11/11 Council - Virgo Week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C1983EC-9BD2-42A9-B3FA-C85FA205C0B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>
                <a:latin typeface="+mn-lt"/>
              </a:defRPr>
            </a:lvl1pPr>
          </a:lstStyle>
          <a:p>
            <a:pPr>
              <a:defRPr/>
            </a:pPr>
            <a:r>
              <a:rPr lang="en-US" smtClean="0"/>
              <a:t>STAC 11/11 Council - Virgo Week</a:t>
            </a: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pPr>
              <a:defRPr/>
            </a:pPr>
            <a:fld id="{3C1983EC-9BD2-42A9-B3FA-C85FA205C0B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frascatiscienza.it/" TargetMode="Externa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1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STAC 11/11 Council - Virgo Week</a:t>
            </a:r>
            <a:endParaRPr lang="en-US" dirty="0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4608B10-008A-4EE9-A9C6-22C6DE1AF5B9}" type="slidenum">
              <a:rPr lang="en-US"/>
              <a:pPr>
                <a:defRPr/>
              </a:pPr>
              <a:t>1</a:t>
            </a:fld>
            <a:endParaRPr lang="en-US"/>
          </a:p>
        </p:txBody>
      </p:sp>
      <p:sp>
        <p:nvSpPr>
          <p:cNvPr id="2053" name="Text Box 3"/>
          <p:cNvSpPr txBox="1">
            <a:spLocks noChangeArrowheads="1"/>
          </p:cNvSpPr>
          <p:nvPr/>
        </p:nvSpPr>
        <p:spPr bwMode="auto">
          <a:xfrm>
            <a:off x="1143000" y="1890713"/>
            <a:ext cx="6929438" cy="4002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ts val="500"/>
              </a:spcBef>
              <a:spcAft>
                <a:spcPts val="500"/>
              </a:spcAft>
            </a:pPr>
            <a:r>
              <a:rPr lang="en-US" sz="3600" b="1" dirty="0">
                <a:solidFill>
                  <a:srgbClr val="009999"/>
                </a:solidFill>
              </a:rPr>
              <a:t>Virgo/EGO Outreach</a:t>
            </a:r>
          </a:p>
          <a:p>
            <a:pPr algn="ctr">
              <a:spcBef>
                <a:spcPts val="500"/>
              </a:spcBef>
              <a:spcAft>
                <a:spcPts val="500"/>
              </a:spcAft>
            </a:pPr>
            <a:endParaRPr lang="en-US" sz="3600" b="1" dirty="0">
              <a:solidFill>
                <a:srgbClr val="009999"/>
              </a:solidFill>
            </a:endParaRPr>
          </a:p>
          <a:p>
            <a:pPr algn="ctr">
              <a:spcBef>
                <a:spcPts val="500"/>
              </a:spcBef>
              <a:spcAft>
                <a:spcPts val="500"/>
              </a:spcAft>
            </a:pPr>
            <a:r>
              <a:rPr lang="en-US" sz="3600" b="1" dirty="0" smtClean="0">
                <a:solidFill>
                  <a:srgbClr val="009999"/>
                </a:solidFill>
              </a:rPr>
              <a:t>11/2011</a:t>
            </a:r>
            <a:r>
              <a:rPr lang="en-US" sz="2400" dirty="0" smtClean="0"/>
              <a:t> </a:t>
            </a:r>
            <a:endParaRPr lang="en-US" sz="2400" dirty="0"/>
          </a:p>
          <a:p>
            <a:pPr algn="ctr">
              <a:spcBef>
                <a:spcPts val="500"/>
              </a:spcBef>
              <a:spcAft>
                <a:spcPts val="500"/>
              </a:spcAft>
            </a:pPr>
            <a:endParaRPr lang="en-US" sz="2400" dirty="0"/>
          </a:p>
          <a:p>
            <a:pPr algn="ctr">
              <a:spcBef>
                <a:spcPts val="500"/>
              </a:spcBef>
              <a:spcAft>
                <a:spcPts val="500"/>
              </a:spcAft>
            </a:pPr>
            <a:endParaRPr lang="en-US" sz="2400" dirty="0"/>
          </a:p>
          <a:p>
            <a:pPr>
              <a:spcBef>
                <a:spcPts val="500"/>
              </a:spcBef>
              <a:spcAft>
                <a:spcPts val="500"/>
              </a:spcAft>
            </a:pPr>
            <a:endParaRPr lang="en-US" sz="2400" dirty="0"/>
          </a:p>
          <a:p>
            <a:pPr>
              <a:spcBef>
                <a:spcPts val="500"/>
              </a:spcBef>
              <a:spcAft>
                <a:spcPts val="500"/>
              </a:spcAft>
            </a:pPr>
            <a:endParaRPr lang="en-US" sz="2400" dirty="0"/>
          </a:p>
        </p:txBody>
      </p:sp>
      <p:sp>
        <p:nvSpPr>
          <p:cNvPr id="2054" name="Rectangle 5"/>
          <p:cNvSpPr>
            <a:spLocks noChangeArrowheads="1"/>
          </p:cNvSpPr>
          <p:nvPr/>
        </p:nvSpPr>
        <p:spPr bwMode="auto">
          <a:xfrm>
            <a:off x="4010025" y="3209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it-IT"/>
          </a:p>
        </p:txBody>
      </p:sp>
      <p:pic>
        <p:nvPicPr>
          <p:cNvPr id="2055" name="Picture 4" descr="logo_grand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247650"/>
            <a:ext cx="1123950" cy="43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STAC 11/11 Council - Virgo Week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046DBC5-34CC-4F14-A6FC-5F8DF78BDE26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1143000" y="1196752"/>
            <a:ext cx="6929438" cy="525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n-US" sz="2400" b="1" dirty="0" smtClean="0">
                <a:solidFill>
                  <a:srgbClr val="009999"/>
                </a:solidFill>
              </a:rPr>
              <a:t>Outreach Group</a:t>
            </a:r>
            <a:endParaRPr lang="en-US" sz="2400" b="1" dirty="0">
              <a:solidFill>
                <a:srgbClr val="009999"/>
              </a:solidFill>
            </a:endParaRPr>
          </a:p>
          <a:p>
            <a:pPr>
              <a:spcBef>
                <a:spcPts val="500"/>
              </a:spcBef>
              <a:spcAft>
                <a:spcPts val="500"/>
              </a:spcAft>
            </a:pPr>
            <a:endParaRPr lang="en-US" sz="2000" dirty="0"/>
          </a:p>
          <a:p>
            <a:pPr>
              <a:spcBef>
                <a:spcPts val="500"/>
              </a:spcBef>
              <a:spcAft>
                <a:spcPts val="500"/>
              </a:spcAft>
            </a:pPr>
            <a:endParaRPr lang="en-US" sz="2000" dirty="0" smtClean="0"/>
          </a:p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n-US" sz="2000" dirty="0" smtClean="0"/>
              <a:t>Carlo </a:t>
            </a:r>
            <a:r>
              <a:rPr lang="en-US" sz="2000" dirty="0" err="1" smtClean="0"/>
              <a:t>Bradaschia</a:t>
            </a:r>
            <a:endParaRPr lang="en-US" sz="2000" dirty="0" smtClean="0"/>
          </a:p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n-US" sz="2000" dirty="0" smtClean="0"/>
              <a:t>Elena </a:t>
            </a:r>
            <a:r>
              <a:rPr lang="en-US" sz="2000" dirty="0" err="1" smtClean="0"/>
              <a:t>Cuoco</a:t>
            </a:r>
            <a:r>
              <a:rPr lang="en-US" sz="2000" dirty="0" smtClean="0"/>
              <a:t> </a:t>
            </a:r>
          </a:p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n-US" sz="2000" dirty="0" smtClean="0"/>
              <a:t>Giuseppe Di </a:t>
            </a:r>
            <a:r>
              <a:rPr lang="en-US" sz="2000" dirty="0" err="1" smtClean="0"/>
              <a:t>Biase</a:t>
            </a:r>
            <a:endParaRPr lang="en-US" sz="2000" dirty="0" smtClean="0"/>
          </a:p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n-US" sz="2000" dirty="0" err="1" smtClean="0"/>
              <a:t>Severine</a:t>
            </a:r>
            <a:r>
              <a:rPr lang="en-US" sz="2000" dirty="0" smtClean="0"/>
              <a:t> </a:t>
            </a:r>
            <a:r>
              <a:rPr lang="en-US" sz="2000" dirty="0" err="1" smtClean="0"/>
              <a:t>Perus</a:t>
            </a:r>
            <a:endParaRPr lang="en-US" sz="2000" dirty="0" smtClean="0"/>
          </a:p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n-US" sz="2000" dirty="0" smtClean="0"/>
              <a:t>Gabriele </a:t>
            </a:r>
            <a:r>
              <a:rPr lang="en-US" sz="2000" dirty="0" err="1" smtClean="0"/>
              <a:t>Vajente</a:t>
            </a:r>
            <a:endParaRPr lang="en-US" sz="2000" dirty="0"/>
          </a:p>
          <a:p>
            <a:pPr>
              <a:spcBef>
                <a:spcPts val="500"/>
              </a:spcBef>
              <a:spcAft>
                <a:spcPts val="500"/>
              </a:spcAft>
            </a:pPr>
            <a:endParaRPr lang="en-US" sz="2000" dirty="0"/>
          </a:p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n-US" sz="2000" dirty="0" smtClean="0"/>
              <a:t>(Federico </a:t>
            </a:r>
            <a:r>
              <a:rPr lang="en-US" sz="2000" dirty="0" err="1" smtClean="0"/>
              <a:t>Ferrini</a:t>
            </a:r>
            <a:r>
              <a:rPr lang="en-US" sz="2000" dirty="0" smtClean="0"/>
              <a:t>)	</a:t>
            </a:r>
            <a:endParaRPr lang="en-US" sz="2000" dirty="0"/>
          </a:p>
          <a:p>
            <a:pPr>
              <a:spcBef>
                <a:spcPts val="500"/>
              </a:spcBef>
              <a:spcAft>
                <a:spcPts val="500"/>
              </a:spcAft>
            </a:pPr>
            <a:endParaRPr lang="en-US" sz="2000" dirty="0"/>
          </a:p>
          <a:p>
            <a:pPr>
              <a:spcBef>
                <a:spcPts val="500"/>
              </a:spcBef>
              <a:spcAft>
                <a:spcPts val="500"/>
              </a:spcAft>
            </a:pP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STAC 11/11 Council - Virgo Week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0020655-8DBE-4015-A187-10EBF795D5DC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pic>
        <p:nvPicPr>
          <p:cNvPr id="3077" name="Picture 4" descr="logo_grand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3825" y="304800"/>
            <a:ext cx="1123950" cy="43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8" name="TextBox 5"/>
          <p:cNvSpPr txBox="1">
            <a:spLocks noChangeArrowheads="1"/>
          </p:cNvSpPr>
          <p:nvPr/>
        </p:nvSpPr>
        <p:spPr bwMode="auto">
          <a:xfrm>
            <a:off x="928688" y="1285875"/>
            <a:ext cx="7529512" cy="4216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200" dirty="0">
                <a:solidFill>
                  <a:srgbClr val="009999"/>
                </a:solidFill>
              </a:rPr>
              <a:t>Site Visits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sz="2400" dirty="0"/>
              <a:t>As usual since several years, every Saturday (Tuesday) morning 20-50 visitors</a:t>
            </a:r>
          </a:p>
          <a:p>
            <a:endParaRPr lang="en-US" sz="2400" dirty="0"/>
          </a:p>
          <a:p>
            <a:endParaRPr lang="en-US" sz="2400" dirty="0"/>
          </a:p>
          <a:p>
            <a:r>
              <a:rPr lang="en-US" sz="2400" dirty="0" smtClean="0"/>
              <a:t>Guides:</a:t>
            </a:r>
            <a:endParaRPr lang="en-US" sz="2400" dirty="0"/>
          </a:p>
          <a:p>
            <a:r>
              <a:rPr lang="en-US" sz="2000" dirty="0" err="1" smtClean="0"/>
              <a:t>Barsuglia</a:t>
            </a:r>
            <a:r>
              <a:rPr lang="en-US" sz="2000" dirty="0" smtClean="0"/>
              <a:t>, </a:t>
            </a:r>
            <a:r>
              <a:rPr lang="en-US" sz="2000" dirty="0" err="1" smtClean="0"/>
              <a:t>Boschi</a:t>
            </a:r>
            <a:r>
              <a:rPr lang="en-US" sz="2000" dirty="0" smtClean="0"/>
              <a:t>, </a:t>
            </a:r>
            <a:r>
              <a:rPr lang="en-US" sz="2000" dirty="0" err="1" smtClean="0"/>
              <a:t>Bradaschia</a:t>
            </a:r>
            <a:r>
              <a:rPr lang="en-US" sz="2000" dirty="0" smtClean="0"/>
              <a:t>, </a:t>
            </a:r>
            <a:r>
              <a:rPr lang="en-US" sz="2000" dirty="0" err="1" smtClean="0"/>
              <a:t>Calloni</a:t>
            </a:r>
            <a:r>
              <a:rPr lang="en-US" sz="2000" dirty="0"/>
              <a:t>, </a:t>
            </a:r>
            <a:r>
              <a:rPr lang="en-US" sz="2000" dirty="0" err="1"/>
              <a:t>Carbognani</a:t>
            </a:r>
            <a:r>
              <a:rPr lang="en-US" sz="2000" dirty="0"/>
              <a:t>, </a:t>
            </a:r>
            <a:r>
              <a:rPr lang="en-US" sz="2000" dirty="0" err="1"/>
              <a:t>Cella</a:t>
            </a:r>
            <a:r>
              <a:rPr lang="en-US" sz="2000" dirty="0"/>
              <a:t>, </a:t>
            </a:r>
            <a:r>
              <a:rPr lang="en-US" sz="2000" dirty="0" err="1" smtClean="0"/>
              <a:t>Chiummo</a:t>
            </a:r>
            <a:r>
              <a:rPr lang="en-US" sz="2000" dirty="0" smtClean="0"/>
              <a:t>, </a:t>
            </a:r>
            <a:r>
              <a:rPr lang="en-US" sz="2000" dirty="0" err="1" smtClean="0"/>
              <a:t>Colacino</a:t>
            </a:r>
            <a:r>
              <a:rPr lang="en-US" sz="2000" dirty="0"/>
              <a:t>, </a:t>
            </a:r>
            <a:r>
              <a:rPr lang="en-US" sz="2000" dirty="0" err="1"/>
              <a:t>Cuoco</a:t>
            </a:r>
            <a:r>
              <a:rPr lang="en-US" sz="2000" dirty="0"/>
              <a:t>, </a:t>
            </a:r>
            <a:r>
              <a:rPr lang="en-US" sz="2000" dirty="0" err="1"/>
              <a:t>Dattilo</a:t>
            </a:r>
            <a:r>
              <a:rPr lang="en-US" sz="2000" dirty="0"/>
              <a:t>, </a:t>
            </a:r>
            <a:r>
              <a:rPr lang="en-US" sz="2000" dirty="0" err="1"/>
              <a:t>Ferrante</a:t>
            </a:r>
            <a:r>
              <a:rPr lang="en-US" sz="2000" dirty="0"/>
              <a:t>, </a:t>
            </a:r>
            <a:r>
              <a:rPr lang="en-US" sz="2000" dirty="0" err="1" smtClean="0"/>
              <a:t>Frasconi</a:t>
            </a:r>
            <a:r>
              <a:rPr lang="en-US" sz="2000" dirty="0" smtClean="0"/>
              <a:t>, </a:t>
            </a:r>
            <a:r>
              <a:rPr lang="en-US" sz="2000" dirty="0" err="1"/>
              <a:t>Mantovani</a:t>
            </a:r>
            <a:r>
              <a:rPr lang="en-US" sz="2000" dirty="0"/>
              <a:t>, </a:t>
            </a:r>
            <a:r>
              <a:rPr lang="en-US" sz="2000" dirty="0" err="1"/>
              <a:t>Paoletti</a:t>
            </a:r>
            <a:r>
              <a:rPr lang="en-US" sz="2000" dirty="0"/>
              <a:t>, </a:t>
            </a:r>
            <a:r>
              <a:rPr lang="en-US" sz="2000" dirty="0" err="1"/>
              <a:t>Passaquieti</a:t>
            </a:r>
            <a:r>
              <a:rPr lang="en-US" sz="2000" dirty="0"/>
              <a:t>, </a:t>
            </a:r>
            <a:r>
              <a:rPr lang="en-US" sz="2000" dirty="0" err="1"/>
              <a:t>Passuello</a:t>
            </a:r>
            <a:r>
              <a:rPr lang="en-US" sz="2000" dirty="0"/>
              <a:t>, </a:t>
            </a:r>
            <a:r>
              <a:rPr lang="en-US" sz="2000" dirty="0" err="1"/>
              <a:t>Perus</a:t>
            </a:r>
            <a:r>
              <a:rPr lang="en-US" sz="2000" dirty="0"/>
              <a:t>, </a:t>
            </a:r>
            <a:r>
              <a:rPr lang="en-US" sz="2000" dirty="0" smtClean="0"/>
              <a:t>Ricci, </a:t>
            </a:r>
            <a:r>
              <a:rPr lang="en-US" sz="2000" dirty="0" err="1" smtClean="0"/>
              <a:t>Swinkels</a:t>
            </a:r>
            <a:r>
              <a:rPr lang="en-US" sz="2000" dirty="0" smtClean="0"/>
              <a:t>, </a:t>
            </a:r>
            <a:r>
              <a:rPr lang="en-US" sz="2000" dirty="0" err="1" smtClean="0"/>
              <a:t>Tonelli</a:t>
            </a:r>
            <a:r>
              <a:rPr lang="en-US" sz="2000" dirty="0"/>
              <a:t>, </a:t>
            </a:r>
            <a:r>
              <a:rPr lang="en-US" sz="2000" dirty="0" err="1"/>
              <a:t>Vajente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STAC 11/11 Council - Virgo Week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046DBC5-34CC-4F14-A6FC-5F8DF78BDE26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sp>
        <p:nvSpPr>
          <p:cNvPr id="7" name="Rectangle 6"/>
          <p:cNvSpPr/>
          <p:nvPr/>
        </p:nvSpPr>
        <p:spPr bwMode="auto">
          <a:xfrm>
            <a:off x="5076056" y="2420888"/>
            <a:ext cx="14321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pic>
        <p:nvPicPr>
          <p:cNvPr id="3075" name="Picture 3" descr="Z:\VIRGO\Outreach\100$ITF\Settembre08 02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79912" y="-1086982"/>
            <a:ext cx="6242304" cy="4681728"/>
          </a:xfrm>
          <a:prstGeom prst="rect">
            <a:avLst/>
          </a:prstGeom>
          <a:noFill/>
        </p:spPr>
      </p:pic>
      <p:pic>
        <p:nvPicPr>
          <p:cNvPr id="3074" name="Picture 2" descr="Settembre08 02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1"/>
            <a:ext cx="4788024" cy="35947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253752" y="2924944"/>
            <a:ext cx="777240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3600" dirty="0" smtClean="0">
                <a:solidFill>
                  <a:srgbClr val="FF0000"/>
                </a:solidFill>
              </a:rPr>
              <a:t>TV   </a:t>
            </a:r>
          </a:p>
          <a:p>
            <a:endParaRPr lang="en-GB" sz="2000" dirty="0" smtClean="0"/>
          </a:p>
          <a:p>
            <a:r>
              <a:rPr lang="en-GB" sz="2000" dirty="0" smtClean="0"/>
              <a:t>We (Gabriele </a:t>
            </a:r>
            <a:r>
              <a:rPr lang="en-GB" sz="2000" dirty="0" err="1" smtClean="0"/>
              <a:t>Vajente</a:t>
            </a:r>
            <a:r>
              <a:rPr lang="en-GB" sz="2000" dirty="0" smtClean="0"/>
              <a:t> and C. B.) have been invited to talk about Virgo and to perform the assembly of a 100 € interferometer at </a:t>
            </a:r>
            <a:r>
              <a:rPr lang="en-GB" sz="2000" dirty="0" err="1" smtClean="0"/>
              <a:t>GEOMagazine</a:t>
            </a:r>
            <a:r>
              <a:rPr lang="en-GB" sz="2000" dirty="0" smtClean="0"/>
              <a:t>, a popular afternoon science show of the national TV chain  RAI3.</a:t>
            </a:r>
          </a:p>
          <a:p>
            <a:r>
              <a:rPr lang="en-GB" sz="2000" dirty="0" smtClean="0"/>
              <a:t>It has been </a:t>
            </a:r>
            <a:r>
              <a:rPr lang="en-GB" sz="2000" dirty="0" smtClean="0"/>
              <a:t>successfully </a:t>
            </a:r>
            <a:r>
              <a:rPr lang="en-GB" sz="2000" dirty="0" smtClean="0"/>
              <a:t>recorded on October 28.</a:t>
            </a:r>
          </a:p>
          <a:p>
            <a:r>
              <a:rPr lang="en-GB" sz="2000" dirty="0" smtClean="0"/>
              <a:t>The 13 minutes video will be broadcasted </a:t>
            </a:r>
            <a:r>
              <a:rPr lang="en-GB" sz="2000" dirty="0" smtClean="0"/>
              <a:t>next Tuesday.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1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STAC 11/11 Council - Virgo Week</a:t>
            </a:r>
            <a:endParaRPr lang="en-US" dirty="0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C667E1-AD6E-4DE2-9816-0B5A83FDDB09}" type="slidenum">
              <a:rPr lang="en-US"/>
              <a:pPr>
                <a:defRPr/>
              </a:pPr>
              <a:t>5</a:t>
            </a:fld>
            <a:endParaRPr lang="en-US"/>
          </a:p>
        </p:txBody>
      </p:sp>
      <p:sp>
        <p:nvSpPr>
          <p:cNvPr id="6149" name="Text Box 3"/>
          <p:cNvSpPr txBox="1">
            <a:spLocks noChangeArrowheads="1"/>
          </p:cNvSpPr>
          <p:nvPr/>
        </p:nvSpPr>
        <p:spPr bwMode="auto">
          <a:xfrm>
            <a:off x="1714500" y="247650"/>
            <a:ext cx="6929438" cy="1954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ts val="500"/>
              </a:spcBef>
              <a:spcAft>
                <a:spcPts val="500"/>
              </a:spcAft>
            </a:pPr>
            <a:endParaRPr lang="en-US" sz="2400"/>
          </a:p>
          <a:p>
            <a:pPr algn="ctr">
              <a:spcBef>
                <a:spcPts val="500"/>
              </a:spcBef>
              <a:spcAft>
                <a:spcPts val="500"/>
              </a:spcAft>
            </a:pPr>
            <a:endParaRPr lang="en-US" sz="2400"/>
          </a:p>
          <a:p>
            <a:pPr>
              <a:spcBef>
                <a:spcPts val="500"/>
              </a:spcBef>
              <a:spcAft>
                <a:spcPts val="500"/>
              </a:spcAft>
            </a:pPr>
            <a:endParaRPr lang="en-US" sz="2400"/>
          </a:p>
          <a:p>
            <a:pPr>
              <a:spcBef>
                <a:spcPts val="500"/>
              </a:spcBef>
              <a:spcAft>
                <a:spcPts val="500"/>
              </a:spcAft>
            </a:pPr>
            <a:endParaRPr lang="en-US" sz="2400"/>
          </a:p>
        </p:txBody>
      </p:sp>
      <p:sp>
        <p:nvSpPr>
          <p:cNvPr id="6150" name="Rectangle 5"/>
          <p:cNvSpPr>
            <a:spLocks noChangeArrowheads="1"/>
          </p:cNvSpPr>
          <p:nvPr/>
        </p:nvSpPr>
        <p:spPr bwMode="auto">
          <a:xfrm>
            <a:off x="4010025" y="3209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it-IT"/>
          </a:p>
        </p:txBody>
      </p:sp>
      <p:pic>
        <p:nvPicPr>
          <p:cNvPr id="6151" name="Picture 4" descr="logo_grand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247650"/>
            <a:ext cx="1123950" cy="43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52" name="TextBox 12"/>
          <p:cNvSpPr txBox="1">
            <a:spLocks noChangeArrowheads="1"/>
          </p:cNvSpPr>
          <p:nvPr/>
        </p:nvSpPr>
        <p:spPr bwMode="auto">
          <a:xfrm>
            <a:off x="3089275" y="257175"/>
            <a:ext cx="5964238" cy="1954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n-US" sz="2800" b="1" dirty="0">
                <a:solidFill>
                  <a:srgbClr val="0099FF"/>
                </a:solidFill>
              </a:rPr>
              <a:t>European </a:t>
            </a:r>
            <a:r>
              <a:rPr lang="en-US" sz="2800" b="1" dirty="0" smtClean="0">
                <a:solidFill>
                  <a:srgbClr val="0099FF"/>
                </a:solidFill>
              </a:rPr>
              <a:t>Researchers</a:t>
            </a:r>
            <a:r>
              <a:rPr lang="en-US" sz="2800" b="1" dirty="0" smtClean="0">
                <a:solidFill>
                  <a:srgbClr val="0099FF"/>
                </a:solidFill>
              </a:rPr>
              <a:t>’ </a:t>
            </a:r>
            <a:r>
              <a:rPr lang="en-US" sz="2800" b="1" dirty="0">
                <a:solidFill>
                  <a:srgbClr val="0099FF"/>
                </a:solidFill>
              </a:rPr>
              <a:t>Night   </a:t>
            </a:r>
          </a:p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n-US" sz="2800" dirty="0" smtClean="0"/>
              <a:t>23 (and 24) September2011</a:t>
            </a:r>
            <a:endParaRPr lang="en-US" sz="2800" dirty="0"/>
          </a:p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n-US" sz="2000" dirty="0"/>
              <a:t>		</a:t>
            </a:r>
          </a:p>
          <a:p>
            <a:pPr>
              <a:spcBef>
                <a:spcPts val="500"/>
              </a:spcBef>
              <a:spcAft>
                <a:spcPts val="500"/>
              </a:spcAft>
            </a:pPr>
            <a:endParaRPr lang="en-US" sz="2000" dirty="0"/>
          </a:p>
        </p:txBody>
      </p:sp>
      <p:sp>
        <p:nvSpPr>
          <p:cNvPr id="6153" name="TextBox 12"/>
          <p:cNvSpPr txBox="1">
            <a:spLocks noChangeArrowheads="1"/>
          </p:cNvSpPr>
          <p:nvPr/>
        </p:nvSpPr>
        <p:spPr bwMode="auto">
          <a:xfrm>
            <a:off x="2143125" y="2647950"/>
            <a:ext cx="69103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ts val="500"/>
              </a:spcBef>
              <a:spcAft>
                <a:spcPts val="500"/>
              </a:spcAft>
            </a:pPr>
            <a:endParaRPr lang="it-IT" sz="2000"/>
          </a:p>
        </p:txBody>
      </p:sp>
      <p:pic>
        <p:nvPicPr>
          <p:cNvPr id="615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78563" y="2843213"/>
            <a:ext cx="2579687" cy="73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9588" y="1849438"/>
            <a:ext cx="1235075" cy="1198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6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28750" y="571500"/>
            <a:ext cx="1322388" cy="1071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TextBox 14"/>
          <p:cNvSpPr txBox="1"/>
          <p:nvPr/>
        </p:nvSpPr>
        <p:spPr>
          <a:xfrm>
            <a:off x="6553200" y="3714750"/>
            <a:ext cx="2214563" cy="307975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US" sz="1400" b="1" dirty="0">
                <a:hlinkClick r:id="rId6"/>
              </a:rPr>
              <a:t>www.frascatiscienza.it</a:t>
            </a:r>
            <a:r>
              <a:rPr lang="en-US" dirty="0"/>
              <a:t> </a:t>
            </a:r>
          </a:p>
        </p:txBody>
      </p:sp>
      <p:sp>
        <p:nvSpPr>
          <p:cNvPr id="6158" name="TextBox 15"/>
          <p:cNvSpPr txBox="1">
            <a:spLocks noChangeArrowheads="1"/>
          </p:cNvSpPr>
          <p:nvPr/>
        </p:nvSpPr>
        <p:spPr bwMode="auto">
          <a:xfrm>
            <a:off x="2411760" y="2093913"/>
            <a:ext cx="6446490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C00000"/>
                </a:solidFill>
              </a:rPr>
              <a:t>EGO/Virgo answered  </a:t>
            </a:r>
            <a:r>
              <a:rPr lang="en-US" sz="2400" dirty="0" smtClean="0">
                <a:solidFill>
                  <a:srgbClr val="C00000"/>
                </a:solidFill>
              </a:rPr>
              <a:t>successfully the </a:t>
            </a:r>
            <a:r>
              <a:rPr lang="en-US" sz="2400" dirty="0">
                <a:solidFill>
                  <a:srgbClr val="C00000"/>
                </a:solidFill>
              </a:rPr>
              <a:t>European call as partners of</a:t>
            </a:r>
          </a:p>
          <a:p>
            <a:endParaRPr lang="en-US" sz="2400" dirty="0">
              <a:solidFill>
                <a:srgbClr val="C00000"/>
              </a:solidFill>
            </a:endParaRPr>
          </a:p>
          <a:p>
            <a:endParaRPr lang="en-US" sz="2400" dirty="0">
              <a:solidFill>
                <a:srgbClr val="C00000"/>
              </a:solidFill>
            </a:endParaRPr>
          </a:p>
          <a:p>
            <a:endParaRPr lang="en-US" sz="2400" dirty="0">
              <a:solidFill>
                <a:srgbClr val="C00000"/>
              </a:solidFill>
            </a:endParaRPr>
          </a:p>
          <a:p>
            <a:endParaRPr lang="en-US" sz="2400" dirty="0">
              <a:solidFill>
                <a:srgbClr val="C00000"/>
              </a:solidFill>
            </a:endParaRPr>
          </a:p>
          <a:p>
            <a:endParaRPr lang="en-US" sz="2400" dirty="0">
              <a:solidFill>
                <a:srgbClr val="C00000"/>
              </a:solidFill>
            </a:endParaRPr>
          </a:p>
          <a:p>
            <a:r>
              <a:rPr lang="en-US" sz="2400" dirty="0" smtClean="0">
                <a:solidFill>
                  <a:srgbClr val="C00000"/>
                </a:solidFill>
              </a:rPr>
              <a:t>obtaining a modest share of budget: 2000€</a:t>
            </a:r>
          </a:p>
          <a:p>
            <a:endParaRPr lang="en-US" sz="2400" dirty="0" smtClean="0">
              <a:solidFill>
                <a:srgbClr val="C00000"/>
              </a:solidFill>
            </a:endParaRPr>
          </a:p>
          <a:p>
            <a:r>
              <a:rPr lang="en-US" sz="2400" dirty="0" smtClean="0">
                <a:solidFill>
                  <a:srgbClr val="C00000"/>
                </a:solidFill>
              </a:rPr>
              <a:t>…….and a lot of visitors &gt; 750 </a:t>
            </a:r>
            <a:endParaRPr lang="en-US" sz="24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STAC 11/11 Council - Virgo Week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EAAE5EC-D59E-4141-BE01-90B0BDA71C0C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sp>
        <p:nvSpPr>
          <p:cNvPr id="7173" name="Rectangle 4"/>
          <p:cNvSpPr>
            <a:spLocks noChangeArrowheads="1"/>
          </p:cNvSpPr>
          <p:nvPr/>
        </p:nvSpPr>
        <p:spPr bwMode="auto">
          <a:xfrm>
            <a:off x="304800" y="4464050"/>
            <a:ext cx="4572000" cy="20005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dirty="0"/>
              <a:t>In </a:t>
            </a:r>
            <a:r>
              <a:rPr lang="en-US" sz="1400" dirty="0" err="1"/>
              <a:t>collaborazione</a:t>
            </a:r>
            <a:r>
              <a:rPr lang="en-US" sz="1400" dirty="0"/>
              <a:t> con:</a:t>
            </a:r>
          </a:p>
          <a:p>
            <a:r>
              <a:rPr lang="it-IT" sz="1400" dirty="0"/>
              <a:t>Comune di Cascina</a:t>
            </a:r>
          </a:p>
          <a:p>
            <a:r>
              <a:rPr lang="it-IT" sz="1400" dirty="0"/>
              <a:t>Comune di Pisa</a:t>
            </a:r>
          </a:p>
          <a:p>
            <a:r>
              <a:rPr lang="it-IT" sz="1400" dirty="0"/>
              <a:t>Astrofili Pisani Galileo Galilei</a:t>
            </a:r>
          </a:p>
          <a:p>
            <a:r>
              <a:rPr lang="it-IT" sz="1400" dirty="0"/>
              <a:t>Regione Toscana</a:t>
            </a:r>
          </a:p>
          <a:p>
            <a:r>
              <a:rPr lang="it-IT" sz="1400" dirty="0"/>
              <a:t>La Limonaia</a:t>
            </a:r>
          </a:p>
          <a:p>
            <a:r>
              <a:rPr lang="it-IT" sz="1400" dirty="0"/>
              <a:t>INFN e Dipartimento di </a:t>
            </a:r>
            <a:r>
              <a:rPr lang="it-IT" sz="1400" dirty="0" smtClean="0"/>
              <a:t>fisica</a:t>
            </a:r>
          </a:p>
          <a:p>
            <a:r>
              <a:rPr lang="it-IT" sz="1400" dirty="0" smtClean="0"/>
              <a:t>Fondazione CariPisa</a:t>
            </a:r>
            <a:endParaRPr lang="it-IT" sz="1400" dirty="0"/>
          </a:p>
          <a:p>
            <a:pPr algn="ctr"/>
            <a:endParaRPr lang="it-IT" dirty="0">
              <a:latin typeface="Calibri" pitchFamily="34" charset="0"/>
            </a:endParaRPr>
          </a:p>
        </p:txBody>
      </p:sp>
      <p:sp>
        <p:nvSpPr>
          <p:cNvPr id="7174" name="CasellaDiTesto 2"/>
          <p:cNvSpPr txBox="1">
            <a:spLocks noChangeArrowheads="1"/>
          </p:cNvSpPr>
          <p:nvPr/>
        </p:nvSpPr>
        <p:spPr bwMode="auto">
          <a:xfrm>
            <a:off x="685800" y="785813"/>
            <a:ext cx="3444875" cy="2800767"/>
          </a:xfrm>
          <a:prstGeom prst="rect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2000" b="1" i="1" dirty="0">
                <a:solidFill>
                  <a:srgbClr val="FF0000"/>
                </a:solidFill>
                <a:latin typeface="Calibri" pitchFamily="34" charset="0"/>
              </a:rPr>
              <a:t>To See</a:t>
            </a:r>
          </a:p>
          <a:p>
            <a:endParaRPr lang="it-IT" dirty="0">
              <a:latin typeface="Calibri" pitchFamily="34" charset="0"/>
            </a:endParaRPr>
          </a:p>
          <a:p>
            <a:r>
              <a:rPr lang="it-IT" sz="1800" u="sng" dirty="0">
                <a:latin typeface="Calibri" pitchFamily="34" charset="0"/>
              </a:rPr>
              <a:t>Virgo</a:t>
            </a:r>
            <a:r>
              <a:rPr lang="it-IT" sz="1800" dirty="0">
                <a:latin typeface="Calibri" pitchFamily="34" charset="0"/>
              </a:rPr>
              <a:t> </a:t>
            </a:r>
          </a:p>
          <a:p>
            <a:pPr>
              <a:buFont typeface="Arial" charset="0"/>
              <a:buChar char="•"/>
            </a:pPr>
            <a:r>
              <a:rPr lang="it-IT" sz="1800" dirty="0">
                <a:latin typeface="Calibri" pitchFamily="34" charset="0"/>
              </a:rPr>
              <a:t>Tunnel </a:t>
            </a:r>
          </a:p>
          <a:p>
            <a:pPr>
              <a:buFont typeface="Arial" charset="0"/>
              <a:buChar char="•"/>
            </a:pPr>
            <a:r>
              <a:rPr lang="it-IT" sz="1800" dirty="0">
                <a:latin typeface="Calibri" pitchFamily="34" charset="0"/>
              </a:rPr>
              <a:t>Control Room (taking data)</a:t>
            </a:r>
          </a:p>
          <a:p>
            <a:pPr>
              <a:buFont typeface="Arial" charset="0"/>
              <a:buChar char="•"/>
            </a:pPr>
            <a:r>
              <a:rPr lang="it-IT" sz="1800" dirty="0">
                <a:latin typeface="Calibri" pitchFamily="34" charset="0"/>
              </a:rPr>
              <a:t>Interferometer (working model)</a:t>
            </a:r>
          </a:p>
          <a:p>
            <a:pPr>
              <a:buFont typeface="Arial" charset="0"/>
              <a:buChar char="•"/>
            </a:pPr>
            <a:r>
              <a:rPr lang="it-IT" sz="1800" dirty="0">
                <a:latin typeface="Calibri" pitchFamily="34" charset="0"/>
              </a:rPr>
              <a:t>Superattenuator  </a:t>
            </a:r>
            <a:r>
              <a:rPr lang="it-IT" sz="1800" dirty="0" smtClean="0">
                <a:latin typeface="Calibri" pitchFamily="34" charset="0"/>
              </a:rPr>
              <a:t>1987</a:t>
            </a:r>
          </a:p>
          <a:p>
            <a:pPr>
              <a:buFont typeface="Arial" charset="0"/>
              <a:buChar char="•"/>
            </a:pPr>
            <a:r>
              <a:rPr lang="it-IT" sz="1800" dirty="0" smtClean="0">
                <a:latin typeface="Calibri" pitchFamily="34" charset="0"/>
              </a:rPr>
              <a:t>A real Payload</a:t>
            </a:r>
          </a:p>
          <a:p>
            <a:pPr algn="r"/>
            <a:r>
              <a:rPr lang="it-IT" sz="1800" dirty="0" smtClean="0">
                <a:solidFill>
                  <a:srgbClr val="FF0000"/>
                </a:solidFill>
                <a:latin typeface="Calibri" pitchFamily="34" charset="0"/>
              </a:rPr>
              <a:t>200 vistors</a:t>
            </a:r>
            <a:endParaRPr lang="it-IT" sz="1800" dirty="0">
              <a:solidFill>
                <a:srgbClr val="FF0000"/>
              </a:solidFill>
              <a:latin typeface="Calibri" pitchFamily="34" charset="0"/>
            </a:endParaRPr>
          </a:p>
          <a:p>
            <a:endParaRPr lang="it-IT" sz="1800" dirty="0">
              <a:latin typeface="Calibri" pitchFamily="34" charset="0"/>
            </a:endParaRPr>
          </a:p>
        </p:txBody>
      </p:sp>
      <p:sp>
        <p:nvSpPr>
          <p:cNvPr id="7175" name="CasellaDiTesto 2"/>
          <p:cNvSpPr txBox="1">
            <a:spLocks noChangeArrowheads="1"/>
          </p:cNvSpPr>
          <p:nvPr/>
        </p:nvSpPr>
        <p:spPr bwMode="auto">
          <a:xfrm>
            <a:off x="4457700" y="785813"/>
            <a:ext cx="4186238" cy="4924425"/>
          </a:xfrm>
          <a:prstGeom prst="rect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2000" b="1" i="1" dirty="0">
                <a:solidFill>
                  <a:srgbClr val="FF0000"/>
                </a:solidFill>
                <a:latin typeface="Calibri" pitchFamily="34" charset="0"/>
              </a:rPr>
              <a:t>To Do</a:t>
            </a:r>
          </a:p>
          <a:p>
            <a:endParaRPr lang="it-IT" dirty="0">
              <a:latin typeface="Calibri" pitchFamily="34" charset="0"/>
            </a:endParaRPr>
          </a:p>
          <a:p>
            <a:r>
              <a:rPr lang="it-IT" sz="1800" u="sng" dirty="0">
                <a:latin typeface="Calibri" pitchFamily="34" charset="0"/>
              </a:rPr>
              <a:t>Virgo</a:t>
            </a:r>
            <a:r>
              <a:rPr lang="it-IT" sz="1800" dirty="0">
                <a:latin typeface="Calibri" pitchFamily="34" charset="0"/>
              </a:rPr>
              <a:t> </a:t>
            </a:r>
          </a:p>
          <a:p>
            <a:pPr>
              <a:buFont typeface="Arial" charset="0"/>
              <a:buChar char="•"/>
            </a:pPr>
            <a:r>
              <a:rPr lang="it-IT" sz="1800" dirty="0">
                <a:latin typeface="Calibri" pitchFamily="34" charset="0"/>
              </a:rPr>
              <a:t>Build your </a:t>
            </a:r>
            <a:r>
              <a:rPr lang="it-IT" sz="1800" dirty="0" smtClean="0">
                <a:latin typeface="Calibri" pitchFamily="34" charset="0"/>
              </a:rPr>
              <a:t>interferometer</a:t>
            </a:r>
            <a:endParaRPr lang="it-IT" sz="1800" dirty="0">
              <a:latin typeface="Calibri" pitchFamily="34" charset="0"/>
            </a:endParaRPr>
          </a:p>
          <a:p>
            <a:endParaRPr lang="it-IT" sz="1800" dirty="0">
              <a:latin typeface="Calibri" pitchFamily="34" charset="0"/>
            </a:endParaRPr>
          </a:p>
          <a:p>
            <a:r>
              <a:rPr lang="it-IT" sz="1800" u="sng" dirty="0">
                <a:latin typeface="Calibri" pitchFamily="34" charset="0"/>
              </a:rPr>
              <a:t>Science</a:t>
            </a:r>
          </a:p>
          <a:p>
            <a:pPr>
              <a:buFont typeface="Arial" charset="0"/>
              <a:buChar char="•"/>
            </a:pPr>
            <a:r>
              <a:rPr lang="it-IT" sz="1800" dirty="0">
                <a:latin typeface="Calibri" pitchFamily="34" charset="0"/>
              </a:rPr>
              <a:t>Meet the scientists (Science Cafe)</a:t>
            </a:r>
          </a:p>
          <a:p>
            <a:endParaRPr lang="it-IT" sz="1800" dirty="0">
              <a:latin typeface="Calibri" pitchFamily="34" charset="0"/>
            </a:endParaRPr>
          </a:p>
          <a:p>
            <a:r>
              <a:rPr lang="it-IT" sz="1800" u="sng" dirty="0">
                <a:latin typeface="Calibri" pitchFamily="34" charset="0"/>
              </a:rPr>
              <a:t>Astronomy</a:t>
            </a:r>
          </a:p>
          <a:p>
            <a:pPr>
              <a:buFont typeface="Arial" charset="0"/>
              <a:buChar char="•"/>
            </a:pPr>
            <a:r>
              <a:rPr lang="it-IT" sz="1800" dirty="0">
                <a:latin typeface="Calibri" pitchFamily="34" charset="0"/>
              </a:rPr>
              <a:t>Observe the sky with the astronomers</a:t>
            </a:r>
          </a:p>
          <a:p>
            <a:pPr algn="r"/>
            <a:r>
              <a:rPr lang="it-IT" sz="1800" dirty="0" smtClean="0">
                <a:solidFill>
                  <a:srgbClr val="FF0000"/>
                </a:solidFill>
                <a:latin typeface="Calibri" pitchFamily="34" charset="0"/>
              </a:rPr>
              <a:t>150 </a:t>
            </a:r>
            <a:r>
              <a:rPr lang="it-IT" sz="1800" dirty="0" smtClean="0">
                <a:solidFill>
                  <a:srgbClr val="FF0000"/>
                </a:solidFill>
                <a:latin typeface="Calibri" pitchFamily="34" charset="0"/>
              </a:rPr>
              <a:t>visitors</a:t>
            </a:r>
          </a:p>
          <a:p>
            <a:pPr algn="r"/>
            <a:endParaRPr lang="it-IT" sz="1800" dirty="0" smtClean="0">
              <a:solidFill>
                <a:srgbClr val="FF0000"/>
              </a:solidFill>
              <a:latin typeface="Calibri" pitchFamily="34" charset="0"/>
            </a:endParaRPr>
          </a:p>
          <a:p>
            <a:r>
              <a:rPr lang="it-IT" sz="1800" u="sng" dirty="0" smtClean="0">
                <a:latin typeface="Calibri" pitchFamily="34" charset="0"/>
              </a:rPr>
              <a:t>Theatre</a:t>
            </a:r>
          </a:p>
          <a:p>
            <a:r>
              <a:rPr lang="it-IT" sz="1800" dirty="0" smtClean="0">
                <a:latin typeface="Calibri" pitchFamily="34" charset="0"/>
              </a:rPr>
              <a:t>Big Bang monologue by Lucilla Giagnoni</a:t>
            </a:r>
          </a:p>
          <a:p>
            <a:r>
              <a:rPr lang="it-IT" sz="1800" dirty="0" smtClean="0">
                <a:latin typeface="Calibri" pitchFamily="34" charset="0"/>
              </a:rPr>
              <a:t>Discussion on </a:t>
            </a:r>
          </a:p>
          <a:p>
            <a:r>
              <a:rPr lang="it-IT" sz="1800" dirty="0" smtClean="0">
                <a:latin typeface="Calibri" pitchFamily="34" charset="0"/>
              </a:rPr>
              <a:t>Science, art, philosophy, religion</a:t>
            </a:r>
          </a:p>
          <a:p>
            <a:pPr algn="r"/>
            <a:r>
              <a:rPr lang="it-IT" sz="1800" dirty="0" smtClean="0">
                <a:solidFill>
                  <a:srgbClr val="FF0000"/>
                </a:solidFill>
                <a:latin typeface="Calibri" pitchFamily="34" charset="0"/>
              </a:rPr>
              <a:t>400 participants</a:t>
            </a:r>
          </a:p>
          <a:p>
            <a:endParaRPr lang="it-IT" dirty="0">
              <a:latin typeface="Calibri" pitchFamily="34" charset="0"/>
            </a:endParaRPr>
          </a:p>
        </p:txBody>
      </p:sp>
      <p:sp>
        <p:nvSpPr>
          <p:cNvPr id="7176" name="TextBox 8"/>
          <p:cNvSpPr txBox="1">
            <a:spLocks noChangeArrowheads="1"/>
          </p:cNvSpPr>
          <p:nvPr/>
        </p:nvSpPr>
        <p:spPr bwMode="auto">
          <a:xfrm>
            <a:off x="428625" y="142875"/>
            <a:ext cx="80295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400" b="1" dirty="0">
                <a:solidFill>
                  <a:srgbClr val="FF0000"/>
                </a:solidFill>
              </a:rPr>
              <a:t>Night </a:t>
            </a:r>
            <a:r>
              <a:rPr lang="en-US" sz="2400" b="1" dirty="0" smtClean="0">
                <a:solidFill>
                  <a:srgbClr val="FF0000"/>
                </a:solidFill>
              </a:rPr>
              <a:t>2011 </a:t>
            </a:r>
            <a:r>
              <a:rPr lang="en-US" sz="2400" dirty="0" smtClean="0"/>
              <a:t>program </a:t>
            </a:r>
            <a:r>
              <a:rPr lang="en-US" dirty="0"/>
              <a:t>	</a:t>
            </a:r>
            <a:r>
              <a:rPr lang="en-US" sz="1600" dirty="0" smtClean="0"/>
              <a:t>(23 and 24 September)</a:t>
            </a:r>
            <a:endParaRPr 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STAC 11/11 Council - Virgo Week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046DBC5-34CC-4F14-A6FC-5F8DF78BDE26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11796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 descr="Z:\VIRGO\Outreach\Night2011\FotoBigBang\foto_big_bang_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17968" y="-171400"/>
            <a:ext cx="5026032" cy="750713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STAC 11/11 Council - Virgo Week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04720C-D036-465A-86FF-E0B4C8C7FFE5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sp>
        <p:nvSpPr>
          <p:cNvPr id="4101" name="TextBox 4"/>
          <p:cNvSpPr txBox="1">
            <a:spLocks noChangeArrowheads="1"/>
          </p:cNvSpPr>
          <p:nvPr/>
        </p:nvSpPr>
        <p:spPr bwMode="auto">
          <a:xfrm>
            <a:off x="285750" y="188640"/>
            <a:ext cx="8678738" cy="64017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rgbClr val="008080"/>
                </a:solidFill>
              </a:rPr>
              <a:t>“</a:t>
            </a:r>
            <a:r>
              <a:rPr lang="en-US" sz="2800" dirty="0" err="1">
                <a:solidFill>
                  <a:srgbClr val="008080"/>
                </a:solidFill>
              </a:rPr>
              <a:t>Una</a:t>
            </a:r>
            <a:r>
              <a:rPr lang="en-US" sz="2800" dirty="0">
                <a:solidFill>
                  <a:srgbClr val="008080"/>
                </a:solidFill>
              </a:rPr>
              <a:t> </a:t>
            </a:r>
            <a:r>
              <a:rPr lang="en-US" sz="2800" dirty="0" err="1">
                <a:solidFill>
                  <a:srgbClr val="008080"/>
                </a:solidFill>
              </a:rPr>
              <a:t>Giornata</a:t>
            </a:r>
            <a:r>
              <a:rPr lang="en-US" sz="2800" dirty="0">
                <a:solidFill>
                  <a:srgbClr val="008080"/>
                </a:solidFill>
              </a:rPr>
              <a:t> </a:t>
            </a:r>
            <a:r>
              <a:rPr lang="en-US" sz="2800" dirty="0" err="1">
                <a:solidFill>
                  <a:srgbClr val="008080"/>
                </a:solidFill>
              </a:rPr>
              <a:t>da</a:t>
            </a:r>
            <a:r>
              <a:rPr lang="en-US" sz="2800" dirty="0">
                <a:solidFill>
                  <a:srgbClr val="008080"/>
                </a:solidFill>
              </a:rPr>
              <a:t> …… </a:t>
            </a:r>
            <a:r>
              <a:rPr lang="en-US" sz="2800" dirty="0" err="1">
                <a:solidFill>
                  <a:srgbClr val="008080"/>
                </a:solidFill>
              </a:rPr>
              <a:t>Ricercatore</a:t>
            </a:r>
            <a:r>
              <a:rPr lang="en-US" sz="2800" dirty="0">
                <a:solidFill>
                  <a:srgbClr val="008080"/>
                </a:solidFill>
              </a:rPr>
              <a:t>” </a:t>
            </a:r>
          </a:p>
          <a:p>
            <a:pPr algn="ctr"/>
            <a:r>
              <a:rPr lang="en-US" sz="2000" dirty="0" smtClean="0">
                <a:solidFill>
                  <a:srgbClr val="008080"/>
                </a:solidFill>
              </a:rPr>
              <a:t>3</a:t>
            </a:r>
            <a:r>
              <a:rPr lang="en-US" sz="2000" baseline="30000" dirty="0" smtClean="0">
                <a:solidFill>
                  <a:srgbClr val="008080"/>
                </a:solidFill>
              </a:rPr>
              <a:t>rd</a:t>
            </a:r>
            <a:r>
              <a:rPr lang="en-US" sz="2000" dirty="0" smtClean="0">
                <a:solidFill>
                  <a:srgbClr val="008080"/>
                </a:solidFill>
              </a:rPr>
              <a:t>   </a:t>
            </a:r>
            <a:r>
              <a:rPr lang="en-US" sz="2000" dirty="0">
                <a:solidFill>
                  <a:srgbClr val="008080"/>
                </a:solidFill>
              </a:rPr>
              <a:t>November </a:t>
            </a:r>
            <a:r>
              <a:rPr lang="en-US" sz="2000" dirty="0" smtClean="0">
                <a:solidFill>
                  <a:srgbClr val="008080"/>
                </a:solidFill>
              </a:rPr>
              <a:t>2011</a:t>
            </a:r>
            <a:endParaRPr lang="en-US" sz="2000" dirty="0">
              <a:solidFill>
                <a:srgbClr val="008080"/>
              </a:solidFill>
            </a:endParaRPr>
          </a:p>
          <a:p>
            <a:endParaRPr lang="en-US" sz="2000" dirty="0"/>
          </a:p>
          <a:p>
            <a:r>
              <a:rPr lang="en-US" sz="2000" dirty="0" smtClean="0"/>
              <a:t>40 </a:t>
            </a:r>
            <a:r>
              <a:rPr lang="en-US" sz="2000" dirty="0"/>
              <a:t>high school students from the surrounding Tuscany </a:t>
            </a:r>
            <a:r>
              <a:rPr lang="en-US" sz="2000" dirty="0" smtClean="0"/>
              <a:t>spent </a:t>
            </a:r>
            <a:r>
              <a:rPr lang="en-US" sz="2000" dirty="0"/>
              <a:t>a full day at EGO.</a:t>
            </a:r>
          </a:p>
          <a:p>
            <a:r>
              <a:rPr lang="en-US" sz="2000" dirty="0"/>
              <a:t>Divided in four groups, guided by </a:t>
            </a:r>
            <a:r>
              <a:rPr lang="en-US" sz="2000" dirty="0" smtClean="0"/>
              <a:t>two tutors </a:t>
            </a:r>
            <a:r>
              <a:rPr lang="en-US" sz="2000" dirty="0"/>
              <a:t>each, </a:t>
            </a:r>
            <a:r>
              <a:rPr lang="en-US" sz="2000" dirty="0" smtClean="0"/>
              <a:t>they performed </a:t>
            </a:r>
            <a:r>
              <a:rPr lang="en-US" sz="2000" dirty="0"/>
              <a:t>in turn simple experiments on subjects related to Virgo:</a:t>
            </a:r>
          </a:p>
          <a:p>
            <a:endParaRPr lang="en-US" sz="2000" dirty="0"/>
          </a:p>
          <a:p>
            <a:pPr>
              <a:buFont typeface="Arial" charset="0"/>
              <a:buChar char="•"/>
            </a:pPr>
            <a:r>
              <a:rPr lang="en-GB" sz="2000" dirty="0"/>
              <a:t>Seismic and acoustic measurements</a:t>
            </a:r>
            <a:endParaRPr lang="en-US" sz="2000" dirty="0"/>
          </a:p>
          <a:p>
            <a:pPr>
              <a:buFont typeface="Arial" charset="0"/>
              <a:buChar char="•"/>
            </a:pPr>
            <a:r>
              <a:rPr lang="en-GB" sz="2000" dirty="0"/>
              <a:t>Signal analysis (time domain and frequency domain)</a:t>
            </a:r>
            <a:endParaRPr lang="en-US" sz="2000" dirty="0"/>
          </a:p>
          <a:p>
            <a:pPr>
              <a:buFont typeface="Arial" charset="0"/>
              <a:buChar char="•"/>
            </a:pPr>
            <a:r>
              <a:rPr lang="en-GB" sz="2000" dirty="0"/>
              <a:t>Comparison of a pendulum with an inverted pendulum</a:t>
            </a:r>
            <a:endParaRPr lang="en-US" sz="2000" dirty="0"/>
          </a:p>
          <a:p>
            <a:pPr>
              <a:buFont typeface="Arial" charset="0"/>
              <a:buChar char="•"/>
            </a:pPr>
            <a:r>
              <a:rPr lang="en-GB" sz="2000" dirty="0"/>
              <a:t>Air refraction index changing with pressure (counting fringe drifting in a small interferometer).</a:t>
            </a:r>
          </a:p>
          <a:p>
            <a:endParaRPr lang="en-GB" sz="2000" dirty="0"/>
          </a:p>
          <a:p>
            <a:r>
              <a:rPr lang="en-GB" sz="2000" dirty="0" smtClean="0"/>
              <a:t>At the end the best </a:t>
            </a:r>
            <a:r>
              <a:rPr lang="en-GB" sz="2000" dirty="0" smtClean="0"/>
              <a:t>teams </a:t>
            </a:r>
            <a:r>
              <a:rPr lang="en-GB" sz="2000" dirty="0" smtClean="0"/>
              <a:t>(according to a quiz contest) </a:t>
            </a:r>
            <a:r>
              <a:rPr lang="en-GB" sz="2000" dirty="0" smtClean="0"/>
              <a:t>have </a:t>
            </a:r>
            <a:r>
              <a:rPr lang="en-GB" sz="2000" dirty="0" smtClean="0"/>
              <a:t>been rewarded with a </a:t>
            </a:r>
            <a:r>
              <a:rPr lang="en-GB" sz="2000" dirty="0" err="1" smtClean="0"/>
              <a:t>Galileoscope</a:t>
            </a:r>
            <a:r>
              <a:rPr lang="en-GB" sz="2000" dirty="0" smtClean="0"/>
              <a:t>, a working copy of Galileo’s “</a:t>
            </a:r>
            <a:r>
              <a:rPr lang="en-GB" sz="2000" dirty="0" err="1" smtClean="0"/>
              <a:t>cannocchiale</a:t>
            </a:r>
            <a:r>
              <a:rPr lang="en-GB" sz="2000" dirty="0" smtClean="0"/>
              <a:t>”</a:t>
            </a:r>
          </a:p>
          <a:p>
            <a:endParaRPr lang="en-GB" sz="2000" dirty="0"/>
          </a:p>
          <a:p>
            <a:r>
              <a:rPr lang="en-GB" sz="1400" dirty="0" smtClean="0">
                <a:solidFill>
                  <a:srgbClr val="008080"/>
                </a:solidFill>
              </a:rPr>
              <a:t>Tutors: G. </a:t>
            </a:r>
            <a:r>
              <a:rPr lang="en-GB" sz="1400" dirty="0" err="1" smtClean="0">
                <a:solidFill>
                  <a:srgbClr val="008080"/>
                </a:solidFill>
              </a:rPr>
              <a:t>Balestri</a:t>
            </a:r>
            <a:r>
              <a:rPr lang="en-GB" sz="1400" dirty="0" smtClean="0">
                <a:solidFill>
                  <a:srgbClr val="008080"/>
                </a:solidFill>
              </a:rPr>
              <a:t>, A. </a:t>
            </a:r>
            <a:r>
              <a:rPr lang="en-GB" sz="1400" dirty="0" err="1" smtClean="0">
                <a:solidFill>
                  <a:srgbClr val="008080"/>
                </a:solidFill>
              </a:rPr>
              <a:t>Basti</a:t>
            </a:r>
            <a:r>
              <a:rPr lang="en-GB" sz="1400" dirty="0" smtClean="0">
                <a:solidFill>
                  <a:srgbClr val="008080"/>
                </a:solidFill>
              </a:rPr>
              <a:t>, C.B., E. </a:t>
            </a:r>
            <a:r>
              <a:rPr lang="en-GB" sz="1400" dirty="0" err="1" smtClean="0">
                <a:solidFill>
                  <a:srgbClr val="008080"/>
                </a:solidFill>
              </a:rPr>
              <a:t>Cuoco</a:t>
            </a:r>
            <a:r>
              <a:rPr lang="en-GB" sz="1400" dirty="0" smtClean="0">
                <a:solidFill>
                  <a:srgbClr val="008080"/>
                </a:solidFill>
              </a:rPr>
              <a:t>, I. </a:t>
            </a:r>
            <a:r>
              <a:rPr lang="en-GB" sz="1400" dirty="0" err="1" smtClean="0">
                <a:solidFill>
                  <a:srgbClr val="008080"/>
                </a:solidFill>
              </a:rPr>
              <a:t>Fiori</a:t>
            </a:r>
            <a:r>
              <a:rPr lang="en-GB" sz="1400" dirty="0" smtClean="0">
                <a:solidFill>
                  <a:srgbClr val="008080"/>
                </a:solidFill>
              </a:rPr>
              <a:t>,  F. </a:t>
            </a:r>
            <a:r>
              <a:rPr lang="en-GB" sz="1400" dirty="0" err="1" smtClean="0">
                <a:solidFill>
                  <a:srgbClr val="008080"/>
                </a:solidFill>
              </a:rPr>
              <a:t>Paoletti</a:t>
            </a:r>
            <a:r>
              <a:rPr lang="en-GB" sz="1400" dirty="0" smtClean="0">
                <a:solidFill>
                  <a:srgbClr val="008080"/>
                </a:solidFill>
              </a:rPr>
              <a:t>, M. </a:t>
            </a:r>
            <a:r>
              <a:rPr lang="en-GB" sz="1400" dirty="0" err="1" smtClean="0">
                <a:solidFill>
                  <a:srgbClr val="008080"/>
                </a:solidFill>
              </a:rPr>
              <a:t>Tacca</a:t>
            </a:r>
            <a:endParaRPr lang="en-GB" sz="1400" dirty="0" smtClean="0">
              <a:solidFill>
                <a:srgbClr val="008080"/>
              </a:solidFill>
            </a:endParaRPr>
          </a:p>
          <a:p>
            <a:endParaRPr lang="en-GB" sz="1400" dirty="0" smtClean="0"/>
          </a:p>
          <a:p>
            <a:r>
              <a:rPr lang="en-GB" sz="1400" dirty="0" smtClean="0"/>
              <a:t>In </a:t>
            </a:r>
            <a:r>
              <a:rPr lang="en-GB" sz="1400" dirty="0" smtClean="0"/>
              <a:t>the framework </a:t>
            </a:r>
            <a:r>
              <a:rPr lang="en-GB" sz="1400" dirty="0"/>
              <a:t>of the initiative “</a:t>
            </a:r>
            <a:r>
              <a:rPr lang="en-GB" sz="1400" dirty="0" err="1"/>
              <a:t>Pianeta</a:t>
            </a:r>
            <a:r>
              <a:rPr lang="en-GB" sz="1400" dirty="0"/>
              <a:t> Galileo” by </a:t>
            </a:r>
            <a:r>
              <a:rPr lang="en-GB" sz="1400" dirty="0" err="1"/>
              <a:t>Regione</a:t>
            </a:r>
            <a:r>
              <a:rPr lang="en-GB" sz="1400" dirty="0"/>
              <a:t> Toscana</a:t>
            </a:r>
            <a:endParaRPr lang="en-US" sz="1400" dirty="0"/>
          </a:p>
          <a:p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1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STAC 11/11 Council - Virgo Week</a:t>
            </a:r>
            <a:endParaRPr lang="en-US" dirty="0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C667E1-AD6E-4DE2-9816-0B5A83FDDB09}" type="slidenum">
              <a:rPr lang="en-US"/>
              <a:pPr>
                <a:defRPr/>
              </a:pPr>
              <a:t>9</a:t>
            </a:fld>
            <a:endParaRPr lang="en-US"/>
          </a:p>
        </p:txBody>
      </p:sp>
      <p:sp>
        <p:nvSpPr>
          <p:cNvPr id="6149" name="Text Box 3"/>
          <p:cNvSpPr txBox="1">
            <a:spLocks noChangeArrowheads="1"/>
          </p:cNvSpPr>
          <p:nvPr/>
        </p:nvSpPr>
        <p:spPr bwMode="auto">
          <a:xfrm>
            <a:off x="1714500" y="247650"/>
            <a:ext cx="6929438" cy="1954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ts val="500"/>
              </a:spcBef>
              <a:spcAft>
                <a:spcPts val="500"/>
              </a:spcAft>
            </a:pPr>
            <a:endParaRPr lang="en-US" sz="2400"/>
          </a:p>
          <a:p>
            <a:pPr algn="ctr">
              <a:spcBef>
                <a:spcPts val="500"/>
              </a:spcBef>
              <a:spcAft>
                <a:spcPts val="500"/>
              </a:spcAft>
            </a:pPr>
            <a:endParaRPr lang="en-US" sz="2400"/>
          </a:p>
          <a:p>
            <a:pPr>
              <a:spcBef>
                <a:spcPts val="500"/>
              </a:spcBef>
              <a:spcAft>
                <a:spcPts val="500"/>
              </a:spcAft>
            </a:pPr>
            <a:endParaRPr lang="en-US" sz="2400"/>
          </a:p>
          <a:p>
            <a:pPr>
              <a:spcBef>
                <a:spcPts val="500"/>
              </a:spcBef>
              <a:spcAft>
                <a:spcPts val="500"/>
              </a:spcAft>
            </a:pPr>
            <a:endParaRPr lang="en-US" sz="2400"/>
          </a:p>
        </p:txBody>
      </p:sp>
      <p:sp>
        <p:nvSpPr>
          <p:cNvPr id="6150" name="Rectangle 5"/>
          <p:cNvSpPr>
            <a:spLocks noChangeArrowheads="1"/>
          </p:cNvSpPr>
          <p:nvPr/>
        </p:nvSpPr>
        <p:spPr bwMode="auto">
          <a:xfrm>
            <a:off x="4010025" y="3209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it-IT"/>
          </a:p>
        </p:txBody>
      </p:sp>
      <p:pic>
        <p:nvPicPr>
          <p:cNvPr id="6151" name="Picture 4" descr="logo_grand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247650"/>
            <a:ext cx="1123950" cy="43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52" name="TextBox 12"/>
          <p:cNvSpPr txBox="1">
            <a:spLocks noChangeArrowheads="1"/>
          </p:cNvSpPr>
          <p:nvPr/>
        </p:nvSpPr>
        <p:spPr bwMode="auto">
          <a:xfrm>
            <a:off x="3089275" y="257175"/>
            <a:ext cx="5964238" cy="1954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n-US" sz="2800" b="1" dirty="0">
                <a:solidFill>
                  <a:srgbClr val="0099FF"/>
                </a:solidFill>
              </a:rPr>
              <a:t>European </a:t>
            </a:r>
            <a:r>
              <a:rPr lang="en-US" sz="2800" b="1" dirty="0" smtClean="0">
                <a:solidFill>
                  <a:srgbClr val="0099FF"/>
                </a:solidFill>
              </a:rPr>
              <a:t>Researchers</a:t>
            </a:r>
            <a:r>
              <a:rPr lang="en-US" sz="2800" b="1" dirty="0" smtClean="0">
                <a:solidFill>
                  <a:srgbClr val="0099FF"/>
                </a:solidFill>
              </a:rPr>
              <a:t>’ </a:t>
            </a:r>
            <a:r>
              <a:rPr lang="en-US" sz="2800" b="1" dirty="0">
                <a:solidFill>
                  <a:srgbClr val="0099FF"/>
                </a:solidFill>
              </a:rPr>
              <a:t>Night   </a:t>
            </a:r>
          </a:p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n-US" sz="2800" dirty="0" smtClean="0"/>
              <a:t>28 </a:t>
            </a:r>
            <a:r>
              <a:rPr lang="en-US" sz="2800" dirty="0" smtClean="0"/>
              <a:t>(and </a:t>
            </a:r>
            <a:r>
              <a:rPr lang="en-US" sz="2800" dirty="0" smtClean="0"/>
              <a:t>29) September2012</a:t>
            </a:r>
            <a:endParaRPr lang="en-US" sz="2800" dirty="0"/>
          </a:p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n-US" sz="2000" dirty="0"/>
              <a:t>		</a:t>
            </a:r>
          </a:p>
          <a:p>
            <a:pPr>
              <a:spcBef>
                <a:spcPts val="500"/>
              </a:spcBef>
              <a:spcAft>
                <a:spcPts val="500"/>
              </a:spcAft>
            </a:pPr>
            <a:endParaRPr lang="en-US" sz="2000" dirty="0"/>
          </a:p>
        </p:txBody>
      </p:sp>
      <p:sp>
        <p:nvSpPr>
          <p:cNvPr id="6153" name="TextBox 12"/>
          <p:cNvSpPr txBox="1">
            <a:spLocks noChangeArrowheads="1"/>
          </p:cNvSpPr>
          <p:nvPr/>
        </p:nvSpPr>
        <p:spPr bwMode="auto">
          <a:xfrm>
            <a:off x="2143125" y="2647950"/>
            <a:ext cx="69103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ts val="500"/>
              </a:spcBef>
              <a:spcAft>
                <a:spcPts val="500"/>
              </a:spcAft>
            </a:pPr>
            <a:endParaRPr lang="it-IT" sz="2000"/>
          </a:p>
        </p:txBody>
      </p:sp>
      <p:pic>
        <p:nvPicPr>
          <p:cNvPr id="615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9588" y="1849438"/>
            <a:ext cx="1235075" cy="1198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6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28750" y="571500"/>
            <a:ext cx="1322388" cy="1071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58" name="TextBox 15"/>
          <p:cNvSpPr txBox="1">
            <a:spLocks noChangeArrowheads="1"/>
          </p:cNvSpPr>
          <p:nvPr/>
        </p:nvSpPr>
        <p:spPr bwMode="auto">
          <a:xfrm>
            <a:off x="1259632" y="3933056"/>
            <a:ext cx="7198568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C00000"/>
                </a:solidFill>
              </a:rPr>
              <a:t>EGO/Virgo </a:t>
            </a:r>
            <a:r>
              <a:rPr lang="en-US" sz="2400" dirty="0" smtClean="0">
                <a:solidFill>
                  <a:srgbClr val="C00000"/>
                </a:solidFill>
              </a:rPr>
              <a:t>are considering the possibility to answer the </a:t>
            </a:r>
            <a:r>
              <a:rPr lang="en-US" sz="2400" dirty="0">
                <a:solidFill>
                  <a:srgbClr val="C00000"/>
                </a:solidFill>
              </a:rPr>
              <a:t>European call </a:t>
            </a:r>
            <a:r>
              <a:rPr lang="en-US" sz="2400" dirty="0" smtClean="0">
                <a:solidFill>
                  <a:srgbClr val="C00000"/>
                </a:solidFill>
              </a:rPr>
              <a:t>together with the </a:t>
            </a:r>
            <a:r>
              <a:rPr lang="en-US" sz="2400" dirty="0" err="1" smtClean="0">
                <a:solidFill>
                  <a:srgbClr val="C00000"/>
                </a:solidFill>
              </a:rPr>
              <a:t>Arcetri</a:t>
            </a:r>
            <a:r>
              <a:rPr lang="en-US" sz="2400" dirty="0" smtClean="0">
                <a:solidFill>
                  <a:srgbClr val="C00000"/>
                </a:solidFill>
              </a:rPr>
              <a:t> observatory (dead line 10/01/12)</a:t>
            </a:r>
            <a:endParaRPr lang="en-US" sz="24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itchFamily="6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itchFamily="66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Office\Templates\Blank Presentation.pot</Template>
  <TotalTime>7696</TotalTime>
  <Words>517</Words>
  <Application>Microsoft Office PowerPoint</Application>
  <PresentationFormat>On-screen Show (4:3)</PresentationFormat>
  <Paragraphs>122</Paragraphs>
  <Slides>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Blank Presentation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INFN - VIRGO Project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 Slide Title</dc:title>
  <dc:creator>bradaschia</dc:creator>
  <cp:lastModifiedBy>bradaschia</cp:lastModifiedBy>
  <cp:revision>413</cp:revision>
  <cp:lastPrinted>2003-02-28T17:48:25Z</cp:lastPrinted>
  <dcterms:created xsi:type="dcterms:W3CDTF">2002-07-01T09:21:19Z</dcterms:created>
  <dcterms:modified xsi:type="dcterms:W3CDTF">2011-11-15T16:41:13Z</dcterms:modified>
</cp:coreProperties>
</file>