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74" r:id="rId1"/>
  </p:sldMasterIdLst>
  <p:notesMasterIdLst>
    <p:notesMasterId r:id="rId12"/>
  </p:notesMasterIdLst>
  <p:sldIdLst>
    <p:sldId id="308" r:id="rId2"/>
    <p:sldId id="309" r:id="rId3"/>
    <p:sldId id="317" r:id="rId4"/>
    <p:sldId id="310" r:id="rId5"/>
    <p:sldId id="318" r:id="rId6"/>
    <p:sldId id="311" r:id="rId7"/>
    <p:sldId id="314" r:id="rId8"/>
    <p:sldId id="313" r:id="rId9"/>
    <p:sldId id="315" r:id="rId10"/>
    <p:sldId id="316" r:id="rId11"/>
  </p:sldIdLst>
  <p:sldSz cx="9144000" cy="6858000" type="screen4x3"/>
  <p:notesSz cx="7105650" cy="10236200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Arial" pitchFamily="34" charset="0"/>
      <a:defRPr b="1" kern="1200">
        <a:solidFill>
          <a:schemeClr val="bg1"/>
        </a:solidFill>
        <a:latin typeface="Arial" pitchFamily="34" charset="0"/>
        <a:ea typeface="+mn-ea"/>
        <a:cs typeface="+mn-cs"/>
      </a:defRPr>
    </a:lvl1pPr>
    <a:lvl2pPr marL="4572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Arial" pitchFamily="34" charset="0"/>
      <a:defRPr b="1" kern="1200">
        <a:solidFill>
          <a:schemeClr val="bg1"/>
        </a:solidFill>
        <a:latin typeface="Arial" pitchFamily="34" charset="0"/>
        <a:ea typeface="+mn-ea"/>
        <a:cs typeface="+mn-cs"/>
      </a:defRPr>
    </a:lvl2pPr>
    <a:lvl3pPr marL="9144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Arial" pitchFamily="34" charset="0"/>
      <a:defRPr b="1" kern="1200">
        <a:solidFill>
          <a:schemeClr val="bg1"/>
        </a:solidFill>
        <a:latin typeface="Arial" pitchFamily="34" charset="0"/>
        <a:ea typeface="+mn-ea"/>
        <a:cs typeface="+mn-cs"/>
      </a:defRPr>
    </a:lvl3pPr>
    <a:lvl4pPr marL="1371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Arial" pitchFamily="34" charset="0"/>
      <a:defRPr b="1" kern="1200">
        <a:solidFill>
          <a:schemeClr val="bg1"/>
        </a:solidFill>
        <a:latin typeface="Arial" pitchFamily="34" charset="0"/>
        <a:ea typeface="+mn-ea"/>
        <a:cs typeface="+mn-cs"/>
      </a:defRPr>
    </a:lvl4pPr>
    <a:lvl5pPr marL="18288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Arial" pitchFamily="34" charset="0"/>
      <a:defRPr b="1" kern="1200">
        <a:solidFill>
          <a:schemeClr val="bg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bg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bg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bg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bg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CC0000"/>
    <a:srgbClr val="C00000"/>
    <a:srgbClr val="FFFF00"/>
    <a:srgbClr val="000000"/>
    <a:srgbClr val="FFFFFF"/>
    <a:srgbClr val="00B050"/>
    <a:srgbClr val="990000"/>
    <a:srgbClr val="800000"/>
    <a:srgbClr val="20215A"/>
    <a:srgbClr val="92D05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265" autoAdjust="0"/>
    <p:restoredTop sz="94660"/>
  </p:normalViewPr>
  <p:slideViewPr>
    <p:cSldViewPr>
      <p:cViewPr varScale="1">
        <p:scale>
          <a:sx n="71" d="100"/>
          <a:sy n="71" d="100"/>
        </p:scale>
        <p:origin x="-1026" y="-90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3224"/>
        <p:guide pos="2238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AutoShape 1"/>
          <p:cNvSpPr>
            <a:spLocks noChangeArrowheads="1"/>
          </p:cNvSpPr>
          <p:nvPr/>
        </p:nvSpPr>
        <p:spPr bwMode="auto">
          <a:xfrm>
            <a:off x="0" y="0"/>
            <a:ext cx="7105650" cy="102362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360">
            <a:noFill/>
            <a:miter lim="800000"/>
            <a:headEnd/>
            <a:tailEnd/>
          </a:ln>
          <a:effectLst/>
        </p:spPr>
        <p:txBody>
          <a:bodyPr wrap="none" lIns="99094" tIns="49547" rIns="99094" bIns="49547" anchor="ctr"/>
          <a:lstStyle/>
          <a:p>
            <a:pPr>
              <a:buFont typeface="Arial" charset="0"/>
              <a:buNone/>
              <a:defRPr/>
            </a:pPr>
            <a:endParaRPr lang="en-US">
              <a:latin typeface="Arial" charset="0"/>
            </a:endParaRPr>
          </a:p>
        </p:txBody>
      </p:sp>
      <p:sp>
        <p:nvSpPr>
          <p:cNvPr id="2050" name="AutoShape 2"/>
          <p:cNvSpPr>
            <a:spLocks noChangeArrowheads="1"/>
          </p:cNvSpPr>
          <p:nvPr/>
        </p:nvSpPr>
        <p:spPr bwMode="auto">
          <a:xfrm>
            <a:off x="0" y="0"/>
            <a:ext cx="7105650" cy="102362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lIns="99094" tIns="49547" rIns="99094" bIns="49547" anchor="ctr"/>
          <a:lstStyle/>
          <a:p>
            <a:pPr>
              <a:buFont typeface="Arial" charset="0"/>
              <a:buNone/>
              <a:defRPr/>
            </a:pPr>
            <a:endParaRPr lang="en-US">
              <a:latin typeface="Arial" charset="0"/>
            </a:endParaRPr>
          </a:p>
        </p:txBody>
      </p:sp>
      <p:sp>
        <p:nvSpPr>
          <p:cNvPr id="2051" name="AutoShape 3"/>
          <p:cNvSpPr>
            <a:spLocks noChangeArrowheads="1"/>
          </p:cNvSpPr>
          <p:nvPr/>
        </p:nvSpPr>
        <p:spPr bwMode="auto">
          <a:xfrm>
            <a:off x="0" y="0"/>
            <a:ext cx="7105650" cy="102362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lIns="99094" tIns="49547" rIns="99094" bIns="49547" anchor="ctr"/>
          <a:lstStyle/>
          <a:p>
            <a:pPr>
              <a:buFont typeface="Arial" charset="0"/>
              <a:buNone/>
              <a:defRPr/>
            </a:pPr>
            <a:endParaRPr lang="en-US">
              <a:latin typeface="Arial" charset="0"/>
            </a:endParaRPr>
          </a:p>
        </p:txBody>
      </p:sp>
      <p:sp>
        <p:nvSpPr>
          <p:cNvPr id="2052" name="AutoShape 4"/>
          <p:cNvSpPr>
            <a:spLocks noChangeArrowheads="1"/>
          </p:cNvSpPr>
          <p:nvPr/>
        </p:nvSpPr>
        <p:spPr bwMode="auto">
          <a:xfrm>
            <a:off x="0" y="0"/>
            <a:ext cx="7105650" cy="102362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lIns="99094" tIns="49547" rIns="99094" bIns="49547" anchor="ctr"/>
          <a:lstStyle/>
          <a:p>
            <a:pPr>
              <a:buFont typeface="Arial" charset="0"/>
              <a:buNone/>
              <a:defRPr/>
            </a:pPr>
            <a:endParaRPr lang="en-US">
              <a:latin typeface="Arial" charset="0"/>
            </a:endParaRPr>
          </a:p>
        </p:txBody>
      </p:sp>
      <p:sp>
        <p:nvSpPr>
          <p:cNvPr id="2053" name="AutoShape 5"/>
          <p:cNvSpPr>
            <a:spLocks noChangeArrowheads="1"/>
          </p:cNvSpPr>
          <p:nvPr/>
        </p:nvSpPr>
        <p:spPr bwMode="auto">
          <a:xfrm>
            <a:off x="0" y="0"/>
            <a:ext cx="7105650" cy="102362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lIns="99094" tIns="49547" rIns="99094" bIns="49547" anchor="ctr"/>
          <a:lstStyle/>
          <a:p>
            <a:pPr>
              <a:buFont typeface="Arial" charset="0"/>
              <a:buNone/>
              <a:defRPr/>
            </a:pPr>
            <a:endParaRPr lang="en-US">
              <a:latin typeface="Arial" charset="0"/>
            </a:endParaRPr>
          </a:p>
        </p:txBody>
      </p:sp>
      <p:sp>
        <p:nvSpPr>
          <p:cNvPr id="2054" name="AutoShape 6"/>
          <p:cNvSpPr>
            <a:spLocks noChangeArrowheads="1"/>
          </p:cNvSpPr>
          <p:nvPr/>
        </p:nvSpPr>
        <p:spPr bwMode="auto">
          <a:xfrm>
            <a:off x="0" y="0"/>
            <a:ext cx="7105650" cy="102362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lIns="99094" tIns="49547" rIns="99094" bIns="49547" anchor="ctr"/>
          <a:lstStyle/>
          <a:p>
            <a:pPr>
              <a:buFont typeface="Arial" charset="0"/>
              <a:buNone/>
              <a:defRPr/>
            </a:pPr>
            <a:endParaRPr lang="en-US">
              <a:latin typeface="Arial" charset="0"/>
            </a:endParaRPr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hdr"/>
          </p:nvPr>
        </p:nvSpPr>
        <p:spPr bwMode="auto">
          <a:xfrm>
            <a:off x="1" y="1"/>
            <a:ext cx="3069246" cy="50114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7533" tIns="50717" rIns="97533" bIns="50717" numCol="1" anchor="t" anchorCtr="0" compatLnSpc="1">
            <a:prstTxWarp prst="textNoShape">
              <a:avLst/>
            </a:prstTxWarp>
          </a:bodyPr>
          <a:lstStyle>
            <a:lvl1pPr>
              <a:buFont typeface="Arial" charset="0"/>
              <a:buNone/>
              <a:tabLst>
                <a:tab pos="0" algn="l"/>
                <a:tab pos="485145" algn="l"/>
                <a:tab pos="972012" algn="l"/>
                <a:tab pos="1458877" algn="l"/>
                <a:tab pos="1945743" algn="l"/>
                <a:tab pos="2432608" algn="l"/>
                <a:tab pos="2919475" algn="l"/>
                <a:tab pos="3406340" algn="l"/>
                <a:tab pos="3893206" algn="l"/>
                <a:tab pos="4380072" algn="l"/>
                <a:tab pos="4866938" algn="l"/>
                <a:tab pos="5353803" algn="l"/>
                <a:tab pos="5840669" algn="l"/>
                <a:tab pos="6327535" algn="l"/>
                <a:tab pos="6814401" algn="l"/>
                <a:tab pos="7301266" algn="l"/>
                <a:tab pos="7788133" algn="l"/>
                <a:tab pos="8274998" algn="l"/>
                <a:tab pos="8761864" algn="l"/>
                <a:tab pos="9248729" algn="l"/>
                <a:tab pos="9735596" algn="l"/>
              </a:tabLst>
              <a:defRPr sz="1300" b="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56" name="Rectangle 8"/>
          <p:cNvSpPr>
            <a:spLocks noGrp="1" noChangeArrowheads="1"/>
          </p:cNvSpPr>
          <p:nvPr>
            <p:ph type="dt"/>
          </p:nvPr>
        </p:nvSpPr>
        <p:spPr bwMode="auto">
          <a:xfrm>
            <a:off x="4024891" y="1"/>
            <a:ext cx="3069246" cy="50114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7533" tIns="50717" rIns="97533" bIns="50717" numCol="1" anchor="t" anchorCtr="0" compatLnSpc="1">
            <a:prstTxWarp prst="textNoShape">
              <a:avLst/>
            </a:prstTxWarp>
          </a:bodyPr>
          <a:lstStyle>
            <a:lvl1pPr algn="r">
              <a:buFont typeface="Arial" charset="0"/>
              <a:buNone/>
              <a:tabLst>
                <a:tab pos="0" algn="l"/>
                <a:tab pos="485145" algn="l"/>
                <a:tab pos="972012" algn="l"/>
                <a:tab pos="1458877" algn="l"/>
                <a:tab pos="1945743" algn="l"/>
                <a:tab pos="2432608" algn="l"/>
                <a:tab pos="2919475" algn="l"/>
                <a:tab pos="3406340" algn="l"/>
                <a:tab pos="3893206" algn="l"/>
                <a:tab pos="4380072" algn="l"/>
                <a:tab pos="4866938" algn="l"/>
                <a:tab pos="5353803" algn="l"/>
                <a:tab pos="5840669" algn="l"/>
                <a:tab pos="6327535" algn="l"/>
                <a:tab pos="6814401" algn="l"/>
                <a:tab pos="7301266" algn="l"/>
                <a:tab pos="7788133" algn="l"/>
                <a:tab pos="8274998" algn="l"/>
                <a:tab pos="8761864" algn="l"/>
                <a:tab pos="9248729" algn="l"/>
                <a:tab pos="9735596" algn="l"/>
              </a:tabLst>
              <a:defRPr sz="1300" b="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7418" name="Rectangle 9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96950" y="768350"/>
            <a:ext cx="5102225" cy="382746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8" name="Rectangle 10"/>
          <p:cNvSpPr>
            <a:spLocks noGrp="1" noChangeArrowheads="1"/>
          </p:cNvSpPr>
          <p:nvPr>
            <p:ph type="body"/>
          </p:nvPr>
        </p:nvSpPr>
        <p:spPr bwMode="auto">
          <a:xfrm>
            <a:off x="710566" y="4862196"/>
            <a:ext cx="5674651" cy="459562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7533" tIns="50717" rIns="97533" bIns="50717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noProof="0" smtClean="0"/>
          </a:p>
        </p:txBody>
      </p:sp>
      <p:sp>
        <p:nvSpPr>
          <p:cNvPr id="2059" name="Rectangle 11"/>
          <p:cNvSpPr>
            <a:spLocks noGrp="1" noChangeArrowheads="1"/>
          </p:cNvSpPr>
          <p:nvPr>
            <p:ph type="ftr"/>
          </p:nvPr>
        </p:nvSpPr>
        <p:spPr bwMode="auto">
          <a:xfrm>
            <a:off x="1" y="9722614"/>
            <a:ext cx="3069246" cy="50114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7533" tIns="50717" rIns="97533" bIns="50717" numCol="1" anchor="b" anchorCtr="0" compatLnSpc="1">
            <a:prstTxWarp prst="textNoShape">
              <a:avLst/>
            </a:prstTxWarp>
          </a:bodyPr>
          <a:lstStyle>
            <a:lvl1pPr>
              <a:buFont typeface="Arial" charset="0"/>
              <a:buNone/>
              <a:tabLst>
                <a:tab pos="0" algn="l"/>
                <a:tab pos="485145" algn="l"/>
                <a:tab pos="972012" algn="l"/>
                <a:tab pos="1458877" algn="l"/>
                <a:tab pos="1945743" algn="l"/>
                <a:tab pos="2432608" algn="l"/>
                <a:tab pos="2919475" algn="l"/>
                <a:tab pos="3406340" algn="l"/>
                <a:tab pos="3893206" algn="l"/>
                <a:tab pos="4380072" algn="l"/>
                <a:tab pos="4866938" algn="l"/>
                <a:tab pos="5353803" algn="l"/>
                <a:tab pos="5840669" algn="l"/>
                <a:tab pos="6327535" algn="l"/>
                <a:tab pos="6814401" algn="l"/>
                <a:tab pos="7301266" algn="l"/>
                <a:tab pos="7788133" algn="l"/>
                <a:tab pos="8274998" algn="l"/>
                <a:tab pos="8761864" algn="l"/>
                <a:tab pos="9248729" algn="l"/>
                <a:tab pos="9735596" algn="l"/>
              </a:tabLst>
              <a:defRPr sz="1300" b="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60" name="Rectangle 12"/>
          <p:cNvSpPr>
            <a:spLocks noGrp="1" noChangeArrowheads="1"/>
          </p:cNvSpPr>
          <p:nvPr>
            <p:ph type="sldNum"/>
          </p:nvPr>
        </p:nvSpPr>
        <p:spPr bwMode="auto">
          <a:xfrm>
            <a:off x="4024891" y="9722614"/>
            <a:ext cx="3069246" cy="50114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7533" tIns="50717" rIns="97533" bIns="50717" numCol="1" anchor="b" anchorCtr="0" compatLnSpc="1">
            <a:prstTxWarp prst="textNoShape">
              <a:avLst/>
            </a:prstTxWarp>
          </a:bodyPr>
          <a:lstStyle>
            <a:lvl1pPr algn="r">
              <a:buFont typeface="Arial" charset="0"/>
              <a:buNone/>
              <a:tabLst>
                <a:tab pos="0" algn="l"/>
                <a:tab pos="485145" algn="l"/>
                <a:tab pos="972012" algn="l"/>
                <a:tab pos="1458877" algn="l"/>
                <a:tab pos="1945743" algn="l"/>
                <a:tab pos="2432608" algn="l"/>
                <a:tab pos="2919475" algn="l"/>
                <a:tab pos="3406340" algn="l"/>
                <a:tab pos="3893206" algn="l"/>
                <a:tab pos="4380072" algn="l"/>
                <a:tab pos="4866938" algn="l"/>
                <a:tab pos="5353803" algn="l"/>
                <a:tab pos="5840669" algn="l"/>
                <a:tab pos="6327535" algn="l"/>
                <a:tab pos="6814401" algn="l"/>
                <a:tab pos="7301266" algn="l"/>
                <a:tab pos="7788133" algn="l"/>
                <a:tab pos="8274998" algn="l"/>
                <a:tab pos="8761864" algn="l"/>
                <a:tab pos="9248729" algn="l"/>
                <a:tab pos="9735596" algn="l"/>
              </a:tabLst>
              <a:defRPr sz="1300" b="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fld id="{25CC1A39-C04C-47CA-BDAB-E6648DCAE08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5000796D-98EB-4E54-8FA8-0CD3A672F27A}" type="slidenum">
              <a:rPr lang="en-GB" smtClean="0"/>
              <a:pPr/>
              <a:t>1</a:t>
            </a:fld>
            <a:endParaRPr lang="en-GB" smtClean="0"/>
          </a:p>
        </p:txBody>
      </p:sp>
      <p:sp>
        <p:nvSpPr>
          <p:cNvPr id="14339" name="Text Box 1"/>
          <p:cNvSpPr txBox="1">
            <a:spLocks noChangeArrowheads="1"/>
          </p:cNvSpPr>
          <p:nvPr/>
        </p:nvSpPr>
        <p:spPr bwMode="auto">
          <a:xfrm>
            <a:off x="1184275" y="767715"/>
            <a:ext cx="4737100" cy="383857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9094" tIns="49547" rIns="99094" bIns="49547" anchor="ctr"/>
          <a:lstStyle/>
          <a:p>
            <a:endParaRPr lang="en-US"/>
          </a:p>
        </p:txBody>
      </p:sp>
      <p:sp>
        <p:nvSpPr>
          <p:cNvPr id="14340" name="Rectangle 2"/>
          <p:cNvSpPr>
            <a:spLocks noGrp="1" noChangeArrowheads="1"/>
          </p:cNvSpPr>
          <p:nvPr>
            <p:ph type="body"/>
          </p:nvPr>
        </p:nvSpPr>
        <p:spPr>
          <a:xfrm>
            <a:off x="710566" y="4862196"/>
            <a:ext cx="5676296" cy="4597405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5000796D-98EB-4E54-8FA8-0CD3A672F27A}" type="slidenum">
              <a:rPr lang="en-GB" smtClean="0"/>
              <a:pPr/>
              <a:t>10</a:t>
            </a:fld>
            <a:endParaRPr lang="en-GB" smtClean="0"/>
          </a:p>
        </p:txBody>
      </p:sp>
      <p:sp>
        <p:nvSpPr>
          <p:cNvPr id="14339" name="Text Box 1"/>
          <p:cNvSpPr txBox="1">
            <a:spLocks noChangeArrowheads="1"/>
          </p:cNvSpPr>
          <p:nvPr/>
        </p:nvSpPr>
        <p:spPr bwMode="auto">
          <a:xfrm>
            <a:off x="1184275" y="767715"/>
            <a:ext cx="4737100" cy="383857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9094" tIns="49547" rIns="99094" bIns="49547" anchor="ctr"/>
          <a:lstStyle/>
          <a:p>
            <a:endParaRPr lang="en-US"/>
          </a:p>
        </p:txBody>
      </p:sp>
      <p:sp>
        <p:nvSpPr>
          <p:cNvPr id="14340" name="Rectangle 2"/>
          <p:cNvSpPr>
            <a:spLocks noGrp="1" noChangeArrowheads="1"/>
          </p:cNvSpPr>
          <p:nvPr>
            <p:ph type="body"/>
          </p:nvPr>
        </p:nvSpPr>
        <p:spPr>
          <a:xfrm>
            <a:off x="710566" y="4862196"/>
            <a:ext cx="5676296" cy="4597405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5000796D-98EB-4E54-8FA8-0CD3A672F27A}" type="slidenum">
              <a:rPr lang="en-GB" smtClean="0"/>
              <a:pPr/>
              <a:t>2</a:t>
            </a:fld>
            <a:endParaRPr lang="en-GB" smtClean="0"/>
          </a:p>
        </p:txBody>
      </p:sp>
      <p:sp>
        <p:nvSpPr>
          <p:cNvPr id="14339" name="Text Box 1"/>
          <p:cNvSpPr txBox="1">
            <a:spLocks noChangeArrowheads="1"/>
          </p:cNvSpPr>
          <p:nvPr/>
        </p:nvSpPr>
        <p:spPr bwMode="auto">
          <a:xfrm>
            <a:off x="1184275" y="767715"/>
            <a:ext cx="4737100" cy="383857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9094" tIns="49547" rIns="99094" bIns="49547" anchor="ctr"/>
          <a:lstStyle/>
          <a:p>
            <a:endParaRPr lang="en-US"/>
          </a:p>
        </p:txBody>
      </p:sp>
      <p:sp>
        <p:nvSpPr>
          <p:cNvPr id="14340" name="Rectangle 2"/>
          <p:cNvSpPr>
            <a:spLocks noGrp="1" noChangeArrowheads="1"/>
          </p:cNvSpPr>
          <p:nvPr>
            <p:ph type="body"/>
          </p:nvPr>
        </p:nvSpPr>
        <p:spPr>
          <a:xfrm>
            <a:off x="710566" y="4862196"/>
            <a:ext cx="5676296" cy="4597405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5000796D-98EB-4E54-8FA8-0CD3A672F27A}" type="slidenum">
              <a:rPr lang="en-GB" smtClean="0"/>
              <a:pPr/>
              <a:t>3</a:t>
            </a:fld>
            <a:endParaRPr lang="en-GB" smtClean="0"/>
          </a:p>
        </p:txBody>
      </p:sp>
      <p:sp>
        <p:nvSpPr>
          <p:cNvPr id="14339" name="Text Box 1"/>
          <p:cNvSpPr txBox="1">
            <a:spLocks noChangeArrowheads="1"/>
          </p:cNvSpPr>
          <p:nvPr/>
        </p:nvSpPr>
        <p:spPr bwMode="auto">
          <a:xfrm>
            <a:off x="1184275" y="767715"/>
            <a:ext cx="4737100" cy="383857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9094" tIns="49547" rIns="99094" bIns="49547" anchor="ctr"/>
          <a:lstStyle/>
          <a:p>
            <a:endParaRPr lang="en-US"/>
          </a:p>
        </p:txBody>
      </p:sp>
      <p:sp>
        <p:nvSpPr>
          <p:cNvPr id="14340" name="Rectangle 2"/>
          <p:cNvSpPr>
            <a:spLocks noGrp="1" noChangeArrowheads="1"/>
          </p:cNvSpPr>
          <p:nvPr>
            <p:ph type="body"/>
          </p:nvPr>
        </p:nvSpPr>
        <p:spPr>
          <a:xfrm>
            <a:off x="710566" y="4862196"/>
            <a:ext cx="5676296" cy="4597405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5000796D-98EB-4E54-8FA8-0CD3A672F27A}" type="slidenum">
              <a:rPr lang="en-GB" smtClean="0"/>
              <a:pPr/>
              <a:t>4</a:t>
            </a:fld>
            <a:endParaRPr lang="en-GB" smtClean="0"/>
          </a:p>
        </p:txBody>
      </p:sp>
      <p:sp>
        <p:nvSpPr>
          <p:cNvPr id="14339" name="Text Box 1"/>
          <p:cNvSpPr txBox="1">
            <a:spLocks noChangeArrowheads="1"/>
          </p:cNvSpPr>
          <p:nvPr/>
        </p:nvSpPr>
        <p:spPr bwMode="auto">
          <a:xfrm>
            <a:off x="1184275" y="767715"/>
            <a:ext cx="4737100" cy="383857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9094" tIns="49547" rIns="99094" bIns="49547" anchor="ctr"/>
          <a:lstStyle/>
          <a:p>
            <a:endParaRPr lang="en-US"/>
          </a:p>
        </p:txBody>
      </p:sp>
      <p:sp>
        <p:nvSpPr>
          <p:cNvPr id="14340" name="Rectangle 2"/>
          <p:cNvSpPr>
            <a:spLocks noGrp="1" noChangeArrowheads="1"/>
          </p:cNvSpPr>
          <p:nvPr>
            <p:ph type="body"/>
          </p:nvPr>
        </p:nvSpPr>
        <p:spPr>
          <a:xfrm>
            <a:off x="710566" y="4862196"/>
            <a:ext cx="5676296" cy="4597405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5000796D-98EB-4E54-8FA8-0CD3A672F27A}" type="slidenum">
              <a:rPr lang="en-GB" smtClean="0"/>
              <a:pPr/>
              <a:t>5</a:t>
            </a:fld>
            <a:endParaRPr lang="en-GB" smtClean="0"/>
          </a:p>
        </p:txBody>
      </p:sp>
      <p:sp>
        <p:nvSpPr>
          <p:cNvPr id="14339" name="Text Box 1"/>
          <p:cNvSpPr txBox="1">
            <a:spLocks noChangeArrowheads="1"/>
          </p:cNvSpPr>
          <p:nvPr/>
        </p:nvSpPr>
        <p:spPr bwMode="auto">
          <a:xfrm>
            <a:off x="1184275" y="767715"/>
            <a:ext cx="4737100" cy="383857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9094" tIns="49547" rIns="99094" bIns="49547" anchor="ctr"/>
          <a:lstStyle/>
          <a:p>
            <a:endParaRPr lang="en-US"/>
          </a:p>
        </p:txBody>
      </p:sp>
      <p:sp>
        <p:nvSpPr>
          <p:cNvPr id="14340" name="Rectangle 2"/>
          <p:cNvSpPr>
            <a:spLocks noGrp="1" noChangeArrowheads="1"/>
          </p:cNvSpPr>
          <p:nvPr>
            <p:ph type="body"/>
          </p:nvPr>
        </p:nvSpPr>
        <p:spPr>
          <a:xfrm>
            <a:off x="710566" y="4862196"/>
            <a:ext cx="5676296" cy="4597405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5000796D-98EB-4E54-8FA8-0CD3A672F27A}" type="slidenum">
              <a:rPr lang="en-GB" smtClean="0"/>
              <a:pPr/>
              <a:t>6</a:t>
            </a:fld>
            <a:endParaRPr lang="en-GB" smtClean="0"/>
          </a:p>
        </p:txBody>
      </p:sp>
      <p:sp>
        <p:nvSpPr>
          <p:cNvPr id="14339" name="Text Box 1"/>
          <p:cNvSpPr txBox="1">
            <a:spLocks noChangeArrowheads="1"/>
          </p:cNvSpPr>
          <p:nvPr/>
        </p:nvSpPr>
        <p:spPr bwMode="auto">
          <a:xfrm>
            <a:off x="1184275" y="767715"/>
            <a:ext cx="4737100" cy="383857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9094" tIns="49547" rIns="99094" bIns="49547" anchor="ctr"/>
          <a:lstStyle/>
          <a:p>
            <a:endParaRPr lang="en-US"/>
          </a:p>
        </p:txBody>
      </p:sp>
      <p:sp>
        <p:nvSpPr>
          <p:cNvPr id="14340" name="Rectangle 2"/>
          <p:cNvSpPr>
            <a:spLocks noGrp="1" noChangeArrowheads="1"/>
          </p:cNvSpPr>
          <p:nvPr>
            <p:ph type="body"/>
          </p:nvPr>
        </p:nvSpPr>
        <p:spPr>
          <a:xfrm>
            <a:off x="710566" y="4862196"/>
            <a:ext cx="5676296" cy="4597405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5000796D-98EB-4E54-8FA8-0CD3A672F27A}" type="slidenum">
              <a:rPr lang="en-GB" smtClean="0"/>
              <a:pPr/>
              <a:t>7</a:t>
            </a:fld>
            <a:endParaRPr lang="en-GB" smtClean="0"/>
          </a:p>
        </p:txBody>
      </p:sp>
      <p:sp>
        <p:nvSpPr>
          <p:cNvPr id="14339" name="Text Box 1"/>
          <p:cNvSpPr txBox="1">
            <a:spLocks noChangeArrowheads="1"/>
          </p:cNvSpPr>
          <p:nvPr/>
        </p:nvSpPr>
        <p:spPr bwMode="auto">
          <a:xfrm>
            <a:off x="1184275" y="767715"/>
            <a:ext cx="4737100" cy="383857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9094" tIns="49547" rIns="99094" bIns="49547" anchor="ctr"/>
          <a:lstStyle/>
          <a:p>
            <a:endParaRPr lang="en-US"/>
          </a:p>
        </p:txBody>
      </p:sp>
      <p:sp>
        <p:nvSpPr>
          <p:cNvPr id="14340" name="Rectangle 2"/>
          <p:cNvSpPr>
            <a:spLocks noGrp="1" noChangeArrowheads="1"/>
          </p:cNvSpPr>
          <p:nvPr>
            <p:ph type="body"/>
          </p:nvPr>
        </p:nvSpPr>
        <p:spPr>
          <a:xfrm>
            <a:off x="710566" y="4862196"/>
            <a:ext cx="5676296" cy="4597405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5000796D-98EB-4E54-8FA8-0CD3A672F27A}" type="slidenum">
              <a:rPr lang="en-GB" smtClean="0"/>
              <a:pPr/>
              <a:t>8</a:t>
            </a:fld>
            <a:endParaRPr lang="en-GB" smtClean="0"/>
          </a:p>
        </p:txBody>
      </p:sp>
      <p:sp>
        <p:nvSpPr>
          <p:cNvPr id="14339" name="Text Box 1"/>
          <p:cNvSpPr txBox="1">
            <a:spLocks noChangeArrowheads="1"/>
          </p:cNvSpPr>
          <p:nvPr/>
        </p:nvSpPr>
        <p:spPr bwMode="auto">
          <a:xfrm>
            <a:off x="1184275" y="767715"/>
            <a:ext cx="4737100" cy="383857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9094" tIns="49547" rIns="99094" bIns="49547" anchor="ctr"/>
          <a:lstStyle/>
          <a:p>
            <a:endParaRPr lang="en-US"/>
          </a:p>
        </p:txBody>
      </p:sp>
      <p:sp>
        <p:nvSpPr>
          <p:cNvPr id="14340" name="Rectangle 2"/>
          <p:cNvSpPr>
            <a:spLocks noGrp="1" noChangeArrowheads="1"/>
          </p:cNvSpPr>
          <p:nvPr>
            <p:ph type="body"/>
          </p:nvPr>
        </p:nvSpPr>
        <p:spPr>
          <a:xfrm>
            <a:off x="710566" y="4862196"/>
            <a:ext cx="5676296" cy="4597405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5000796D-98EB-4E54-8FA8-0CD3A672F27A}" type="slidenum">
              <a:rPr lang="en-GB" smtClean="0"/>
              <a:pPr/>
              <a:t>9</a:t>
            </a:fld>
            <a:endParaRPr lang="en-GB" smtClean="0"/>
          </a:p>
        </p:txBody>
      </p:sp>
      <p:sp>
        <p:nvSpPr>
          <p:cNvPr id="14339" name="Text Box 1"/>
          <p:cNvSpPr txBox="1">
            <a:spLocks noChangeArrowheads="1"/>
          </p:cNvSpPr>
          <p:nvPr/>
        </p:nvSpPr>
        <p:spPr bwMode="auto">
          <a:xfrm>
            <a:off x="1184275" y="767715"/>
            <a:ext cx="4737100" cy="383857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9094" tIns="49547" rIns="99094" bIns="49547" anchor="ctr"/>
          <a:lstStyle/>
          <a:p>
            <a:endParaRPr lang="en-US"/>
          </a:p>
        </p:txBody>
      </p:sp>
      <p:sp>
        <p:nvSpPr>
          <p:cNvPr id="14340" name="Rectangle 2"/>
          <p:cNvSpPr>
            <a:spLocks noGrp="1" noChangeArrowheads="1"/>
          </p:cNvSpPr>
          <p:nvPr>
            <p:ph type="body"/>
          </p:nvPr>
        </p:nvSpPr>
        <p:spPr>
          <a:xfrm>
            <a:off x="710566" y="4862196"/>
            <a:ext cx="5676296" cy="4597405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I. Fiori SLC meeting 14/10/13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8A526-4352-432E-9B81-8A00A9F1D606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I. Fiori SLC meeting 14/10/13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8A526-4352-432E-9B81-8A00A9F1D606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I. Fiori SLC meeting 14/10/13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8A526-4352-432E-9B81-8A00A9F1D606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7925" y="17463"/>
            <a:ext cx="6769100" cy="11890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I. Fiori SLC meeting 14/10/13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62A69E-9838-4396-8C87-B91F3158C08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blipFill dpi="0" rotWithShape="0">
            <a:blip r:embed="rId2" cstate="print">
              <a:alphaModFix amt="81000"/>
            </a:blip>
            <a:srcRect/>
            <a:stretch>
              <a:fillRect/>
            </a:stretch>
          </a:blipFill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lnSpc>
                <a:spcPct val="124000"/>
              </a:lnSpc>
              <a:spcAft>
                <a:spcPts val="1138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800">
                <a:solidFill>
                  <a:srgbClr val="0066CC"/>
                </a:solidFill>
              </a:rPr>
              <a:t> 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I. Fiori SLC meeting 14/10/13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8A526-4352-432E-9B81-8A00A9F1D606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I. Fiori SLC meeting 14/10/13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8A526-4352-432E-9B81-8A00A9F1D606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I. Fiori SLC meeting 14/10/13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8A526-4352-432E-9B81-8A00A9F1D606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I. Fiori SLC meeting 14/10/13</a:t>
            </a:r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8A526-4352-432E-9B81-8A00A9F1D606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I. Fiori SLC meeting 14/10/13</a:t>
            </a:r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8A526-4352-432E-9B81-8A00A9F1D606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I. Fiori SLC meeting 14/10/13</a:t>
            </a:r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8A526-4352-432E-9B81-8A00A9F1D606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I. Fiori SLC meeting 14/10/13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8A526-4352-432E-9B81-8A00A9F1D606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I. Fiori SLC meeting 14/10/13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8A526-4352-432E-9B81-8A00A9F1D606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I. Fiori SLC meeting 14/10/13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78A526-4352-432E-9B81-8A00A9F1D606}" type="slidenum">
              <a:rPr lang="it-IT" smtClean="0"/>
              <a:pPr/>
              <a:t>‹#›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olo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13" name="Segnaposto contenuto 1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I. Fiori SLC meeting 14/10/13</a:t>
            </a:r>
            <a:endParaRPr lang="en-GB" dirty="0"/>
          </a:p>
        </p:txBody>
      </p:sp>
      <p:sp>
        <p:nvSpPr>
          <p:cNvPr id="11" name="Segnaposto numero diapositiva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8A526-4352-432E-9B81-8A00A9F1D606}" type="slidenum">
              <a:rPr lang="it-IT" smtClean="0"/>
              <a:pPr/>
              <a:t>1</a:t>
            </a:fld>
            <a:endParaRPr lang="it-IT"/>
          </a:p>
        </p:txBody>
      </p:sp>
      <p:sp>
        <p:nvSpPr>
          <p:cNvPr id="2054" name="Text Box 3"/>
          <p:cNvSpPr txBox="1">
            <a:spLocks noChangeArrowheads="1"/>
          </p:cNvSpPr>
          <p:nvPr/>
        </p:nvSpPr>
        <p:spPr bwMode="auto">
          <a:xfrm>
            <a:off x="2747963" y="2751138"/>
            <a:ext cx="3987800" cy="4302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57" name="Text Box 5"/>
          <p:cNvSpPr txBox="1">
            <a:spLocks noChangeArrowheads="1"/>
          </p:cNvSpPr>
          <p:nvPr/>
        </p:nvSpPr>
        <p:spPr bwMode="auto">
          <a:xfrm>
            <a:off x="381000" y="1648361"/>
            <a:ext cx="84582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4000" dirty="0" smtClean="0">
                <a:solidFill>
                  <a:srgbClr val="C00000"/>
                </a:solidFill>
                <a:latin typeface="Arial Narrow" pitchFamily="34" charset="0"/>
              </a:rPr>
              <a:t>Baffle internal modes diagnostic</a:t>
            </a:r>
            <a:endParaRPr lang="en-US" sz="4000" dirty="0">
              <a:solidFill>
                <a:srgbClr val="C00000"/>
              </a:solidFill>
              <a:latin typeface="Arial Narrow" pitchFamily="34" charset="0"/>
            </a:endParaRPr>
          </a:p>
        </p:txBody>
      </p:sp>
      <p:sp>
        <p:nvSpPr>
          <p:cNvPr id="2058" name="Text Box 6"/>
          <p:cNvSpPr txBox="1">
            <a:spLocks noChangeArrowheads="1"/>
          </p:cNvSpPr>
          <p:nvPr/>
        </p:nvSpPr>
        <p:spPr bwMode="auto">
          <a:xfrm>
            <a:off x="1930532" y="2819400"/>
            <a:ext cx="5789919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400" b="0" dirty="0" err="1" smtClean="0">
                <a:solidFill>
                  <a:schemeClr val="tx1"/>
                </a:solidFill>
                <a:latin typeface="Arial Narrow" pitchFamily="34" charset="0"/>
              </a:rPr>
              <a:t>Maddalena</a:t>
            </a:r>
            <a:r>
              <a:rPr lang="en-US" sz="2400" b="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en-US" sz="2400" b="0" dirty="0" err="1" smtClean="0">
                <a:solidFill>
                  <a:schemeClr val="tx1"/>
                </a:solidFill>
                <a:latin typeface="Arial Narrow" pitchFamily="34" charset="0"/>
              </a:rPr>
              <a:t>Mantovani</a:t>
            </a:r>
            <a:r>
              <a:rPr lang="en-US" sz="2400" b="0" dirty="0" smtClean="0">
                <a:solidFill>
                  <a:schemeClr val="tx1"/>
                </a:solidFill>
                <a:latin typeface="Arial Narrow" pitchFamily="34" charset="0"/>
              </a:rPr>
              <a:t>, Irene Fiori</a:t>
            </a:r>
          </a:p>
          <a:p>
            <a:pPr algn="ctr"/>
            <a:endParaRPr lang="en-US" sz="2400" dirty="0" smtClean="0">
              <a:solidFill>
                <a:schemeClr val="tx1"/>
              </a:solidFill>
              <a:latin typeface="Arial Narrow" pitchFamily="34" charset="0"/>
            </a:endParaRPr>
          </a:p>
          <a:p>
            <a:pPr algn="ctr"/>
            <a:r>
              <a:rPr lang="en-US" sz="2400" b="0" dirty="0" smtClean="0">
                <a:solidFill>
                  <a:schemeClr val="tx1"/>
                </a:solidFill>
                <a:latin typeface="Arial Narrow" pitchFamily="34" charset="0"/>
              </a:rPr>
              <a:t>For SLC team</a:t>
            </a:r>
          </a:p>
          <a:p>
            <a:pPr algn="ctr"/>
            <a:r>
              <a:rPr lang="en-US" sz="2400" b="0" dirty="0" smtClean="0">
                <a:solidFill>
                  <a:schemeClr val="tx1"/>
                </a:solidFill>
                <a:latin typeface="Arial Narrow" pitchFamily="34" charset="0"/>
              </a:rPr>
              <a:t>With the contribution of  A. </a:t>
            </a:r>
            <a:r>
              <a:rPr lang="en-US" sz="2400" b="0" dirty="0" err="1" smtClean="0">
                <a:solidFill>
                  <a:schemeClr val="tx1"/>
                </a:solidFill>
                <a:latin typeface="Arial Narrow" pitchFamily="34" charset="0"/>
              </a:rPr>
              <a:t>Moggi</a:t>
            </a:r>
            <a:r>
              <a:rPr lang="en-US" sz="2400" b="0" dirty="0" smtClean="0">
                <a:solidFill>
                  <a:schemeClr val="tx1"/>
                </a:solidFill>
                <a:latin typeface="Arial Narrow" pitchFamily="34" charset="0"/>
              </a:rPr>
              <a:t> and A. </a:t>
            </a:r>
            <a:r>
              <a:rPr lang="en-US" sz="2400" b="0" dirty="0" err="1" smtClean="0">
                <a:solidFill>
                  <a:schemeClr val="tx1"/>
                </a:solidFill>
                <a:latin typeface="Arial Narrow" pitchFamily="34" charset="0"/>
              </a:rPr>
              <a:t>Magazzù</a:t>
            </a:r>
            <a:endParaRPr lang="en-US" sz="2400" b="0" dirty="0" smtClean="0">
              <a:solidFill>
                <a:schemeClr val="tx1"/>
              </a:solidFill>
              <a:latin typeface="Arial Narrow" pitchFamily="34" charset="0"/>
            </a:endParaRPr>
          </a:p>
          <a:p>
            <a:pPr algn="ctr"/>
            <a:endParaRPr lang="en-US" sz="2400" b="0" dirty="0" smtClean="0">
              <a:solidFill>
                <a:schemeClr val="tx1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olo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  <a:latin typeface="Arial Narrow" pitchFamily="34" charset="0"/>
              </a:rPr>
              <a:t>Open discussion</a:t>
            </a:r>
            <a:endParaRPr lang="it-IT" b="1" dirty="0">
              <a:solidFill>
                <a:srgbClr val="C00000"/>
              </a:solidFill>
              <a:latin typeface="Arial Narrow" pitchFamily="34" charset="0"/>
            </a:endParaRPr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I. Fiori SLC meeting 14/10/13</a:t>
            </a:r>
            <a:endParaRPr lang="en-GB" dirty="0"/>
          </a:p>
        </p:txBody>
      </p:sp>
      <p:sp>
        <p:nvSpPr>
          <p:cNvPr id="11" name="Segnaposto numero diapositiva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8A526-4352-432E-9B81-8A00A9F1D606}" type="slidenum">
              <a:rPr lang="it-IT" smtClean="0"/>
              <a:pPr/>
              <a:t>10</a:t>
            </a:fld>
            <a:endParaRPr lang="it-IT"/>
          </a:p>
        </p:txBody>
      </p:sp>
      <p:sp>
        <p:nvSpPr>
          <p:cNvPr id="13" name="Segnaposto contenuto 1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sz="2400" b="1" dirty="0" smtClean="0">
                <a:latin typeface="Arial Narrow" pitchFamily="34" charset="0"/>
              </a:rPr>
              <a:t>Some ideas and next steps:</a:t>
            </a:r>
          </a:p>
          <a:p>
            <a:r>
              <a:rPr lang="en-US" sz="2400" dirty="0" smtClean="0">
                <a:latin typeface="Arial Narrow" pitchFamily="34" charset="0"/>
              </a:rPr>
              <a:t>Change the frame-ground connection (for instance putting spacers below the </a:t>
            </a:r>
            <a:r>
              <a:rPr lang="en-US" sz="2400" dirty="0" smtClean="0">
                <a:latin typeface="Arial Narrow" pitchFamily="34" charset="0"/>
              </a:rPr>
              <a:t>frame – under construction </a:t>
            </a:r>
            <a:r>
              <a:rPr lang="en-US" sz="2400" dirty="0" err="1" smtClean="0">
                <a:latin typeface="Arial Narrow" pitchFamily="34" charset="0"/>
              </a:rPr>
              <a:t>M.Bazzi</a:t>
            </a:r>
            <a:r>
              <a:rPr lang="en-US" sz="2400" dirty="0" smtClean="0">
                <a:latin typeface="Arial Narrow" pitchFamily="34" charset="0"/>
              </a:rPr>
              <a:t>) </a:t>
            </a:r>
            <a:r>
              <a:rPr lang="en-US" sz="2400" dirty="0" smtClean="0">
                <a:latin typeface="Arial Narrow" pitchFamily="34" charset="0"/>
              </a:rPr>
              <a:t>to evaluate the effect on the baffle mode frequency or </a:t>
            </a:r>
            <a:r>
              <a:rPr lang="en-US" sz="2400" dirty="0" smtClean="0">
                <a:latin typeface="Arial Narrow" pitchFamily="34" charset="0"/>
              </a:rPr>
              <a:t>Q.</a:t>
            </a:r>
            <a:endParaRPr lang="en-US" sz="2400" dirty="0" smtClean="0">
              <a:latin typeface="Arial Narrow" pitchFamily="34" charset="0"/>
            </a:endParaRPr>
          </a:p>
          <a:p>
            <a:r>
              <a:rPr lang="en-US" sz="2400" dirty="0" smtClean="0">
                <a:latin typeface="Arial Narrow" pitchFamily="34" charset="0"/>
              </a:rPr>
              <a:t>Measure the </a:t>
            </a:r>
            <a:r>
              <a:rPr lang="en-US" sz="2400" dirty="0" smtClean="0">
                <a:latin typeface="Arial Narrow" pitchFamily="34" charset="0"/>
              </a:rPr>
              <a:t>resonance </a:t>
            </a:r>
            <a:r>
              <a:rPr lang="en-US" sz="2400" dirty="0" smtClean="0">
                <a:latin typeface="Arial Narrow" pitchFamily="34" charset="0"/>
              </a:rPr>
              <a:t>in several positions </a:t>
            </a:r>
            <a:r>
              <a:rPr lang="en-US" sz="2400" dirty="0" smtClean="0">
                <a:latin typeface="Arial Narrow" pitchFamily="34" charset="0"/>
              </a:rPr>
              <a:t>on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smtClean="0">
                <a:latin typeface="Arial Narrow" pitchFamily="34" charset="0"/>
              </a:rPr>
              <a:t>the </a:t>
            </a:r>
            <a:r>
              <a:rPr lang="en-US" sz="2400" dirty="0" smtClean="0">
                <a:latin typeface="Arial Narrow" pitchFamily="34" charset="0"/>
              </a:rPr>
              <a:t>baffle.</a:t>
            </a:r>
            <a:endParaRPr lang="en-US" sz="2400" dirty="0" smtClean="0">
              <a:latin typeface="Arial Narrow" pitchFamily="34" charset="0"/>
            </a:endParaRPr>
          </a:p>
          <a:p>
            <a:r>
              <a:rPr lang="en-US" sz="2400" dirty="0" smtClean="0">
                <a:latin typeface="Arial Narrow" pitchFamily="34" charset="0"/>
              </a:rPr>
              <a:t>Measure the baffle displacement with the </a:t>
            </a:r>
            <a:r>
              <a:rPr lang="en-US" sz="2400" i="1" dirty="0" smtClean="0">
                <a:latin typeface="Arial Narrow" pitchFamily="34" charset="0"/>
              </a:rPr>
              <a:t>fiber bundle (</a:t>
            </a:r>
            <a:r>
              <a:rPr lang="en-US" sz="2400" dirty="0" smtClean="0">
                <a:latin typeface="Arial Narrow" pitchFamily="34" charset="0"/>
              </a:rPr>
              <a:t>optical device </a:t>
            </a:r>
            <a:r>
              <a:rPr lang="en-US" sz="2400" i="1" dirty="0" smtClean="0">
                <a:latin typeface="Arial Narrow" pitchFamily="34" charset="0"/>
              </a:rPr>
              <a:t>by </a:t>
            </a:r>
            <a:r>
              <a:rPr lang="en-US" sz="2400" i="1" dirty="0" err="1" smtClean="0">
                <a:latin typeface="Arial Narrow" pitchFamily="34" charset="0"/>
              </a:rPr>
              <a:t>F.Frasconi</a:t>
            </a:r>
            <a:r>
              <a:rPr lang="en-US" sz="2400" i="1" dirty="0" smtClean="0">
                <a:latin typeface="Arial Narrow" pitchFamily="34" charset="0"/>
              </a:rPr>
              <a:t>)… </a:t>
            </a:r>
            <a:r>
              <a:rPr lang="en-US" sz="2400" i="1" dirty="0" smtClean="0">
                <a:latin typeface="Arial Narrow" pitchFamily="34" charset="0"/>
              </a:rPr>
              <a:t>advantage: would </a:t>
            </a:r>
            <a:r>
              <a:rPr lang="en-US" sz="2400" i="1" dirty="0" smtClean="0">
                <a:latin typeface="Arial Narrow" pitchFamily="34" charset="0"/>
              </a:rPr>
              <a:t>be </a:t>
            </a:r>
            <a:r>
              <a:rPr lang="en-US" sz="2400" i="1" dirty="0" smtClean="0">
                <a:latin typeface="Arial Narrow" pitchFamily="34" charset="0"/>
              </a:rPr>
              <a:t>contactless</a:t>
            </a:r>
            <a:r>
              <a:rPr lang="en-US" sz="2400" i="1" dirty="0" smtClean="0">
                <a:latin typeface="Arial Narrow" pitchFamily="34" charset="0"/>
              </a:rPr>
              <a:t>.</a:t>
            </a:r>
          </a:p>
          <a:p>
            <a:r>
              <a:rPr lang="en-US" sz="2400" dirty="0" smtClean="0">
                <a:latin typeface="Arial Narrow" pitchFamily="34" charset="0"/>
              </a:rPr>
              <a:t>Try to measure higher frequency modes</a:t>
            </a:r>
          </a:p>
          <a:p>
            <a:r>
              <a:rPr lang="en-US" sz="2400" dirty="0" smtClean="0">
                <a:latin typeface="Arial Narrow" pitchFamily="34" charset="0"/>
              </a:rPr>
              <a:t>…..</a:t>
            </a:r>
          </a:p>
          <a:p>
            <a:pPr>
              <a:buNone/>
            </a:pPr>
            <a:endParaRPr lang="en-US" sz="2400" b="1" dirty="0" smtClean="0">
              <a:latin typeface="Arial Narrow" pitchFamily="34" charset="0"/>
            </a:endParaRPr>
          </a:p>
          <a:p>
            <a:pPr algn="ctr">
              <a:buNone/>
            </a:pPr>
            <a:r>
              <a:rPr lang="en-US" sz="2400" b="1" dirty="0" smtClean="0">
                <a:latin typeface="Arial Narrow" pitchFamily="34" charset="0"/>
              </a:rPr>
              <a:t>Please give us suggestions and ideas… </a:t>
            </a:r>
          </a:p>
          <a:p>
            <a:endParaRPr lang="it-IT" sz="2400" dirty="0">
              <a:latin typeface="Arial Narrow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olo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  <a:latin typeface="Arial Narrow" pitchFamily="34" charset="0"/>
              </a:rPr>
              <a:t>Introduction</a:t>
            </a:r>
            <a:endParaRPr lang="it-IT" b="1" dirty="0">
              <a:solidFill>
                <a:srgbClr val="C00000"/>
              </a:solidFill>
              <a:latin typeface="Arial Narrow" pitchFamily="34" charset="0"/>
            </a:endParaRPr>
          </a:p>
        </p:txBody>
      </p:sp>
      <p:sp>
        <p:nvSpPr>
          <p:cNvPr id="13" name="Segnaposto contenuto 1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400" b="1" dirty="0" smtClean="0">
                <a:latin typeface="Arial Narrow" pitchFamily="34" charset="0"/>
              </a:rPr>
              <a:t>The stray light noise will be a crucial issue in the Advanced Virgo commissioning</a:t>
            </a:r>
          </a:p>
          <a:p>
            <a:pPr>
              <a:buNone/>
            </a:pPr>
            <a:endParaRPr lang="en-US" sz="2400" b="1" dirty="0" smtClean="0">
              <a:latin typeface="Arial Narrow" pitchFamily="34" charset="0"/>
            </a:endParaRPr>
          </a:p>
          <a:p>
            <a:pPr>
              <a:buNone/>
            </a:pPr>
            <a:r>
              <a:rPr lang="en-US" sz="1800" b="1" dirty="0" smtClean="0">
                <a:latin typeface="Arial Narrow" pitchFamily="34" charset="0"/>
              </a:rPr>
              <a:t>For this reason it would be important to have a database of the baffle internal modes resonance frequencies to:</a:t>
            </a:r>
          </a:p>
          <a:p>
            <a:r>
              <a:rPr lang="en-US" sz="1800" b="1" dirty="0" smtClean="0">
                <a:latin typeface="Arial Narrow" pitchFamily="34" charset="0"/>
              </a:rPr>
              <a:t>Have a preliminary diagnostic on the baffle implementation (i.e. if the measured resonance frequencies will be strongly different from what is foreseen, or very different among baffles)</a:t>
            </a:r>
          </a:p>
          <a:p>
            <a:r>
              <a:rPr lang="en-US" sz="1800" b="1" dirty="0" smtClean="0">
                <a:latin typeface="Arial Narrow" pitchFamily="34" charset="0"/>
              </a:rPr>
              <a:t>To speed up the ITF noise hunting phase.</a:t>
            </a:r>
          </a:p>
          <a:p>
            <a:endParaRPr lang="en-US" sz="2400" b="1" dirty="0" smtClean="0">
              <a:latin typeface="Arial Narrow" pitchFamily="34" charset="0"/>
            </a:endParaRPr>
          </a:p>
          <a:p>
            <a:pPr>
              <a:buNone/>
            </a:pPr>
            <a:r>
              <a:rPr lang="en-US" sz="2400" b="1" dirty="0" smtClean="0">
                <a:latin typeface="Arial Narrow" pitchFamily="34" charset="0"/>
              </a:rPr>
              <a:t>This presentation describes the preliminary work to define a procedure to measure the baffle internal modes.</a:t>
            </a:r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I. Fiori SLC meeting 14/10/13</a:t>
            </a:r>
            <a:endParaRPr lang="en-GB" dirty="0"/>
          </a:p>
        </p:txBody>
      </p:sp>
      <p:sp>
        <p:nvSpPr>
          <p:cNvPr id="11" name="Segnaposto numero diapositiva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8A526-4352-432E-9B81-8A00A9F1D606}" type="slidenum">
              <a:rPr lang="it-IT" smtClean="0"/>
              <a:pPr/>
              <a:t>2</a:t>
            </a:fld>
            <a:endParaRPr lang="it-IT"/>
          </a:p>
        </p:txBody>
      </p:sp>
      <p:sp>
        <p:nvSpPr>
          <p:cNvPr id="2054" name="Text Box 3"/>
          <p:cNvSpPr txBox="1">
            <a:spLocks noChangeArrowheads="1"/>
          </p:cNvSpPr>
          <p:nvPr/>
        </p:nvSpPr>
        <p:spPr bwMode="auto">
          <a:xfrm>
            <a:off x="2747963" y="2751138"/>
            <a:ext cx="3987800" cy="4302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1295400"/>
            <a:ext cx="2762250" cy="294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itolo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  <a:latin typeface="Arial Narrow" pitchFamily="34" charset="0"/>
              </a:rPr>
              <a:t>Mechanical simulations (A. </a:t>
            </a:r>
            <a:r>
              <a:rPr lang="en-US" b="1" dirty="0" err="1" smtClean="0">
                <a:solidFill>
                  <a:srgbClr val="C00000"/>
                </a:solidFill>
                <a:latin typeface="Arial Narrow" pitchFamily="34" charset="0"/>
              </a:rPr>
              <a:t>Moggi</a:t>
            </a:r>
            <a:r>
              <a:rPr lang="en-US" b="1" dirty="0" smtClean="0">
                <a:solidFill>
                  <a:srgbClr val="C00000"/>
                </a:solidFill>
                <a:latin typeface="Arial Narrow" pitchFamily="34" charset="0"/>
              </a:rPr>
              <a:t>)</a:t>
            </a:r>
            <a:endParaRPr lang="it-IT" b="1" dirty="0">
              <a:solidFill>
                <a:srgbClr val="C00000"/>
              </a:solidFill>
              <a:latin typeface="Arial Narrow" pitchFamily="34" charset="0"/>
            </a:endParaRPr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I. Fiori SLC meeting 14/10/13</a:t>
            </a:r>
            <a:endParaRPr lang="en-GB" dirty="0"/>
          </a:p>
        </p:txBody>
      </p:sp>
      <p:sp>
        <p:nvSpPr>
          <p:cNvPr id="11" name="Segnaposto numero diapositiva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8A526-4352-432E-9B81-8A00A9F1D606}" type="slidenum">
              <a:rPr lang="it-IT" smtClean="0"/>
              <a:pPr/>
              <a:t>3</a:t>
            </a:fld>
            <a:endParaRPr lang="it-IT"/>
          </a:p>
        </p:txBody>
      </p:sp>
      <p:sp>
        <p:nvSpPr>
          <p:cNvPr id="2054" name="Text Box 3"/>
          <p:cNvSpPr txBox="1">
            <a:spLocks noChangeArrowheads="1"/>
          </p:cNvSpPr>
          <p:nvPr/>
        </p:nvSpPr>
        <p:spPr bwMode="auto">
          <a:xfrm>
            <a:off x="2747963" y="2751138"/>
            <a:ext cx="3987800" cy="4302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4525" y="1295400"/>
            <a:ext cx="3419475" cy="298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4600" y="2905125"/>
            <a:ext cx="3943350" cy="296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CasellaDiTesto 9"/>
          <p:cNvSpPr txBox="1"/>
          <p:nvPr/>
        </p:nvSpPr>
        <p:spPr>
          <a:xfrm>
            <a:off x="304800" y="4419600"/>
            <a:ext cx="191911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Arial Narrow" pitchFamily="34" charset="0"/>
              </a:rPr>
              <a:t>Free baffle: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  <a:latin typeface="Arial Narrow" pitchFamily="34" charset="0"/>
              </a:rPr>
              <a:t>1</a:t>
            </a:r>
            <a:r>
              <a:rPr lang="en-US" baseline="30000" dirty="0" smtClean="0">
                <a:solidFill>
                  <a:schemeClr val="tx1"/>
                </a:solidFill>
                <a:latin typeface="Arial Narrow" pitchFamily="34" charset="0"/>
              </a:rPr>
              <a:t>st</a:t>
            </a:r>
            <a:r>
              <a:rPr lang="en-US" dirty="0" smtClean="0">
                <a:solidFill>
                  <a:schemeClr val="tx1"/>
                </a:solidFill>
                <a:latin typeface="Arial Narrow" pitchFamily="34" charset="0"/>
              </a:rPr>
              <a:t> mode frequency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  <a:latin typeface="Arial Narrow" pitchFamily="34" charset="0"/>
              </a:rPr>
              <a:t>12.04 Hz</a:t>
            </a:r>
          </a:p>
          <a:p>
            <a:endParaRPr lang="it-IT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2608403" y="1371600"/>
            <a:ext cx="356379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Arial Narrow" pitchFamily="34" charset="0"/>
              </a:rPr>
              <a:t>Semi-free baffle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  <a:latin typeface="Arial Narrow" pitchFamily="34" charset="0"/>
              </a:rPr>
              <a:t>(the constrains are only on the edge)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  <a:latin typeface="Arial Narrow" pitchFamily="34" charset="0"/>
              </a:rPr>
              <a:t>1</a:t>
            </a:r>
            <a:r>
              <a:rPr lang="en-US" baseline="30000" dirty="0" smtClean="0">
                <a:solidFill>
                  <a:schemeClr val="tx1"/>
                </a:solidFill>
                <a:latin typeface="Arial Narrow" pitchFamily="34" charset="0"/>
              </a:rPr>
              <a:t>st</a:t>
            </a:r>
            <a:r>
              <a:rPr lang="en-US" dirty="0" smtClean="0">
                <a:solidFill>
                  <a:schemeClr val="tx1"/>
                </a:solidFill>
                <a:latin typeface="Arial Narrow" pitchFamily="34" charset="0"/>
              </a:rPr>
              <a:t> mode frequency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  <a:latin typeface="Arial Narrow" pitchFamily="34" charset="0"/>
              </a:rPr>
              <a:t>80.37 Hz</a:t>
            </a:r>
          </a:p>
          <a:p>
            <a:endParaRPr lang="it-IT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6553200" y="4419600"/>
            <a:ext cx="25908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Arial Narrow" pitchFamily="34" charset="0"/>
              </a:rPr>
              <a:t>Final configuration baffle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  <a:latin typeface="Arial Narrow" pitchFamily="34" charset="0"/>
              </a:rPr>
              <a:t>(the constrains are on the edge and next to the inner aperture)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  <a:latin typeface="Arial Narrow" pitchFamily="34" charset="0"/>
              </a:rPr>
              <a:t>1</a:t>
            </a:r>
            <a:r>
              <a:rPr lang="en-US" baseline="30000" dirty="0" smtClean="0">
                <a:solidFill>
                  <a:schemeClr val="tx1"/>
                </a:solidFill>
                <a:latin typeface="Arial Narrow" pitchFamily="34" charset="0"/>
              </a:rPr>
              <a:t>st</a:t>
            </a:r>
            <a:r>
              <a:rPr lang="en-US" dirty="0" smtClean="0">
                <a:solidFill>
                  <a:schemeClr val="tx1"/>
                </a:solidFill>
                <a:latin typeface="Arial Narrow" pitchFamily="34" charset="0"/>
              </a:rPr>
              <a:t> mode frequency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  <a:latin typeface="Arial Narrow" pitchFamily="34" charset="0"/>
              </a:rPr>
              <a:t>245.81 Hz</a:t>
            </a:r>
          </a:p>
          <a:p>
            <a:endParaRPr lang="it-IT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16" name="Ovale 15"/>
          <p:cNvSpPr/>
          <p:nvPr/>
        </p:nvSpPr>
        <p:spPr>
          <a:xfrm>
            <a:off x="8077200" y="2514600"/>
            <a:ext cx="457200" cy="533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olo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  <a:latin typeface="Arial Narrow" pitchFamily="34" charset="0"/>
              </a:rPr>
              <a:t>Preliminary Setup</a:t>
            </a:r>
            <a:endParaRPr lang="it-IT" b="1" dirty="0">
              <a:solidFill>
                <a:srgbClr val="C00000"/>
              </a:solidFill>
              <a:latin typeface="Arial Narrow" pitchFamily="34" charset="0"/>
            </a:endParaRPr>
          </a:p>
        </p:txBody>
      </p:sp>
      <p:sp>
        <p:nvSpPr>
          <p:cNvPr id="13" name="Segnaposto contenuto 1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400" b="1" dirty="0" smtClean="0">
                <a:latin typeface="Arial Narrow" pitchFamily="34" charset="0"/>
              </a:rPr>
              <a:t>.</a:t>
            </a:r>
            <a:endParaRPr lang="it-IT" sz="2400" b="1" dirty="0">
              <a:latin typeface="Arial Narrow" pitchFamily="34" charset="0"/>
            </a:endParaRPr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I. Fiori SLC meeting 14/10/13</a:t>
            </a:r>
            <a:endParaRPr lang="en-GB" dirty="0"/>
          </a:p>
        </p:txBody>
      </p:sp>
      <p:sp>
        <p:nvSpPr>
          <p:cNvPr id="11" name="Segnaposto numero diapositiva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8A526-4352-432E-9B81-8A00A9F1D606}" type="slidenum">
              <a:rPr lang="it-IT" smtClean="0"/>
              <a:pPr/>
              <a:t>4</a:t>
            </a:fld>
            <a:endParaRPr lang="it-IT"/>
          </a:p>
        </p:txBody>
      </p:sp>
      <p:sp>
        <p:nvSpPr>
          <p:cNvPr id="2054" name="Text Box 3"/>
          <p:cNvSpPr txBox="1">
            <a:spLocks noChangeArrowheads="1"/>
          </p:cNvSpPr>
          <p:nvPr/>
        </p:nvSpPr>
        <p:spPr bwMode="auto">
          <a:xfrm>
            <a:off x="2747963" y="2751138"/>
            <a:ext cx="3987800" cy="4302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7" name="Immagine 6" descr="DSCF431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20000" y="1440000"/>
            <a:ext cx="7224000" cy="5418000"/>
          </a:xfrm>
          <a:prstGeom prst="rect">
            <a:avLst/>
          </a:prstGeom>
          <a:ln w="57150">
            <a:solidFill>
              <a:srgbClr val="C00000"/>
            </a:solidFill>
          </a:ln>
        </p:spPr>
      </p:pic>
      <p:sp>
        <p:nvSpPr>
          <p:cNvPr id="9" name="Freccia a destra 8"/>
          <p:cNvSpPr/>
          <p:nvPr/>
        </p:nvSpPr>
        <p:spPr>
          <a:xfrm rot="2188347">
            <a:off x="2800139" y="2552560"/>
            <a:ext cx="997276" cy="304800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8" name="Immagine 7" descr="DSCF431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295400"/>
            <a:ext cx="2904000" cy="2178000"/>
          </a:xfrm>
          <a:prstGeom prst="rect">
            <a:avLst/>
          </a:prstGeom>
          <a:ln w="57150">
            <a:solidFill>
              <a:srgbClr val="C00000"/>
            </a:solidFill>
          </a:ln>
        </p:spPr>
      </p:pic>
      <p:cxnSp>
        <p:nvCxnSpPr>
          <p:cNvPr id="14" name="Connettore 2 13"/>
          <p:cNvCxnSpPr/>
          <p:nvPr/>
        </p:nvCxnSpPr>
        <p:spPr>
          <a:xfrm rot="5400000">
            <a:off x="-762000" y="3429000"/>
            <a:ext cx="2362200" cy="22860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asellaDiTesto 14"/>
          <p:cNvSpPr txBox="1"/>
          <p:nvPr/>
        </p:nvSpPr>
        <p:spPr>
          <a:xfrm>
            <a:off x="0" y="4724400"/>
            <a:ext cx="1219200" cy="584775"/>
          </a:xfrm>
          <a:prstGeom prst="rect">
            <a:avLst/>
          </a:prstGeom>
          <a:solidFill>
            <a:srgbClr val="C00000">
              <a:alpha val="30196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Connected to the baffle</a:t>
            </a:r>
            <a:endParaRPr lang="it-IT" sz="1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cxnSp>
        <p:nvCxnSpPr>
          <p:cNvPr id="16" name="Connettore 2 15"/>
          <p:cNvCxnSpPr/>
          <p:nvPr/>
        </p:nvCxnSpPr>
        <p:spPr>
          <a:xfrm rot="5400000">
            <a:off x="419100" y="2628900"/>
            <a:ext cx="1676400" cy="83820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asellaDiTesto 17"/>
          <p:cNvSpPr txBox="1"/>
          <p:nvPr/>
        </p:nvSpPr>
        <p:spPr>
          <a:xfrm>
            <a:off x="457200" y="3886200"/>
            <a:ext cx="1219200" cy="584775"/>
          </a:xfrm>
          <a:prstGeom prst="rect">
            <a:avLst/>
          </a:prstGeom>
          <a:solidFill>
            <a:srgbClr val="C00000">
              <a:alpha val="30196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Connected to the frame</a:t>
            </a:r>
            <a:endParaRPr lang="it-IT" sz="1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cxnSp>
        <p:nvCxnSpPr>
          <p:cNvPr id="19" name="Connettore 2 18"/>
          <p:cNvCxnSpPr/>
          <p:nvPr/>
        </p:nvCxnSpPr>
        <p:spPr>
          <a:xfrm rot="5400000">
            <a:off x="76200" y="3810000"/>
            <a:ext cx="3352800" cy="45720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asellaDiTesto 21"/>
          <p:cNvSpPr txBox="1"/>
          <p:nvPr/>
        </p:nvSpPr>
        <p:spPr>
          <a:xfrm>
            <a:off x="3352800" y="1524000"/>
            <a:ext cx="3200400" cy="1200329"/>
          </a:xfrm>
          <a:prstGeom prst="rect">
            <a:avLst/>
          </a:prstGeom>
          <a:solidFill>
            <a:srgbClr val="C00000">
              <a:alpha val="6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Not clear if accelerometers can be  used on site measurements (cleaning issues: accelerometers are attached with WAX)</a:t>
            </a:r>
            <a:endParaRPr lang="it-IT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23" name="CasellaDiTesto 22"/>
          <p:cNvSpPr txBox="1"/>
          <p:nvPr/>
        </p:nvSpPr>
        <p:spPr>
          <a:xfrm>
            <a:off x="2667000" y="5678269"/>
            <a:ext cx="3200400" cy="923330"/>
          </a:xfrm>
          <a:prstGeom prst="rect">
            <a:avLst/>
          </a:prstGeom>
          <a:solidFill>
            <a:srgbClr val="C00000">
              <a:alpha val="6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Listening to excited baffle sound with Microphones has been tried without success</a:t>
            </a:r>
            <a:endParaRPr lang="it-IT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26" name="CasellaDiTesto 20"/>
          <p:cNvSpPr txBox="1"/>
          <p:nvPr/>
        </p:nvSpPr>
        <p:spPr>
          <a:xfrm>
            <a:off x="533400" y="5715000"/>
            <a:ext cx="1295400" cy="1077218"/>
          </a:xfrm>
          <a:prstGeom prst="rect">
            <a:avLst/>
          </a:prstGeom>
          <a:solidFill>
            <a:srgbClr val="C00000">
              <a:alpha val="30196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Connected to ground (i.e. our Granite Bench)</a:t>
            </a:r>
            <a:endParaRPr lang="it-IT" sz="1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olo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  <a:latin typeface="Arial Narrow" pitchFamily="34" charset="0"/>
              </a:rPr>
              <a:t>Preliminary Setup</a:t>
            </a:r>
            <a:endParaRPr lang="it-IT" b="1" dirty="0">
              <a:solidFill>
                <a:srgbClr val="C00000"/>
              </a:solidFill>
              <a:latin typeface="Arial Narrow" pitchFamily="34" charset="0"/>
            </a:endParaRPr>
          </a:p>
        </p:txBody>
      </p:sp>
      <p:sp>
        <p:nvSpPr>
          <p:cNvPr id="13" name="Segnaposto contenuto 1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400" b="1" dirty="0" smtClean="0">
                <a:latin typeface="Arial Narrow" pitchFamily="34" charset="0"/>
              </a:rPr>
              <a:t>.</a:t>
            </a:r>
            <a:endParaRPr lang="it-IT" sz="2400" b="1" dirty="0">
              <a:latin typeface="Arial Narrow" pitchFamily="34" charset="0"/>
            </a:endParaRPr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I. Fiori SLC meeting 14/10/13</a:t>
            </a:r>
            <a:endParaRPr lang="en-GB" dirty="0"/>
          </a:p>
        </p:txBody>
      </p:sp>
      <p:sp>
        <p:nvSpPr>
          <p:cNvPr id="11" name="Segnaposto numero diapositiva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8A526-4352-432E-9B81-8A00A9F1D606}" type="slidenum">
              <a:rPr lang="it-IT" smtClean="0"/>
              <a:pPr/>
              <a:t>5</a:t>
            </a:fld>
            <a:endParaRPr lang="it-IT"/>
          </a:p>
        </p:txBody>
      </p:sp>
      <p:sp>
        <p:nvSpPr>
          <p:cNvPr id="2054" name="Text Box 3"/>
          <p:cNvSpPr txBox="1">
            <a:spLocks noChangeArrowheads="1"/>
          </p:cNvSpPr>
          <p:nvPr/>
        </p:nvSpPr>
        <p:spPr bwMode="auto">
          <a:xfrm>
            <a:off x="2747963" y="2751138"/>
            <a:ext cx="3987800" cy="4302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7" name="Immagine 6" descr="DSCF431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20000" y="1440000"/>
            <a:ext cx="7224000" cy="5418000"/>
          </a:xfrm>
          <a:prstGeom prst="rect">
            <a:avLst/>
          </a:prstGeom>
          <a:solidFill>
            <a:srgbClr val="000000">
              <a:alpha val="60000"/>
            </a:srgbClr>
          </a:solidFill>
          <a:ln w="57150">
            <a:solidFill>
              <a:srgbClr val="C00000"/>
            </a:solidFill>
          </a:ln>
        </p:spPr>
      </p:pic>
      <p:sp>
        <p:nvSpPr>
          <p:cNvPr id="9" name="Freccia a destra 8"/>
          <p:cNvSpPr/>
          <p:nvPr/>
        </p:nvSpPr>
        <p:spPr>
          <a:xfrm rot="2188347">
            <a:off x="2800139" y="2552560"/>
            <a:ext cx="997276" cy="304800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8" name="Immagine 7" descr="DSCF431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295400"/>
            <a:ext cx="2904000" cy="2178000"/>
          </a:xfrm>
          <a:prstGeom prst="rect">
            <a:avLst/>
          </a:prstGeom>
          <a:ln w="57150">
            <a:solidFill>
              <a:srgbClr val="C00000"/>
            </a:solidFill>
          </a:ln>
        </p:spPr>
      </p:pic>
      <p:cxnSp>
        <p:nvCxnSpPr>
          <p:cNvPr id="14" name="Connettore 2 13"/>
          <p:cNvCxnSpPr/>
          <p:nvPr/>
        </p:nvCxnSpPr>
        <p:spPr>
          <a:xfrm rot="5400000">
            <a:off x="-762000" y="3429000"/>
            <a:ext cx="2362200" cy="22860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asellaDiTesto 14"/>
          <p:cNvSpPr txBox="1"/>
          <p:nvPr/>
        </p:nvSpPr>
        <p:spPr>
          <a:xfrm>
            <a:off x="0" y="4724400"/>
            <a:ext cx="1219200" cy="584775"/>
          </a:xfrm>
          <a:prstGeom prst="rect">
            <a:avLst/>
          </a:prstGeom>
          <a:solidFill>
            <a:srgbClr val="C00000">
              <a:alpha val="30196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Connected to the baffle</a:t>
            </a:r>
            <a:endParaRPr lang="it-IT" sz="1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cxnSp>
        <p:nvCxnSpPr>
          <p:cNvPr id="16" name="Connettore 2 15"/>
          <p:cNvCxnSpPr/>
          <p:nvPr/>
        </p:nvCxnSpPr>
        <p:spPr>
          <a:xfrm rot="5400000">
            <a:off x="419100" y="2628900"/>
            <a:ext cx="1676400" cy="83820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asellaDiTesto 17"/>
          <p:cNvSpPr txBox="1"/>
          <p:nvPr/>
        </p:nvSpPr>
        <p:spPr>
          <a:xfrm>
            <a:off x="457200" y="3886200"/>
            <a:ext cx="1219200" cy="584775"/>
          </a:xfrm>
          <a:prstGeom prst="rect">
            <a:avLst/>
          </a:prstGeom>
          <a:solidFill>
            <a:srgbClr val="C00000">
              <a:alpha val="30196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Connected to the frame</a:t>
            </a:r>
            <a:endParaRPr lang="it-IT" sz="1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cxnSp>
        <p:nvCxnSpPr>
          <p:cNvPr id="19" name="Connettore 2 18"/>
          <p:cNvCxnSpPr/>
          <p:nvPr/>
        </p:nvCxnSpPr>
        <p:spPr>
          <a:xfrm rot="5400000">
            <a:off x="76200" y="3810000"/>
            <a:ext cx="3352800" cy="45720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asellaDiTesto 20"/>
          <p:cNvSpPr txBox="1"/>
          <p:nvPr/>
        </p:nvSpPr>
        <p:spPr>
          <a:xfrm>
            <a:off x="533400" y="5704582"/>
            <a:ext cx="1295400" cy="1077218"/>
          </a:xfrm>
          <a:prstGeom prst="rect">
            <a:avLst/>
          </a:prstGeom>
          <a:solidFill>
            <a:srgbClr val="C00000">
              <a:alpha val="30196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Connected to ground (i.e. our Granite Bench)</a:t>
            </a:r>
            <a:endParaRPr lang="it-IT" sz="1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20" name="CasellaDiTesto 19"/>
          <p:cNvSpPr txBox="1"/>
          <p:nvPr/>
        </p:nvSpPr>
        <p:spPr>
          <a:xfrm>
            <a:off x="2667000" y="2744212"/>
            <a:ext cx="5562600" cy="3046988"/>
          </a:xfrm>
          <a:prstGeom prst="rect">
            <a:avLst/>
          </a:prstGeom>
          <a:solidFill>
            <a:srgbClr val="000000">
              <a:alpha val="60000"/>
            </a:srgbClr>
          </a:solidFill>
          <a:ln w="1905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We expect to measure something slightly higher than 80.37Hz </a:t>
            </a:r>
          </a:p>
          <a:p>
            <a:pPr algn="ctr"/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since the baffle was connected to the frame just with screws along the edge (no inner screws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) and leans on the frame</a:t>
            </a:r>
            <a:endParaRPr lang="it-IT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25" name="CasellaDiTesto 22"/>
          <p:cNvSpPr txBox="1"/>
          <p:nvPr/>
        </p:nvSpPr>
        <p:spPr>
          <a:xfrm>
            <a:off x="2667000" y="5678269"/>
            <a:ext cx="3200400" cy="923330"/>
          </a:xfrm>
          <a:prstGeom prst="rect">
            <a:avLst/>
          </a:prstGeom>
          <a:solidFill>
            <a:srgbClr val="C00000">
              <a:alpha val="6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Listening to excited baffle sound with Microphones has been tried without success</a:t>
            </a:r>
            <a:endParaRPr lang="it-IT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27" name="CasellaDiTesto 21"/>
          <p:cNvSpPr txBox="1"/>
          <p:nvPr/>
        </p:nvSpPr>
        <p:spPr>
          <a:xfrm>
            <a:off x="3352800" y="1524000"/>
            <a:ext cx="3200400" cy="1200329"/>
          </a:xfrm>
          <a:prstGeom prst="rect">
            <a:avLst/>
          </a:prstGeom>
          <a:solidFill>
            <a:srgbClr val="C00000">
              <a:alpha val="6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Not clear if accelerometers can be  used on site measurements (cleaning issues: accelerometers are attached with WAX)</a:t>
            </a:r>
            <a:endParaRPr lang="it-IT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olo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  <a:latin typeface="Arial Narrow" pitchFamily="34" charset="0"/>
              </a:rPr>
              <a:t>Excitation procedures</a:t>
            </a:r>
            <a:endParaRPr lang="it-IT" b="1" dirty="0">
              <a:solidFill>
                <a:srgbClr val="C00000"/>
              </a:solidFill>
              <a:latin typeface="Arial Narrow" pitchFamily="34" charset="0"/>
            </a:endParaRPr>
          </a:p>
        </p:txBody>
      </p:sp>
      <p:sp>
        <p:nvSpPr>
          <p:cNvPr id="13" name="Segnaposto contenuto 1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400" b="1" dirty="0" smtClean="0">
                <a:latin typeface="Arial Narrow" pitchFamily="34" charset="0"/>
              </a:rPr>
              <a:t>Two excitation procedures have been tried:</a:t>
            </a:r>
          </a:p>
          <a:p>
            <a:pPr>
              <a:buNone/>
            </a:pPr>
            <a:endParaRPr lang="en-US" sz="2400" b="1" dirty="0" smtClean="0">
              <a:latin typeface="Arial Narrow" pitchFamily="34" charset="0"/>
            </a:endParaRPr>
          </a:p>
          <a:p>
            <a:pPr>
              <a:buNone/>
            </a:pPr>
            <a:endParaRPr lang="en-US" sz="2400" b="1" dirty="0" smtClean="0">
              <a:latin typeface="Arial Narrow" pitchFamily="34" charset="0"/>
            </a:endParaRPr>
          </a:p>
          <a:p>
            <a:pPr>
              <a:buNone/>
            </a:pPr>
            <a:endParaRPr lang="en-US" sz="2400" b="1" dirty="0" smtClean="0">
              <a:latin typeface="Arial Narrow" pitchFamily="34" charset="0"/>
            </a:endParaRPr>
          </a:p>
          <a:p>
            <a:pPr>
              <a:buNone/>
            </a:pPr>
            <a:endParaRPr lang="en-US" sz="2400" b="1" dirty="0" smtClean="0">
              <a:latin typeface="Arial Narrow" pitchFamily="34" charset="0"/>
            </a:endParaRPr>
          </a:p>
          <a:p>
            <a:pPr>
              <a:buNone/>
            </a:pPr>
            <a:endParaRPr lang="en-US" sz="2400" b="1" dirty="0" smtClean="0">
              <a:latin typeface="Arial Narrow" pitchFamily="34" charset="0"/>
            </a:endParaRPr>
          </a:p>
          <a:p>
            <a:pPr>
              <a:buNone/>
            </a:pPr>
            <a:endParaRPr lang="en-US" sz="2400" b="1" dirty="0" smtClean="0">
              <a:latin typeface="Arial Narrow" pitchFamily="34" charset="0"/>
            </a:endParaRPr>
          </a:p>
          <a:p>
            <a:pPr>
              <a:buNone/>
            </a:pPr>
            <a:endParaRPr lang="en-US" sz="2400" b="1" dirty="0" smtClean="0">
              <a:latin typeface="Arial Narrow" pitchFamily="34" charset="0"/>
            </a:endParaRPr>
          </a:p>
          <a:p>
            <a:pPr>
              <a:buNone/>
            </a:pPr>
            <a:r>
              <a:rPr lang="en-US" sz="2400" b="1" dirty="0" smtClean="0">
                <a:latin typeface="Arial Narrow" pitchFamily="34" charset="0"/>
              </a:rPr>
              <a:t> </a:t>
            </a:r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I. Fiori SLC meeting 14/10/13</a:t>
            </a:r>
            <a:endParaRPr lang="en-GB" dirty="0"/>
          </a:p>
        </p:txBody>
      </p:sp>
      <p:sp>
        <p:nvSpPr>
          <p:cNvPr id="11" name="Segnaposto numero diapositiva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8A526-4352-432E-9B81-8A00A9F1D606}" type="slidenum">
              <a:rPr lang="it-IT" smtClean="0"/>
              <a:pPr/>
              <a:t>6</a:t>
            </a:fld>
            <a:endParaRPr lang="it-IT"/>
          </a:p>
        </p:txBody>
      </p:sp>
      <p:sp>
        <p:nvSpPr>
          <p:cNvPr id="2054" name="Text Box 3"/>
          <p:cNvSpPr txBox="1">
            <a:spLocks noChangeArrowheads="1"/>
          </p:cNvSpPr>
          <p:nvPr/>
        </p:nvSpPr>
        <p:spPr bwMode="auto">
          <a:xfrm>
            <a:off x="2747963" y="2751138"/>
            <a:ext cx="3987800" cy="4302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7" name="Immagine 6" descr="martello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084" y="2438400"/>
            <a:ext cx="4607116" cy="2520000"/>
          </a:xfrm>
          <a:prstGeom prst="rect">
            <a:avLst/>
          </a:prstGeom>
        </p:spPr>
      </p:pic>
      <p:pic>
        <p:nvPicPr>
          <p:cNvPr id="8" name="Immagine 7" descr="DSCF431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23800" y="2133600"/>
            <a:ext cx="4344000" cy="3258000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152400" y="4038600"/>
            <a:ext cx="2310248" cy="646331"/>
          </a:xfrm>
          <a:prstGeom prst="rect">
            <a:avLst/>
          </a:prstGeom>
          <a:solidFill>
            <a:srgbClr val="000000">
              <a:alpha val="40000"/>
            </a:srgb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Calibrated hammer</a:t>
            </a:r>
          </a:p>
          <a:p>
            <a:pPr algn="ctr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(single shots on bench)</a:t>
            </a:r>
            <a:endParaRPr lang="it-IT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6019800" y="4736068"/>
            <a:ext cx="1532792" cy="646331"/>
          </a:xfrm>
          <a:prstGeom prst="rect">
            <a:avLst/>
          </a:prstGeom>
          <a:solidFill>
            <a:srgbClr val="000000">
              <a:alpha val="80000"/>
            </a:srgb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Acoustic noise</a:t>
            </a:r>
          </a:p>
          <a:p>
            <a:pPr algn="ctr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(in the room)</a:t>
            </a:r>
            <a:endParaRPr lang="it-IT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246977" y="5562600"/>
            <a:ext cx="8647047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buNone/>
            </a:pPr>
            <a:r>
              <a:rPr lang="en-US" sz="2400" dirty="0" smtClean="0">
                <a:solidFill>
                  <a:schemeClr val="tx1"/>
                </a:solidFill>
                <a:latin typeface="Arial Narrow" pitchFamily="34" charset="0"/>
              </a:rPr>
              <a:t>At the moment Hammering seems to be the most promising</a:t>
            </a:r>
          </a:p>
          <a:p>
            <a:pPr algn="ctr">
              <a:buNone/>
            </a:pPr>
            <a:r>
              <a:rPr lang="en-US" dirty="0" smtClean="0">
                <a:solidFill>
                  <a:schemeClr val="tx1"/>
                </a:solidFill>
                <a:latin typeface="Arial Narrow" pitchFamily="34" charset="0"/>
              </a:rPr>
              <a:t>(Acoustic noise injections act on the baffle along different paths - through bench, frame </a:t>
            </a:r>
          </a:p>
          <a:p>
            <a:pPr algn="ctr">
              <a:buNone/>
            </a:pPr>
            <a:r>
              <a:rPr lang="en-US" dirty="0" smtClean="0">
                <a:solidFill>
                  <a:schemeClr val="tx1"/>
                </a:solidFill>
                <a:latin typeface="Arial Narrow" pitchFamily="34" charset="0"/>
              </a:rPr>
              <a:t>but also directly…  which makes loosing coherence)</a:t>
            </a:r>
            <a:endParaRPr lang="it-IT" dirty="0" smtClean="0">
              <a:solidFill>
                <a:schemeClr val="tx1"/>
              </a:solidFill>
              <a:latin typeface="Arial Narrow" pitchFamily="34" charset="0"/>
            </a:endParaRPr>
          </a:p>
          <a:p>
            <a:endParaRPr lang="it-IT" dirty="0"/>
          </a:p>
        </p:txBody>
      </p:sp>
      <p:sp>
        <p:nvSpPr>
          <p:cNvPr id="15" name="Ovale 14"/>
          <p:cNvSpPr/>
          <p:nvPr/>
        </p:nvSpPr>
        <p:spPr>
          <a:xfrm>
            <a:off x="1295400" y="3352800"/>
            <a:ext cx="152400" cy="152400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Ovale 15"/>
          <p:cNvSpPr/>
          <p:nvPr/>
        </p:nvSpPr>
        <p:spPr>
          <a:xfrm>
            <a:off x="1600200" y="3810000"/>
            <a:ext cx="152400" cy="152400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Ovale 16"/>
          <p:cNvSpPr/>
          <p:nvPr/>
        </p:nvSpPr>
        <p:spPr>
          <a:xfrm>
            <a:off x="2020824" y="3441192"/>
            <a:ext cx="228600" cy="228600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CasellaDiTesto 17"/>
          <p:cNvSpPr txBox="1"/>
          <p:nvPr/>
        </p:nvSpPr>
        <p:spPr>
          <a:xfrm>
            <a:off x="1380727" y="3048000"/>
            <a:ext cx="8290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 Narrow" pitchFamily="34" charset="0"/>
              </a:rPr>
              <a:t>screws</a:t>
            </a:r>
            <a:endParaRPr lang="it-IT" dirty="0">
              <a:latin typeface="Arial Narrow" pitchFamily="34" charset="0"/>
            </a:endParaRPr>
          </a:p>
        </p:txBody>
      </p:sp>
      <p:sp>
        <p:nvSpPr>
          <p:cNvPr id="19" name="CasellaDiTesto 18"/>
          <p:cNvSpPr txBox="1"/>
          <p:nvPr/>
        </p:nvSpPr>
        <p:spPr>
          <a:xfrm>
            <a:off x="2286000" y="3352800"/>
            <a:ext cx="806631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C000"/>
                </a:solidFill>
                <a:latin typeface="Arial Narrow" pitchFamily="34" charset="0"/>
              </a:rPr>
              <a:t>sensor</a:t>
            </a:r>
            <a:endParaRPr lang="it-IT" dirty="0">
              <a:solidFill>
                <a:srgbClr val="FFC000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olo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  <a:latin typeface="Arial Narrow" pitchFamily="34" charset="0"/>
              </a:rPr>
              <a:t>Measurements</a:t>
            </a:r>
            <a:endParaRPr lang="it-IT" b="1" dirty="0">
              <a:solidFill>
                <a:srgbClr val="C00000"/>
              </a:solidFill>
              <a:latin typeface="Arial Narrow" pitchFamily="34" charset="0"/>
            </a:endParaRPr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I. Fiori SLC meeting 14/10/13</a:t>
            </a:r>
            <a:endParaRPr lang="en-GB" dirty="0"/>
          </a:p>
        </p:txBody>
      </p:sp>
      <p:sp>
        <p:nvSpPr>
          <p:cNvPr id="11" name="Segnaposto numero diapositiva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8A526-4352-432E-9B81-8A00A9F1D606}" type="slidenum">
              <a:rPr lang="it-IT" smtClean="0"/>
              <a:pPr/>
              <a:t>7</a:t>
            </a:fld>
            <a:endParaRPr lang="it-IT"/>
          </a:p>
        </p:txBody>
      </p:sp>
      <p:sp>
        <p:nvSpPr>
          <p:cNvPr id="2054" name="Text Box 3"/>
          <p:cNvSpPr txBox="1">
            <a:spLocks noChangeArrowheads="1"/>
          </p:cNvSpPr>
          <p:nvPr/>
        </p:nvSpPr>
        <p:spPr bwMode="auto">
          <a:xfrm>
            <a:off x="2747963" y="2751138"/>
            <a:ext cx="3987800" cy="4302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9" name="Segnaposto contenuto 8" descr="TFgf_h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726953" y="1524000"/>
            <a:ext cx="5690093" cy="4267570"/>
          </a:xfrm>
        </p:spPr>
      </p:pic>
      <p:sp>
        <p:nvSpPr>
          <p:cNvPr id="10" name="CasellaDiTesto 9"/>
          <p:cNvSpPr txBox="1"/>
          <p:nvPr/>
        </p:nvSpPr>
        <p:spPr>
          <a:xfrm>
            <a:off x="914401" y="5943600"/>
            <a:ext cx="777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C00000"/>
                </a:solidFill>
                <a:latin typeface="Arial Narrow" pitchFamily="34" charset="0"/>
              </a:rPr>
              <a:t>The TF between the </a:t>
            </a:r>
            <a:r>
              <a:rPr lang="en-US" u="sng" dirty="0" smtClean="0">
                <a:solidFill>
                  <a:srgbClr val="C00000"/>
                </a:solidFill>
                <a:latin typeface="Arial Narrow" pitchFamily="34" charset="0"/>
              </a:rPr>
              <a:t>bench and the frame </a:t>
            </a:r>
            <a:r>
              <a:rPr lang="en-US" dirty="0" smtClean="0">
                <a:solidFill>
                  <a:srgbClr val="C00000"/>
                </a:solidFill>
                <a:latin typeface="Arial Narrow" pitchFamily="34" charset="0"/>
              </a:rPr>
              <a:t>is ~1 thus the frame can be considered in this setup rigidly connected to the bench.</a:t>
            </a:r>
            <a:endParaRPr lang="it-IT" dirty="0">
              <a:solidFill>
                <a:srgbClr val="C00000"/>
              </a:solidFill>
              <a:latin typeface="Arial Narrow" pitchFamily="34" charset="0"/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3657600" y="5562600"/>
            <a:ext cx="11849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0" dirty="0" smtClean="0">
                <a:solidFill>
                  <a:schemeClr val="tx1"/>
                </a:solidFill>
                <a:latin typeface="Arial Narrow" pitchFamily="34" charset="0"/>
              </a:rPr>
              <a:t>Frequency [Hz]</a:t>
            </a:r>
            <a:endParaRPr lang="it-IT" sz="1400" b="0" dirty="0">
              <a:solidFill>
                <a:schemeClr val="tx1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olo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  <a:latin typeface="Arial Narrow" pitchFamily="34" charset="0"/>
              </a:rPr>
              <a:t>Measurements</a:t>
            </a:r>
            <a:endParaRPr lang="it-IT" b="1" dirty="0">
              <a:solidFill>
                <a:srgbClr val="C00000"/>
              </a:solidFill>
              <a:latin typeface="Arial Narrow" pitchFamily="34" charset="0"/>
            </a:endParaRPr>
          </a:p>
        </p:txBody>
      </p:sp>
      <p:pic>
        <p:nvPicPr>
          <p:cNvPr id="7" name="Segnaposto contenuto 6" descr="TFgb_h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472707" y="1600200"/>
            <a:ext cx="5690093" cy="4267570"/>
          </a:xfrm>
        </p:spPr>
      </p:pic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I. Fiori SLC meeting 14/10/13</a:t>
            </a:r>
            <a:endParaRPr lang="en-GB" dirty="0"/>
          </a:p>
        </p:txBody>
      </p:sp>
      <p:sp>
        <p:nvSpPr>
          <p:cNvPr id="11" name="Segnaposto numero diapositiva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8A526-4352-432E-9B81-8A00A9F1D606}" type="slidenum">
              <a:rPr lang="it-IT" smtClean="0"/>
              <a:pPr/>
              <a:t>8</a:t>
            </a:fld>
            <a:endParaRPr lang="it-IT"/>
          </a:p>
        </p:txBody>
      </p:sp>
      <p:sp>
        <p:nvSpPr>
          <p:cNvPr id="2054" name="Text Box 3"/>
          <p:cNvSpPr txBox="1">
            <a:spLocks noChangeArrowheads="1"/>
          </p:cNvSpPr>
          <p:nvPr/>
        </p:nvSpPr>
        <p:spPr bwMode="auto">
          <a:xfrm>
            <a:off x="2747963" y="2751138"/>
            <a:ext cx="3987800" cy="4302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Ovale 7"/>
          <p:cNvSpPr/>
          <p:nvPr/>
        </p:nvSpPr>
        <p:spPr>
          <a:xfrm>
            <a:off x="4343400" y="2057400"/>
            <a:ext cx="1066800" cy="5334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0" name="Connettore 2 9"/>
          <p:cNvCxnSpPr/>
          <p:nvPr/>
        </p:nvCxnSpPr>
        <p:spPr>
          <a:xfrm flipV="1">
            <a:off x="5257800" y="1447800"/>
            <a:ext cx="1905000" cy="68580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asellaDiTesto 13"/>
          <p:cNvSpPr txBox="1"/>
          <p:nvPr/>
        </p:nvSpPr>
        <p:spPr>
          <a:xfrm>
            <a:off x="228600" y="594360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C00000"/>
                </a:solidFill>
                <a:latin typeface="Arial Narrow" pitchFamily="34" charset="0"/>
              </a:rPr>
              <a:t>For stray light noise issue it is good to have low Q factor (!!)</a:t>
            </a:r>
          </a:p>
          <a:p>
            <a:pPr algn="ctr"/>
            <a:r>
              <a:rPr lang="en-US" dirty="0" smtClean="0">
                <a:solidFill>
                  <a:srgbClr val="C00000"/>
                </a:solidFill>
                <a:latin typeface="Arial Narrow" pitchFamily="34" charset="0"/>
              </a:rPr>
              <a:t> … while for mode measuring an high Q factor would be preferable</a:t>
            </a:r>
            <a:endParaRPr lang="it-IT" dirty="0"/>
          </a:p>
        </p:txBody>
      </p:sp>
      <p:sp>
        <p:nvSpPr>
          <p:cNvPr id="15" name="CasellaDiTesto 13"/>
          <p:cNvSpPr txBox="1"/>
          <p:nvPr/>
        </p:nvSpPr>
        <p:spPr>
          <a:xfrm>
            <a:off x="-76200" y="121920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u="sng" dirty="0" smtClean="0">
                <a:solidFill>
                  <a:srgbClr val="C00000"/>
                </a:solidFill>
                <a:latin typeface="Arial Narrow" pitchFamily="34" charset="0"/>
              </a:rPr>
              <a:t>TF between bench and baffle</a:t>
            </a:r>
            <a:r>
              <a:rPr lang="en-US" dirty="0" smtClean="0">
                <a:solidFill>
                  <a:srgbClr val="C00000"/>
                </a:solidFill>
                <a:latin typeface="Arial Narrow" pitchFamily="34" charset="0"/>
              </a:rPr>
              <a:t>:</a:t>
            </a:r>
            <a:endParaRPr lang="it-IT" dirty="0"/>
          </a:p>
        </p:txBody>
      </p:sp>
      <p:sp>
        <p:nvSpPr>
          <p:cNvPr id="16" name="CasellaDiTesto 12"/>
          <p:cNvSpPr txBox="1"/>
          <p:nvPr/>
        </p:nvSpPr>
        <p:spPr>
          <a:xfrm>
            <a:off x="6781800" y="1219200"/>
            <a:ext cx="236220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C00000"/>
                </a:solidFill>
                <a:latin typeface="Arial Narrow" pitchFamily="34" charset="0"/>
              </a:rPr>
              <a:t>113Hz</a:t>
            </a:r>
          </a:p>
          <a:p>
            <a:pPr algn="ctr"/>
            <a:r>
              <a:rPr lang="en-US" dirty="0" smtClean="0">
                <a:solidFill>
                  <a:srgbClr val="C00000"/>
                </a:solidFill>
                <a:latin typeface="Arial Narrow" pitchFamily="34" charset="0"/>
              </a:rPr>
              <a:t> Baffle resonance, in agreement with the mechanical simulations</a:t>
            </a:r>
          </a:p>
          <a:p>
            <a:pPr algn="ctr"/>
            <a:r>
              <a:rPr lang="en-US" dirty="0" smtClean="0">
                <a:solidFill>
                  <a:srgbClr val="C00000"/>
                </a:solidFill>
                <a:latin typeface="Arial Narrow" pitchFamily="34" charset="0"/>
              </a:rPr>
              <a:t> </a:t>
            </a:r>
          </a:p>
          <a:p>
            <a:pPr algn="ctr"/>
            <a:r>
              <a:rPr lang="en-US" dirty="0" err="1" smtClean="0">
                <a:solidFill>
                  <a:srgbClr val="C00000"/>
                </a:solidFill>
                <a:latin typeface="Arial Narrow" pitchFamily="34" charset="0"/>
              </a:rPr>
              <a:t>n.b</a:t>
            </a:r>
            <a:r>
              <a:rPr lang="en-US" dirty="0" smtClean="0">
                <a:solidFill>
                  <a:srgbClr val="C00000"/>
                </a:solidFill>
                <a:latin typeface="Arial Narrow" pitchFamily="34" charset="0"/>
              </a:rPr>
              <a:t>. very low Q factor </a:t>
            </a:r>
            <a:r>
              <a:rPr lang="en-US" dirty="0" smtClean="0"/>
              <a:t>Q</a:t>
            </a:r>
            <a:endParaRPr lang="it-IT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olo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  <a:latin typeface="Arial Narrow" pitchFamily="34" charset="0"/>
              </a:rPr>
              <a:t>Measurements</a:t>
            </a:r>
            <a:endParaRPr lang="it-IT" b="1" dirty="0">
              <a:solidFill>
                <a:srgbClr val="C00000"/>
              </a:solidFill>
              <a:latin typeface="Arial Narrow" pitchFamily="34" charset="0"/>
            </a:endParaRPr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I. Fiori SLC meeting 14/10/13</a:t>
            </a:r>
            <a:endParaRPr lang="en-GB" dirty="0"/>
          </a:p>
        </p:txBody>
      </p:sp>
      <p:sp>
        <p:nvSpPr>
          <p:cNvPr id="11" name="Segnaposto numero diapositiva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8A526-4352-432E-9B81-8A00A9F1D606}" type="slidenum">
              <a:rPr lang="it-IT" smtClean="0"/>
              <a:pPr/>
              <a:t>9</a:t>
            </a:fld>
            <a:endParaRPr lang="it-IT"/>
          </a:p>
        </p:txBody>
      </p:sp>
      <p:sp>
        <p:nvSpPr>
          <p:cNvPr id="2054" name="Text Box 3"/>
          <p:cNvSpPr txBox="1">
            <a:spLocks noChangeArrowheads="1"/>
          </p:cNvSpPr>
          <p:nvPr/>
        </p:nvSpPr>
        <p:spPr bwMode="auto">
          <a:xfrm>
            <a:off x="2747963" y="2751138"/>
            <a:ext cx="3987800" cy="4302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15" name="Segnaposto contenuto 14" descr="gfb_h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57200" y="1729396"/>
            <a:ext cx="5690093" cy="4267570"/>
          </a:xfrm>
        </p:spPr>
      </p:pic>
      <p:sp>
        <p:nvSpPr>
          <p:cNvPr id="16" name="CasellaDiTesto 15"/>
          <p:cNvSpPr txBox="1"/>
          <p:nvPr/>
        </p:nvSpPr>
        <p:spPr>
          <a:xfrm>
            <a:off x="5791200" y="1981200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  <a:latin typeface="Arial Narrow" pitchFamily="34" charset="0"/>
              </a:rPr>
              <a:t>Baffle resonance @ ~113Hz</a:t>
            </a:r>
            <a:endParaRPr lang="it-IT" dirty="0">
              <a:solidFill>
                <a:srgbClr val="C00000"/>
              </a:solidFill>
              <a:latin typeface="Arial Narrow" pitchFamily="34" charset="0"/>
            </a:endParaRPr>
          </a:p>
        </p:txBody>
      </p:sp>
      <p:cxnSp>
        <p:nvCxnSpPr>
          <p:cNvPr id="18" name="Connettore 2 17"/>
          <p:cNvCxnSpPr/>
          <p:nvPr/>
        </p:nvCxnSpPr>
        <p:spPr>
          <a:xfrm flipV="1">
            <a:off x="3810000" y="2362200"/>
            <a:ext cx="2362200" cy="83820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asellaDiTesto 18"/>
          <p:cNvSpPr txBox="1"/>
          <p:nvPr/>
        </p:nvSpPr>
        <p:spPr>
          <a:xfrm>
            <a:off x="5867400" y="3505200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  <a:latin typeface="Arial Narrow" pitchFamily="34" charset="0"/>
              </a:rPr>
              <a:t>Bench resonance @ ~90Hz</a:t>
            </a:r>
            <a:endParaRPr lang="it-IT" dirty="0">
              <a:solidFill>
                <a:srgbClr val="C00000"/>
              </a:solidFill>
              <a:latin typeface="Arial Narrow" pitchFamily="34" charset="0"/>
            </a:endParaRPr>
          </a:p>
        </p:txBody>
      </p:sp>
      <p:cxnSp>
        <p:nvCxnSpPr>
          <p:cNvPr id="20" name="Connettore 2 19"/>
          <p:cNvCxnSpPr>
            <a:endCxn id="19" idx="1"/>
          </p:cNvCxnSpPr>
          <p:nvPr/>
        </p:nvCxnSpPr>
        <p:spPr>
          <a:xfrm>
            <a:off x="2971800" y="3352800"/>
            <a:ext cx="2895600" cy="337066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asellaDiTesto 13"/>
          <p:cNvSpPr txBox="1"/>
          <p:nvPr/>
        </p:nvSpPr>
        <p:spPr>
          <a:xfrm>
            <a:off x="1219200" y="1447800"/>
            <a:ext cx="6934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  <a:latin typeface="Arial Narrow" pitchFamily="34" charset="0"/>
              </a:rPr>
              <a:t>Accelerometers spectrum:</a:t>
            </a:r>
            <a:endParaRPr lang="it-IT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ersonalizza struttur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18958</TotalTime>
  <Words>628</Words>
  <Application>Microsoft Office PowerPoint</Application>
  <PresentationFormat>On-screen Show (4:3)</PresentationFormat>
  <Paragraphs>114</Paragraphs>
  <Slides>10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Personalizza struttura</vt:lpstr>
      <vt:lpstr>Slide 1</vt:lpstr>
      <vt:lpstr>Introduction</vt:lpstr>
      <vt:lpstr>Mechanical simulations (A. Moggi)</vt:lpstr>
      <vt:lpstr>Preliminary Setup</vt:lpstr>
      <vt:lpstr>Preliminary Setup</vt:lpstr>
      <vt:lpstr>Excitation procedures</vt:lpstr>
      <vt:lpstr>Measurements</vt:lpstr>
      <vt:lpstr>Measurements</vt:lpstr>
      <vt:lpstr>Measurements</vt:lpstr>
      <vt:lpstr>Open discussion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</dc:creator>
  <cp:lastModifiedBy>Irene Fiori</cp:lastModifiedBy>
  <cp:revision>1094</cp:revision>
  <dcterms:modified xsi:type="dcterms:W3CDTF">2013-10-11T12:14:38Z</dcterms:modified>
</cp:coreProperties>
</file>