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66" r:id="rId2"/>
    <p:sldId id="280" r:id="rId3"/>
    <p:sldId id="283" r:id="rId4"/>
    <p:sldId id="284" r:id="rId5"/>
    <p:sldId id="269" r:id="rId6"/>
    <p:sldId id="281" r:id="rId7"/>
    <p:sldId id="271" r:id="rId8"/>
    <p:sldId id="282" r:id="rId9"/>
    <p:sldId id="272" r:id="rId10"/>
    <p:sldId id="285" r:id="rId11"/>
    <p:sldId id="286" r:id="rId12"/>
    <p:sldId id="313" r:id="rId13"/>
    <p:sldId id="316" r:id="rId14"/>
    <p:sldId id="317" r:id="rId15"/>
    <p:sldId id="318" r:id="rId16"/>
    <p:sldId id="319" r:id="rId17"/>
    <p:sldId id="314" r:id="rId18"/>
    <p:sldId id="315" r:id="rId19"/>
    <p:sldId id="287" r:id="rId20"/>
    <p:sldId id="296" r:id="rId21"/>
    <p:sldId id="299" r:id="rId22"/>
    <p:sldId id="300" r:id="rId23"/>
    <p:sldId id="301" r:id="rId24"/>
    <p:sldId id="302" r:id="rId25"/>
    <p:sldId id="297" r:id="rId26"/>
    <p:sldId id="298" r:id="rId27"/>
    <p:sldId id="289" r:id="rId28"/>
    <p:sldId id="292" r:id="rId29"/>
    <p:sldId id="274" r:id="rId30"/>
    <p:sldId id="303" r:id="rId31"/>
    <p:sldId id="295" r:id="rId32"/>
    <p:sldId id="275" r:id="rId33"/>
    <p:sldId id="294" r:id="rId34"/>
    <p:sldId id="276" r:id="rId35"/>
    <p:sldId id="293" r:id="rId36"/>
    <p:sldId id="288" r:id="rId37"/>
    <p:sldId id="311" r:id="rId38"/>
    <p:sldId id="309" r:id="rId39"/>
    <p:sldId id="310" r:id="rId40"/>
    <p:sldId id="290" r:id="rId41"/>
    <p:sldId id="306" r:id="rId42"/>
    <p:sldId id="307" r:id="rId43"/>
    <p:sldId id="308" r:id="rId44"/>
    <p:sldId id="291" r:id="rId45"/>
    <p:sldId id="304" r:id="rId46"/>
    <p:sldId id="305" r:id="rId47"/>
    <p:sldId id="278" r:id="rId48"/>
    <p:sldId id="312" r:id="rId4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6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20A94-340B-4F73-B822-A4F50EEC9527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CE48E-0DE0-46F0-BE0B-248692357502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3506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554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372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372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98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3723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5594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301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301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6891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689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6891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360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3723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3607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1655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1655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5782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578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37234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5782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289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28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98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719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E48E-0DE0-46F0-BE0B-248692357502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73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22512" cy="36512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D. Verkindt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483768" y="6356350"/>
            <a:ext cx="353603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dataDisplay</a:t>
            </a:r>
            <a:r>
              <a:rPr lang="en-US" dirty="0" smtClean="0"/>
              <a:t> tutorial  11 May 2015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113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81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03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90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934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97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0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79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3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73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92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5A237-8858-4192-A01A-77F0A58083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14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.xml"/><Relationship Id="rId7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5" Type="http://schemas.openxmlformats.org/officeDocument/2006/relationships/slide" Target="slide17.xml"/><Relationship Id="rId10" Type="http://schemas.openxmlformats.org/officeDocument/2006/relationships/slide" Target="slide44.xml"/><Relationship Id="rId4" Type="http://schemas.openxmlformats.org/officeDocument/2006/relationships/slide" Target="slide13.xml"/><Relationship Id="rId9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verkindt@lapp.in2p3.fr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7584" y="1556792"/>
            <a:ext cx="75608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Advanced Virgo </a:t>
            </a:r>
            <a:r>
              <a:rPr lang="en-US" sz="3200" b="1" dirty="0" err="1" smtClean="0">
                <a:solidFill>
                  <a:srgbClr val="00B050"/>
                </a:solidFill>
              </a:rPr>
              <a:t>dataDisplay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tutorial</a:t>
            </a:r>
          </a:p>
          <a:p>
            <a:pPr algn="ctr"/>
            <a:endParaRPr lang="en-US" sz="3200" b="1" dirty="0" smtClean="0"/>
          </a:p>
          <a:p>
            <a:pPr algn="ctr"/>
            <a:r>
              <a:rPr lang="en-US" sz="1600" dirty="0" smtClean="0"/>
              <a:t>D. </a:t>
            </a:r>
            <a:r>
              <a:rPr lang="en-US" sz="1600" dirty="0" err="1" smtClean="0"/>
              <a:t>Verkindt</a:t>
            </a:r>
            <a:endParaRPr lang="en-US" sz="1600" dirty="0" smtClean="0"/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11th of May 2015</a:t>
            </a:r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7864883" y="327139"/>
            <a:ext cx="10470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VIR-0237A-15</a:t>
            </a:r>
            <a:endParaRPr lang="de-DE" sz="12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64024" cy="365125"/>
          </a:xfrm>
        </p:spPr>
        <p:txBody>
          <a:bodyPr/>
          <a:lstStyle/>
          <a:p>
            <a:r>
              <a:rPr lang="en-US" smtClean="0"/>
              <a:t>dataDisplay tutorial  11 May 2015</a:t>
            </a:r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2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6000" r="53017" b="26065"/>
          <a:stretch/>
        </p:blipFill>
        <p:spPr bwMode="auto">
          <a:xfrm>
            <a:off x="3702520" y="1988840"/>
            <a:ext cx="4848156" cy="430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55926" y="500479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window should appear containing the time plot of the two channels, superposed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On the X axis is shown the UTC time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With time origin indicated in a string below the plot</a:t>
            </a:r>
          </a:p>
        </p:txBody>
      </p:sp>
    </p:spTree>
    <p:extLst>
      <p:ext uri="{BB962C8B-B14F-4D97-AF65-F5344CB8AC3E}">
        <p14:creationId xmlns:p14="http://schemas.microsoft.com/office/powerpoint/2010/main" val="24535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07504" y="260648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Once you have pressed </a:t>
            </a:r>
            <a:r>
              <a:rPr lang="en-US" b="1" dirty="0" smtClean="0">
                <a:solidFill>
                  <a:srgbClr val="00B050"/>
                </a:solidFill>
              </a:rPr>
              <a:t>“Stop</a:t>
            </a:r>
            <a:r>
              <a:rPr lang="en-US" b="1" dirty="0" smtClean="0">
                <a:solidFill>
                  <a:srgbClr val="00B050"/>
                </a:solidFill>
              </a:rPr>
              <a:t>” button, you can modify the plot using the various ROOT features or the additional features introduced </a:t>
            </a:r>
            <a:r>
              <a:rPr lang="en-US" b="1" dirty="0" smtClean="0">
                <a:solidFill>
                  <a:srgbClr val="00B050"/>
                </a:solidFill>
              </a:rPr>
              <a:t>by </a:t>
            </a:r>
            <a:r>
              <a:rPr lang="en-US" b="1" dirty="0" err="1" smtClean="0">
                <a:solidFill>
                  <a:srgbClr val="00B050"/>
                </a:solidFill>
              </a:rPr>
              <a:t>dataDisplay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Use the mouse to select a zoom on X or Y axis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Use the right button of the mouse to list the features you can use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" t="6000" r="53017" b="26065"/>
          <a:stretch/>
        </p:blipFill>
        <p:spPr bwMode="auto">
          <a:xfrm>
            <a:off x="3707904" y="1956126"/>
            <a:ext cx="5056717" cy="448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20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51520" y="606955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You can also visualize the bits of the data samples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(see “Edit TIME plot” section)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" t="12199" r="34718" b="31284"/>
          <a:stretch/>
        </p:blipFill>
        <p:spPr bwMode="auto">
          <a:xfrm>
            <a:off x="755576" y="1628800"/>
            <a:ext cx="7538472" cy="39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21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971600" y="2060848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Connect online</a:t>
            </a:r>
            <a:endParaRPr lang="en-US" sz="48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and</a:t>
            </a:r>
          </a:p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do </a:t>
            </a:r>
            <a:r>
              <a:rPr lang="en-US" sz="4800" b="1" dirty="0" smtClean="0">
                <a:solidFill>
                  <a:srgbClr val="00B050"/>
                </a:solidFill>
              </a:rPr>
              <a:t>FFT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smtClean="0">
                <a:solidFill>
                  <a:srgbClr val="00B050"/>
                </a:solidFill>
              </a:rPr>
              <a:t>plots</a:t>
            </a:r>
          </a:p>
        </p:txBody>
      </p:sp>
    </p:spTree>
    <p:extLst>
      <p:ext uri="{BB962C8B-B14F-4D97-AF65-F5344CB8AC3E}">
        <p14:creationId xmlns:p14="http://schemas.microsoft.com/office/powerpoint/2010/main" val="208894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83568" y="908720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First, type “</a:t>
            </a:r>
            <a:r>
              <a:rPr lang="en-US" b="1" dirty="0" err="1" smtClean="0">
                <a:solidFill>
                  <a:srgbClr val="00B050"/>
                </a:solidFill>
              </a:rPr>
              <a:t>dataDisplay</a:t>
            </a:r>
            <a:r>
              <a:rPr lang="en-US" b="1" dirty="0" smtClean="0">
                <a:solidFill>
                  <a:srgbClr val="00B050"/>
                </a:solidFill>
              </a:rPr>
              <a:t>”</a:t>
            </a:r>
          </a:p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A </a:t>
            </a:r>
            <a:r>
              <a:rPr lang="en-US" b="1" dirty="0" err="1" smtClean="0">
                <a:solidFill>
                  <a:srgbClr val="00B050"/>
                </a:solidFill>
              </a:rPr>
              <a:t>mainpanel</a:t>
            </a:r>
            <a:r>
              <a:rPr lang="en-US" b="1" dirty="0" smtClean="0">
                <a:solidFill>
                  <a:srgbClr val="00B050"/>
                </a:solidFill>
              </a:rPr>
              <a:t> window should appear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4" t="64091" r="3488" b="12354"/>
          <a:stretch/>
        </p:blipFill>
        <p:spPr bwMode="auto">
          <a:xfrm>
            <a:off x="1412911" y="2852936"/>
            <a:ext cx="6925835" cy="215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61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40" t="65060" r="5254" b="6670"/>
          <a:stretch/>
        </p:blipFill>
        <p:spPr bwMode="auto">
          <a:xfrm>
            <a:off x="2411760" y="2780928"/>
            <a:ext cx="6543304" cy="231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827584" y="764704"/>
            <a:ext cx="4855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Click on “</a:t>
            </a:r>
            <a:r>
              <a:rPr lang="en-US" b="1" dirty="0" smtClean="0">
                <a:solidFill>
                  <a:srgbClr val="00B050"/>
                </a:solidFill>
              </a:rPr>
              <a:t>Inputs” and Choose “Connect online”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53212" y="1407623"/>
            <a:ext cx="25289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</a:t>
            </a:r>
            <a:r>
              <a:rPr lang="en-US" sz="1600" b="1" dirty="0" err="1" smtClean="0">
                <a:solidFill>
                  <a:srgbClr val="00B050"/>
                </a:solidFill>
              </a:rPr>
              <a:t>ffl</a:t>
            </a:r>
            <a:r>
              <a:rPr lang="en-US" sz="1600" b="1" dirty="0" smtClean="0">
                <a:solidFill>
                  <a:srgbClr val="00B050"/>
                </a:solidFill>
              </a:rPr>
              <a:t> files which points to frame formatted data files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9" name="Connecteur droit avec flèche 8"/>
          <p:cNvCxnSpPr>
            <a:stCxn id="7" idx="2"/>
          </p:cNvCxnSpPr>
          <p:nvPr/>
        </p:nvCxnSpPr>
        <p:spPr>
          <a:xfrm flipH="1">
            <a:off x="3275856" y="2238620"/>
            <a:ext cx="1541830" cy="12623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6234560" y="1540628"/>
            <a:ext cx="252894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frame formatted data files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>
            <a:stCxn id="13" idx="2"/>
          </p:cNvCxnSpPr>
          <p:nvPr/>
        </p:nvCxnSpPr>
        <p:spPr>
          <a:xfrm flipH="1">
            <a:off x="3275856" y="2125403"/>
            <a:ext cx="4223178" cy="16636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251520" y="1820997"/>
            <a:ext cx="25289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online by connecting to one of the online data providers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7" name="Connecteur droit avec flèche 16"/>
          <p:cNvCxnSpPr>
            <a:stCxn id="16" idx="2"/>
          </p:cNvCxnSpPr>
          <p:nvPr/>
        </p:nvCxnSpPr>
        <p:spPr>
          <a:xfrm>
            <a:off x="1515994" y="2651994"/>
            <a:ext cx="1183798" cy="12867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35685" y="3295383"/>
            <a:ext cx="187220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online from a shared memory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1" name="Connecteur droit avec flèche 20"/>
          <p:cNvCxnSpPr>
            <a:stCxn id="20" idx="3"/>
          </p:cNvCxnSpPr>
          <p:nvPr/>
        </p:nvCxnSpPr>
        <p:spPr>
          <a:xfrm>
            <a:off x="2107893" y="3710882"/>
            <a:ext cx="591899" cy="6542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102590" y="4246817"/>
            <a:ext cx="187220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an audio file (only one channel)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7" name="Connecteur droit avec flèche 26"/>
          <p:cNvCxnSpPr>
            <a:stCxn id="26" idx="3"/>
          </p:cNvCxnSpPr>
          <p:nvPr/>
        </p:nvCxnSpPr>
        <p:spPr>
          <a:xfrm flipV="1">
            <a:off x="1974798" y="4581128"/>
            <a:ext cx="724994" cy="811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54990" y="5230214"/>
            <a:ext cx="1872208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an </a:t>
            </a:r>
            <a:r>
              <a:rPr lang="en-US" sz="1600" b="1" dirty="0" err="1" smtClean="0">
                <a:solidFill>
                  <a:srgbClr val="00B050"/>
                </a:solidFill>
              </a:rPr>
              <a:t>ascii</a:t>
            </a:r>
            <a:r>
              <a:rPr lang="en-US" sz="1600" b="1" dirty="0" smtClean="0">
                <a:solidFill>
                  <a:srgbClr val="00B050"/>
                </a:solidFill>
              </a:rPr>
              <a:t> file properly formatted [time, sample value] (only one channel)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30" name="Connecteur droit avec flèche 29"/>
          <p:cNvCxnSpPr>
            <a:stCxn id="29" idx="3"/>
          </p:cNvCxnSpPr>
          <p:nvPr/>
        </p:nvCxnSpPr>
        <p:spPr>
          <a:xfrm flipV="1">
            <a:off x="2127198" y="4869165"/>
            <a:ext cx="724994" cy="10227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95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16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51520" y="260648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list of </a:t>
            </a:r>
            <a:r>
              <a:rPr lang="en-US" b="1" dirty="0" smtClean="0">
                <a:solidFill>
                  <a:srgbClr val="00B050"/>
                </a:solidFill>
              </a:rPr>
              <a:t>data providers should appear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Choose one of them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Click on “OK” or press “Enter” on the keyboard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7" t="23051" r="3809" b="35053"/>
          <a:stretch/>
        </p:blipFill>
        <p:spPr bwMode="auto">
          <a:xfrm>
            <a:off x="3347864" y="1556792"/>
            <a:ext cx="4536374" cy="343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386309" y="530120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Next steps are the same as in the previous section 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(just choose FFT instead of TIME plots in the </a:t>
            </a:r>
            <a:r>
              <a:rPr lang="en-US" b="1" dirty="0" err="1" smtClean="0">
                <a:solidFill>
                  <a:srgbClr val="00B050"/>
                </a:solidFill>
              </a:rPr>
              <a:t>mainbrowser</a:t>
            </a:r>
            <a:r>
              <a:rPr lang="en-US" b="1" dirty="0" smtClean="0">
                <a:solidFill>
                  <a:srgbClr val="00B050"/>
                </a:solidFill>
              </a:rPr>
              <a:t>)</a:t>
            </a:r>
            <a:endParaRPr lang="en-US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130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971600" y="2060848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Configuration file</a:t>
            </a:r>
            <a:endParaRPr lang="en-US" sz="48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0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64802" r="5526" b="6669"/>
          <a:stretch/>
        </p:blipFill>
        <p:spPr bwMode="auto">
          <a:xfrm>
            <a:off x="2627784" y="4478753"/>
            <a:ext cx="6081861" cy="2181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249064" y="332656"/>
            <a:ext cx="4971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Each time you click “Start”, a configuration file is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written on disk, containing all the parameters used by the </a:t>
            </a:r>
            <a:r>
              <a:rPr lang="en-US" b="1" dirty="0" err="1" smtClean="0">
                <a:solidFill>
                  <a:srgbClr val="00B050"/>
                </a:solidFill>
              </a:rPr>
              <a:t>dataDisplay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Default name is “</a:t>
            </a:r>
            <a:r>
              <a:rPr lang="en-US" b="1" dirty="0" err="1" smtClean="0">
                <a:solidFill>
                  <a:srgbClr val="00B050"/>
                </a:solidFill>
              </a:rPr>
              <a:t>dy.cfg</a:t>
            </a:r>
            <a:r>
              <a:rPr lang="en-US" b="1" dirty="0" smtClean="0">
                <a:solidFill>
                  <a:srgbClr val="00B050"/>
                </a:solidFill>
              </a:rPr>
              <a:t>”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979712" y="3717032"/>
            <a:ext cx="20162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Menu to save or load configuration files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1" name="Connecteur droit avec flèche 10"/>
          <p:cNvCxnSpPr>
            <a:stCxn id="10" idx="2"/>
          </p:cNvCxnSpPr>
          <p:nvPr/>
        </p:nvCxnSpPr>
        <p:spPr>
          <a:xfrm>
            <a:off x="2987824" y="4301807"/>
            <a:ext cx="262788" cy="5295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6" t="23629" r="45022" b="9683"/>
          <a:stretch/>
        </p:blipFill>
        <p:spPr bwMode="auto">
          <a:xfrm>
            <a:off x="5508104" y="210577"/>
            <a:ext cx="3504227" cy="409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249064" y="2060848"/>
            <a:ext cx="5084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You can save and load configuration files.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You can also start the </a:t>
            </a:r>
            <a:r>
              <a:rPr lang="en-US" b="1" dirty="0" err="1" smtClean="0">
                <a:solidFill>
                  <a:srgbClr val="00B050"/>
                </a:solidFill>
              </a:rPr>
              <a:t>dataDisplay</a:t>
            </a:r>
            <a:r>
              <a:rPr lang="en-US" b="1" dirty="0" smtClean="0">
                <a:solidFill>
                  <a:srgbClr val="00B050"/>
                </a:solidFill>
              </a:rPr>
              <a:t> with a configuration file provided as first argument : </a:t>
            </a:r>
            <a:r>
              <a:rPr lang="en-US" b="1" i="1" dirty="0" err="1" smtClean="0">
                <a:solidFill>
                  <a:srgbClr val="00B050"/>
                </a:solidFill>
              </a:rPr>
              <a:t>dataDisplay</a:t>
            </a:r>
            <a:r>
              <a:rPr lang="en-US" b="1" i="1" dirty="0" smtClean="0">
                <a:solidFill>
                  <a:srgbClr val="00B050"/>
                </a:solidFill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</a:rPr>
              <a:t>dy.cfg</a:t>
            </a:r>
            <a:endParaRPr lang="en-US" b="1" i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80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755576" y="1628800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B050"/>
                </a:solidFill>
              </a:rPr>
              <a:t>Mainbrowser</a:t>
            </a:r>
            <a:r>
              <a:rPr lang="en-US" sz="4800" b="1" dirty="0" smtClean="0">
                <a:solidFill>
                  <a:srgbClr val="00B050"/>
                </a:solidFill>
              </a:rPr>
              <a:t> features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55576" y="2852936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Click on the </a:t>
            </a:r>
            <a:r>
              <a:rPr lang="en-US" b="1" dirty="0" err="1" smtClean="0">
                <a:solidFill>
                  <a:srgbClr val="00B050"/>
                </a:solidFill>
              </a:rPr>
              <a:t>mainpanel</a:t>
            </a:r>
            <a:r>
              <a:rPr lang="en-US" b="1" dirty="0" smtClean="0">
                <a:solidFill>
                  <a:srgbClr val="00B050"/>
                </a:solidFill>
              </a:rPr>
              <a:t> button “Data and Plots” to get the </a:t>
            </a:r>
            <a:r>
              <a:rPr lang="en-US" b="1" dirty="0" err="1" smtClean="0">
                <a:solidFill>
                  <a:srgbClr val="00B050"/>
                </a:solidFill>
              </a:rPr>
              <a:t>mainbrowser</a:t>
            </a:r>
            <a:r>
              <a:rPr lang="en-US" b="1" dirty="0" smtClean="0">
                <a:solidFill>
                  <a:srgbClr val="00B050"/>
                </a:solidFill>
              </a:rPr>
              <a:t> panel</a:t>
            </a:r>
          </a:p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The </a:t>
            </a:r>
            <a:r>
              <a:rPr lang="en-US" b="1" dirty="0" err="1" smtClean="0">
                <a:solidFill>
                  <a:srgbClr val="00B050"/>
                </a:solidFill>
              </a:rPr>
              <a:t>mainbrowser</a:t>
            </a:r>
            <a:r>
              <a:rPr lang="en-US" b="1" dirty="0" smtClean="0">
                <a:solidFill>
                  <a:srgbClr val="00B050"/>
                </a:solidFill>
              </a:rPr>
              <a:t> panel allows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B050"/>
                </a:solidFill>
              </a:rPr>
              <a:t>to select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B050"/>
                </a:solidFill>
              </a:rPr>
              <a:t>to create plots for those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B050"/>
                </a:solidFill>
              </a:rPr>
              <a:t>to search for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B050"/>
                </a:solidFill>
              </a:rPr>
              <a:t>to combine channels to create new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B050"/>
                </a:solidFill>
              </a:rPr>
              <a:t>to manipulate plots or edit plot parameters</a:t>
            </a:r>
          </a:p>
        </p:txBody>
      </p:sp>
    </p:spTree>
    <p:extLst>
      <p:ext uri="{BB962C8B-B14F-4D97-AF65-F5344CB8AC3E}">
        <p14:creationId xmlns:p14="http://schemas.microsoft.com/office/powerpoint/2010/main" val="420616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47664" y="980728"/>
            <a:ext cx="5544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3" action="ppaction://hlinksldjump"/>
              </a:rPr>
              <a:t>Choose input files and do time plots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4" action="ppaction://hlinksldjump"/>
              </a:rPr>
              <a:t>Connect online and do FFT plots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5" action="ppaction://hlinksldjump"/>
              </a:rPr>
              <a:t>Configuration file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6" action="ppaction://hlinksldjump"/>
              </a:rPr>
              <a:t>Main browser features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7" action="ppaction://hlinksldjump"/>
              </a:rPr>
              <a:t>Edit plots parameters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8" action="ppaction://hlinksldjump"/>
              </a:rPr>
              <a:t>Use ROOT and </a:t>
            </a:r>
            <a:r>
              <a:rPr lang="en-US" sz="2400" b="1" dirty="0" err="1" smtClean="0">
                <a:solidFill>
                  <a:srgbClr val="00B050"/>
                </a:solidFill>
                <a:hlinkClick r:id="rId8" action="ppaction://hlinksldjump"/>
              </a:rPr>
              <a:t>dataDisplay</a:t>
            </a:r>
            <a:r>
              <a:rPr lang="en-US" sz="2400" b="1" dirty="0" smtClean="0">
                <a:solidFill>
                  <a:srgbClr val="00B050"/>
                </a:solidFill>
                <a:hlinkClick r:id="rId8" action="ppaction://hlinksldjump"/>
              </a:rPr>
              <a:t> features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9" action="ppaction://hlinksldjump"/>
              </a:rPr>
              <a:t>Use reference plots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B050"/>
                </a:solidFill>
                <a:hlinkClick r:id="rId10" action="ppaction://hlinksldjump"/>
              </a:rPr>
              <a:t>Tools and options</a:t>
            </a:r>
            <a:endParaRPr lang="en-US" sz="2400" b="1" dirty="0" smtClean="0">
              <a:solidFill>
                <a:srgbClr val="00B050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6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8" t="8916" r="2702" b="18053"/>
          <a:stretch/>
        </p:blipFill>
        <p:spPr bwMode="auto">
          <a:xfrm>
            <a:off x="76598" y="1417132"/>
            <a:ext cx="6984776" cy="4455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07504" y="629371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set of buttons allows to act on the plots without editing them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316972" y="1124744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Superpose the plots selected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388132" y="1890134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Create a copy of the plots selected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338363" y="2670785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Transform the plots selected into an other type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279338" y="3666901"/>
            <a:ext cx="190814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Permute the channels of a TRFCT, COHE or 2D plot</a:t>
            </a:r>
          </a:p>
        </p:txBody>
      </p:sp>
      <p:cxnSp>
        <p:nvCxnSpPr>
          <p:cNvPr id="13" name="Connecteur droit avec flèche 12"/>
          <p:cNvCxnSpPr>
            <a:stCxn id="9" idx="1"/>
          </p:cNvCxnSpPr>
          <p:nvPr/>
        </p:nvCxnSpPr>
        <p:spPr>
          <a:xfrm flipH="1">
            <a:off x="6930066" y="1417132"/>
            <a:ext cx="386906" cy="7877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1"/>
          </p:cNvCxnSpPr>
          <p:nvPr/>
        </p:nvCxnSpPr>
        <p:spPr>
          <a:xfrm flipH="1">
            <a:off x="6930066" y="2182522"/>
            <a:ext cx="458066" cy="5263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1" idx="1"/>
          </p:cNvCxnSpPr>
          <p:nvPr/>
        </p:nvCxnSpPr>
        <p:spPr>
          <a:xfrm flipH="1" flipV="1">
            <a:off x="6978323" y="2878535"/>
            <a:ext cx="360040" cy="2077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2" idx="1"/>
          </p:cNvCxnSpPr>
          <p:nvPr/>
        </p:nvCxnSpPr>
        <p:spPr>
          <a:xfrm flipH="1" flipV="1">
            <a:off x="6978323" y="3212976"/>
            <a:ext cx="301015" cy="8694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7434049" y="4572368"/>
            <a:ext cx="154113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the selected plots</a:t>
            </a:r>
          </a:p>
        </p:txBody>
      </p:sp>
      <p:cxnSp>
        <p:nvCxnSpPr>
          <p:cNvPr id="22" name="Connecteur droit avec flèche 21"/>
          <p:cNvCxnSpPr>
            <a:stCxn id="21" idx="1"/>
          </p:cNvCxnSpPr>
          <p:nvPr/>
        </p:nvCxnSpPr>
        <p:spPr>
          <a:xfrm flipH="1" flipV="1">
            <a:off x="6930066" y="4725144"/>
            <a:ext cx="503983" cy="1396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7504030" y="5309543"/>
            <a:ext cx="154113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all the plots</a:t>
            </a:r>
          </a:p>
        </p:txBody>
      </p:sp>
      <p:cxnSp>
        <p:nvCxnSpPr>
          <p:cNvPr id="26" name="Connecteur droit avec flèche 25"/>
          <p:cNvCxnSpPr>
            <a:stCxn id="25" idx="1"/>
          </p:cNvCxnSpPr>
          <p:nvPr/>
        </p:nvCxnSpPr>
        <p:spPr>
          <a:xfrm flipH="1" flipV="1">
            <a:off x="6978323" y="5157143"/>
            <a:ext cx="525707" cy="4447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209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8" t="9240" r="2702" b="18053"/>
          <a:stretch/>
        </p:blipFill>
        <p:spPr bwMode="auto">
          <a:xfrm>
            <a:off x="76598" y="1436914"/>
            <a:ext cx="6984776" cy="443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07504" y="629371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set of buttons allows to act on the plots without editing them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246431" y="2826010"/>
            <a:ext cx="179935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Move the selected plots up and down in the list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352552" y="3933056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Do not show the selected plots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308304" y="1244665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Save the plots in a ROOT file</a:t>
            </a:r>
          </a:p>
        </p:txBody>
      </p:sp>
      <p:cxnSp>
        <p:nvCxnSpPr>
          <p:cNvPr id="13" name="Connecteur droit avec flèche 12"/>
          <p:cNvCxnSpPr>
            <a:stCxn id="9" idx="1"/>
          </p:cNvCxnSpPr>
          <p:nvPr/>
        </p:nvCxnSpPr>
        <p:spPr>
          <a:xfrm flipH="1">
            <a:off x="6894486" y="3241509"/>
            <a:ext cx="351945" cy="1874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1"/>
          </p:cNvCxnSpPr>
          <p:nvPr/>
        </p:nvCxnSpPr>
        <p:spPr>
          <a:xfrm flipH="1" flipV="1">
            <a:off x="6894486" y="4005064"/>
            <a:ext cx="458066" cy="2203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1" idx="1"/>
          </p:cNvCxnSpPr>
          <p:nvPr/>
        </p:nvCxnSpPr>
        <p:spPr>
          <a:xfrm flipH="1">
            <a:off x="6894486" y="1537053"/>
            <a:ext cx="413818" cy="917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403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8" t="9256" r="2702" b="18053"/>
          <a:stretch/>
        </p:blipFill>
        <p:spPr bwMode="auto">
          <a:xfrm>
            <a:off x="539552" y="2034186"/>
            <a:ext cx="6984776" cy="443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07504" y="271893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set of buttons allows to create plots of different types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92496" y="3152599"/>
            <a:ext cx="179935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Create a 2D plot for each couple of channels selected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863656" y="4769423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Create an audio file for each channel selected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932040" y="674607"/>
            <a:ext cx="187220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Create a TIME plot for each channel selected</a:t>
            </a:r>
          </a:p>
        </p:txBody>
      </p:sp>
      <p:cxnSp>
        <p:nvCxnSpPr>
          <p:cNvPr id="13" name="Connecteur droit avec flèche 12"/>
          <p:cNvCxnSpPr>
            <a:stCxn id="9" idx="1"/>
          </p:cNvCxnSpPr>
          <p:nvPr/>
        </p:nvCxnSpPr>
        <p:spPr>
          <a:xfrm flipH="1" flipV="1">
            <a:off x="4211960" y="3284984"/>
            <a:ext cx="580536" cy="2831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1"/>
          </p:cNvCxnSpPr>
          <p:nvPr/>
        </p:nvCxnSpPr>
        <p:spPr>
          <a:xfrm flipH="1" flipV="1">
            <a:off x="4211960" y="4841433"/>
            <a:ext cx="651696" cy="3434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1" idx="1"/>
          </p:cNvCxnSpPr>
          <p:nvPr/>
        </p:nvCxnSpPr>
        <p:spPr>
          <a:xfrm flipH="1">
            <a:off x="4211960" y="1090106"/>
            <a:ext cx="720080" cy="111475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2483768" y="816488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Create a FFT plot for each channel selected</a:t>
            </a:r>
          </a:p>
        </p:txBody>
      </p:sp>
      <p:cxnSp>
        <p:nvCxnSpPr>
          <p:cNvPr id="17" name="Connecteur droit avec flèche 16"/>
          <p:cNvCxnSpPr>
            <a:stCxn id="16" idx="2"/>
          </p:cNvCxnSpPr>
          <p:nvPr/>
        </p:nvCxnSpPr>
        <p:spPr>
          <a:xfrm>
            <a:off x="3347864" y="1647485"/>
            <a:ext cx="360040" cy="7734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590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8" t="9191" r="2702" b="18053"/>
          <a:stretch/>
        </p:blipFill>
        <p:spPr bwMode="auto">
          <a:xfrm>
            <a:off x="1187624" y="926275"/>
            <a:ext cx="6984776" cy="443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07504" y="271893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set of buttons allows to manage channels list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534280" y="2785195"/>
            <a:ext cx="179935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all the channels coming from the same inputs as the channels selected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652120" y="4281979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the channels selected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881151" y="3572058"/>
            <a:ext cx="187220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Get the description of the channels selected</a:t>
            </a:r>
          </a:p>
        </p:txBody>
      </p:sp>
      <p:cxnSp>
        <p:nvCxnSpPr>
          <p:cNvPr id="13" name="Connecteur droit avec flèche 12"/>
          <p:cNvCxnSpPr>
            <a:stCxn id="9" idx="1"/>
          </p:cNvCxnSpPr>
          <p:nvPr/>
        </p:nvCxnSpPr>
        <p:spPr>
          <a:xfrm flipH="1">
            <a:off x="4932040" y="3446915"/>
            <a:ext cx="602240" cy="10187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10" idx="1"/>
          </p:cNvCxnSpPr>
          <p:nvPr/>
        </p:nvCxnSpPr>
        <p:spPr>
          <a:xfrm flipH="1">
            <a:off x="4932040" y="4574367"/>
            <a:ext cx="720080" cy="1073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1" idx="3"/>
          </p:cNvCxnSpPr>
          <p:nvPr/>
        </p:nvCxnSpPr>
        <p:spPr>
          <a:xfrm>
            <a:off x="3753359" y="3987557"/>
            <a:ext cx="602617" cy="2944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2195736" y="2246586"/>
            <a:ext cx="1728192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Update channels list according to most recent data available</a:t>
            </a:r>
          </a:p>
        </p:txBody>
      </p:sp>
      <p:cxnSp>
        <p:nvCxnSpPr>
          <p:cNvPr id="17" name="Connecteur droit avec flèche 16"/>
          <p:cNvCxnSpPr>
            <a:stCxn id="16" idx="3"/>
          </p:cNvCxnSpPr>
          <p:nvPr/>
        </p:nvCxnSpPr>
        <p:spPr>
          <a:xfrm>
            <a:off x="3923928" y="2785195"/>
            <a:ext cx="432048" cy="13234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251520" y="5511837"/>
            <a:ext cx="187220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Sort channels according to a filter. For instance *IMC*</a:t>
            </a:r>
          </a:p>
        </p:txBody>
      </p:sp>
      <p:cxnSp>
        <p:nvCxnSpPr>
          <p:cNvPr id="25" name="Connecteur droit avec flèche 24"/>
          <p:cNvCxnSpPr>
            <a:stCxn id="24" idx="0"/>
          </p:cNvCxnSpPr>
          <p:nvPr/>
        </p:nvCxnSpPr>
        <p:spPr>
          <a:xfrm flipV="1">
            <a:off x="1187624" y="4866755"/>
            <a:ext cx="769360" cy="6450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3118563" y="5511837"/>
            <a:ext cx="187220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Search for a given channel name</a:t>
            </a:r>
          </a:p>
        </p:txBody>
      </p:sp>
      <p:cxnSp>
        <p:nvCxnSpPr>
          <p:cNvPr id="29" name="Connecteur droit avec flèche 28"/>
          <p:cNvCxnSpPr>
            <a:stCxn id="28" idx="0"/>
          </p:cNvCxnSpPr>
          <p:nvPr/>
        </p:nvCxnSpPr>
        <p:spPr>
          <a:xfrm flipH="1" flipV="1">
            <a:off x="3707905" y="4866755"/>
            <a:ext cx="346762" cy="6450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016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dataDisplay</a:t>
            </a:r>
            <a:r>
              <a:rPr lang="en-US" dirty="0" smtClean="0"/>
              <a:t> tutorial  11 May 2015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8" t="9509" r="2702" b="18053"/>
          <a:stretch/>
        </p:blipFill>
        <p:spPr bwMode="auto">
          <a:xfrm>
            <a:off x="2051720" y="1211283"/>
            <a:ext cx="6984776" cy="4418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07504" y="27189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set of buttons allows to create new </a:t>
            </a:r>
            <a:r>
              <a:rPr lang="en-US" b="1" dirty="0" smtClean="0">
                <a:solidFill>
                  <a:srgbClr val="00B050"/>
                </a:solidFill>
              </a:rPr>
              <a:t>channels, by using </a:t>
            </a:r>
            <a:r>
              <a:rPr lang="en-US" b="1" dirty="0" smtClean="0">
                <a:solidFill>
                  <a:srgbClr val="00B050"/>
                </a:solidFill>
              </a:rPr>
              <a:t>standard C operators on existing channels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3444" y="4704446"/>
            <a:ext cx="187220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Create a default combination of the channels selected</a:t>
            </a:r>
          </a:p>
        </p:txBody>
      </p:sp>
      <p:cxnSp>
        <p:nvCxnSpPr>
          <p:cNvPr id="15" name="Connecteur droit avec flèche 14"/>
          <p:cNvCxnSpPr>
            <a:stCxn id="11" idx="3"/>
          </p:cNvCxnSpPr>
          <p:nvPr/>
        </p:nvCxnSpPr>
        <p:spPr>
          <a:xfrm>
            <a:off x="1945652" y="5119945"/>
            <a:ext cx="221003" cy="2715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827584" y="3392900"/>
            <a:ext cx="2203167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Modify channels combination </a:t>
            </a:r>
            <a:r>
              <a:rPr lang="en-US" sz="1600" b="1" dirty="0" err="1" smtClean="0">
                <a:solidFill>
                  <a:srgbClr val="00B050"/>
                </a:solidFill>
              </a:rPr>
              <a:t>acccording</a:t>
            </a:r>
            <a:r>
              <a:rPr lang="en-US" sz="1600" b="1" dirty="0" smtClean="0">
                <a:solidFill>
                  <a:srgbClr val="00B050"/>
                </a:solidFill>
              </a:rPr>
              <a:t> to your needs</a:t>
            </a:r>
          </a:p>
        </p:txBody>
      </p:sp>
      <p:cxnSp>
        <p:nvCxnSpPr>
          <p:cNvPr id="17" name="Connecteur droit avec flèche 16"/>
          <p:cNvCxnSpPr>
            <a:stCxn id="16" idx="3"/>
          </p:cNvCxnSpPr>
          <p:nvPr/>
        </p:nvCxnSpPr>
        <p:spPr>
          <a:xfrm>
            <a:off x="3030751" y="3808399"/>
            <a:ext cx="1181209" cy="15831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19" idx="2"/>
          </p:cNvCxnSpPr>
          <p:nvPr/>
        </p:nvCxnSpPr>
        <p:spPr>
          <a:xfrm flipH="1">
            <a:off x="6157699" y="4661526"/>
            <a:ext cx="142493" cy="6870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6442685" y="2705397"/>
            <a:ext cx="216176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Use the combination of channels as a trigger (not yet ready)</a:t>
            </a:r>
          </a:p>
        </p:txBody>
      </p:sp>
      <p:cxnSp>
        <p:nvCxnSpPr>
          <p:cNvPr id="31" name="Connecteur droit avec flèche 30"/>
          <p:cNvCxnSpPr>
            <a:stCxn id="30" idx="2"/>
          </p:cNvCxnSpPr>
          <p:nvPr/>
        </p:nvCxnSpPr>
        <p:spPr>
          <a:xfrm flipH="1">
            <a:off x="7020272" y="3536394"/>
            <a:ext cx="503295" cy="18551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436096" y="4076751"/>
            <a:ext cx="172819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Create the new channel</a:t>
            </a:r>
          </a:p>
        </p:txBody>
      </p:sp>
    </p:spTree>
    <p:extLst>
      <p:ext uri="{BB962C8B-B14F-4D97-AF65-F5344CB8AC3E}">
        <p14:creationId xmlns:p14="http://schemas.microsoft.com/office/powerpoint/2010/main" val="1099771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755576" y="1628800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Edit the</a:t>
            </a:r>
          </a:p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plots </a:t>
            </a:r>
            <a:r>
              <a:rPr lang="en-US" sz="4800" b="1" dirty="0" smtClean="0">
                <a:solidFill>
                  <a:srgbClr val="00B050"/>
                </a:solidFill>
              </a:rPr>
              <a:t>parameters</a:t>
            </a:r>
          </a:p>
        </p:txBody>
      </p:sp>
    </p:spTree>
    <p:extLst>
      <p:ext uri="{BB962C8B-B14F-4D97-AF65-F5344CB8AC3E}">
        <p14:creationId xmlns:p14="http://schemas.microsoft.com/office/powerpoint/2010/main" val="611298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8" t="9732" r="2702" b="18053"/>
          <a:stretch/>
        </p:blipFill>
        <p:spPr bwMode="auto">
          <a:xfrm>
            <a:off x="1529740" y="1769423"/>
            <a:ext cx="6984776" cy="440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963062" y="476672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Select the plots you want to edit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Click on “Edit Plots” button</a:t>
            </a:r>
          </a:p>
          <a:p>
            <a:r>
              <a:rPr lang="en-US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en-US" b="1" dirty="0" smtClean="0">
                <a:solidFill>
                  <a:srgbClr val="00B050"/>
                </a:solidFill>
              </a:rPr>
              <a:t>Only plots of the same type as the last one selected will be edited</a:t>
            </a:r>
          </a:p>
        </p:txBody>
      </p:sp>
    </p:spTree>
    <p:extLst>
      <p:ext uri="{BB962C8B-B14F-4D97-AF65-F5344CB8AC3E}">
        <p14:creationId xmlns:p14="http://schemas.microsoft.com/office/powerpoint/2010/main" val="223361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t="48351" r="65695" b="12169"/>
          <a:stretch/>
        </p:blipFill>
        <p:spPr bwMode="auto">
          <a:xfrm>
            <a:off x="2528845" y="1916832"/>
            <a:ext cx="4476998" cy="3384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TIME plot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95536" y="891480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Default values are:</a:t>
            </a:r>
          </a:p>
          <a:p>
            <a:pPr marL="285750" indent="-285750">
              <a:buFontTx/>
              <a:buChar char="-"/>
            </a:pPr>
            <a:r>
              <a:rPr lang="en-US" sz="1600" b="1" dirty="0" smtClean="0">
                <a:solidFill>
                  <a:srgbClr val="00B050"/>
                </a:solidFill>
              </a:rPr>
              <a:t>Chosen to shown 2000 samplings of data</a:t>
            </a:r>
          </a:p>
          <a:p>
            <a:pPr marL="285750" indent="-285750">
              <a:buFontTx/>
              <a:buChar char="-"/>
            </a:pPr>
            <a:r>
              <a:rPr lang="en-US" sz="1600" b="1" dirty="0" smtClean="0">
                <a:solidFill>
                  <a:srgbClr val="00B050"/>
                </a:solidFill>
              </a:rPr>
              <a:t>Or identical to last already existing TIME plot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23528" y="3485954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Apply an offset and a scaling factor to the data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295581" y="1700808"/>
            <a:ext cx="172819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Y axis instead of using the </a:t>
            </a:r>
            <a:r>
              <a:rPr lang="en-US" sz="1600" b="1" dirty="0" err="1" smtClean="0">
                <a:solidFill>
                  <a:srgbClr val="00B050"/>
                </a:solidFill>
              </a:rPr>
              <a:t>ymin</a:t>
            </a:r>
            <a:r>
              <a:rPr lang="en-US" sz="1600" b="1" dirty="0" smtClean="0">
                <a:solidFill>
                  <a:srgbClr val="00B050"/>
                </a:solidFill>
              </a:rPr>
              <a:t>  and </a:t>
            </a:r>
            <a:r>
              <a:rPr lang="en-US" sz="1600" b="1" dirty="0" err="1" smtClean="0">
                <a:solidFill>
                  <a:srgbClr val="00B050"/>
                </a:solidFill>
              </a:rPr>
              <a:t>ymax</a:t>
            </a:r>
            <a:r>
              <a:rPr lang="en-US" sz="1600" b="1" dirty="0" smtClean="0">
                <a:solidFill>
                  <a:srgbClr val="00B050"/>
                </a:solidFill>
              </a:rPr>
              <a:t> values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308304" y="2901179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Calibrate data values on Y axis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268715" y="3732176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DC component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7235854" y="4658464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data values on Y axis as bits ON and OFF</a:t>
            </a:r>
          </a:p>
        </p:txBody>
      </p:sp>
      <p:cxnSp>
        <p:nvCxnSpPr>
          <p:cNvPr id="7" name="Connecteur droit avec flèche 6"/>
          <p:cNvCxnSpPr>
            <a:stCxn id="12" idx="3"/>
          </p:cNvCxnSpPr>
          <p:nvPr/>
        </p:nvCxnSpPr>
        <p:spPr>
          <a:xfrm>
            <a:off x="2051720" y="3901453"/>
            <a:ext cx="2520280" cy="1231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3" idx="1"/>
          </p:cNvCxnSpPr>
          <p:nvPr/>
        </p:nvCxnSpPr>
        <p:spPr>
          <a:xfrm flipH="1">
            <a:off x="6908675" y="2239417"/>
            <a:ext cx="386906" cy="9541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14" idx="1"/>
          </p:cNvCxnSpPr>
          <p:nvPr/>
        </p:nvCxnSpPr>
        <p:spPr>
          <a:xfrm flipH="1">
            <a:off x="6863533" y="3193567"/>
            <a:ext cx="444771" cy="2923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15" idx="1"/>
          </p:cNvCxnSpPr>
          <p:nvPr/>
        </p:nvCxnSpPr>
        <p:spPr>
          <a:xfrm flipH="1" flipV="1">
            <a:off x="6908675" y="3732176"/>
            <a:ext cx="360040" cy="2923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16" idx="1"/>
          </p:cNvCxnSpPr>
          <p:nvPr/>
        </p:nvCxnSpPr>
        <p:spPr>
          <a:xfrm flipH="1" flipV="1">
            <a:off x="6908675" y="4024564"/>
            <a:ext cx="327179" cy="10493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800653" y="5434593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Apply a pass-band filter on the data</a:t>
            </a:r>
          </a:p>
        </p:txBody>
      </p:sp>
      <p:cxnSp>
        <p:nvCxnSpPr>
          <p:cNvPr id="35" name="Connecteur droit avec flèche 34"/>
          <p:cNvCxnSpPr>
            <a:stCxn id="34" idx="3"/>
          </p:cNvCxnSpPr>
          <p:nvPr/>
        </p:nvCxnSpPr>
        <p:spPr>
          <a:xfrm flipV="1">
            <a:off x="2528845" y="4658464"/>
            <a:ext cx="2043155" cy="10685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179512" y="2485680"/>
            <a:ext cx="208823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by bunches of x % of the time window size</a:t>
            </a:r>
          </a:p>
        </p:txBody>
      </p:sp>
      <p:cxnSp>
        <p:nvCxnSpPr>
          <p:cNvPr id="41" name="Connecteur droit avec flèche 40"/>
          <p:cNvCxnSpPr>
            <a:stCxn id="40" idx="3"/>
          </p:cNvCxnSpPr>
          <p:nvPr/>
        </p:nvCxnSpPr>
        <p:spPr>
          <a:xfrm>
            <a:off x="2267744" y="2901179"/>
            <a:ext cx="237626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382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" t="2433" r="68226" b="53076"/>
          <a:stretch/>
        </p:blipFill>
        <p:spPr bwMode="auto">
          <a:xfrm>
            <a:off x="2645708" y="1682541"/>
            <a:ext cx="4049487" cy="381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FFT plot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23528" y="1654642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Compute FFT on this time window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268715" y="737420"/>
            <a:ext cx="172819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Y axis instead of using the </a:t>
            </a:r>
            <a:r>
              <a:rPr lang="en-US" sz="1600" b="1" dirty="0" err="1" smtClean="0">
                <a:solidFill>
                  <a:srgbClr val="00B050"/>
                </a:solidFill>
              </a:rPr>
              <a:t>ymin</a:t>
            </a:r>
            <a:r>
              <a:rPr lang="en-US" sz="1600" b="1" dirty="0" smtClean="0">
                <a:solidFill>
                  <a:srgbClr val="00B050"/>
                </a:solidFill>
              </a:rPr>
              <a:t>  and </a:t>
            </a:r>
            <a:r>
              <a:rPr lang="en-US" sz="1600" b="1" dirty="0" err="1" smtClean="0">
                <a:solidFill>
                  <a:srgbClr val="00B050"/>
                </a:solidFill>
              </a:rPr>
              <a:t>ymax</a:t>
            </a:r>
            <a:r>
              <a:rPr lang="en-US" sz="1600" b="1" dirty="0" smtClean="0">
                <a:solidFill>
                  <a:srgbClr val="00B050"/>
                </a:solidFill>
              </a:rPr>
              <a:t> values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294696" y="2093223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Calibrate data values on Y axis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268715" y="3732176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Add a curve showing the </a:t>
            </a:r>
            <a:r>
              <a:rPr lang="en-US" sz="1600" b="1" dirty="0" err="1" smtClean="0">
                <a:solidFill>
                  <a:srgbClr val="00B050"/>
                </a:solidFill>
              </a:rPr>
              <a:t>rms</a:t>
            </a:r>
            <a:r>
              <a:rPr lang="en-US" sz="1600" b="1" dirty="0" smtClean="0">
                <a:solidFill>
                  <a:srgbClr val="00B050"/>
                </a:solidFill>
              </a:rPr>
              <a:t> vs frequency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235854" y="4658464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Use a moving average of FFTs</a:t>
            </a:r>
          </a:p>
        </p:txBody>
      </p:sp>
      <p:cxnSp>
        <p:nvCxnSpPr>
          <p:cNvPr id="16" name="Connecteur droit avec flèche 15"/>
          <p:cNvCxnSpPr>
            <a:stCxn id="11" idx="3"/>
          </p:cNvCxnSpPr>
          <p:nvPr/>
        </p:nvCxnSpPr>
        <p:spPr>
          <a:xfrm>
            <a:off x="2051720" y="1947030"/>
            <a:ext cx="1656184" cy="2923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2" idx="1"/>
          </p:cNvCxnSpPr>
          <p:nvPr/>
        </p:nvCxnSpPr>
        <p:spPr>
          <a:xfrm flipH="1">
            <a:off x="6516216" y="1276029"/>
            <a:ext cx="752499" cy="16866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3" idx="1"/>
          </p:cNvCxnSpPr>
          <p:nvPr/>
        </p:nvCxnSpPr>
        <p:spPr>
          <a:xfrm flipH="1">
            <a:off x="6516216" y="2385611"/>
            <a:ext cx="778480" cy="89937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4" idx="1"/>
          </p:cNvCxnSpPr>
          <p:nvPr/>
        </p:nvCxnSpPr>
        <p:spPr>
          <a:xfrm flipH="1" flipV="1">
            <a:off x="6372200" y="4147674"/>
            <a:ext cx="896515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15" idx="1"/>
          </p:cNvCxnSpPr>
          <p:nvPr/>
        </p:nvCxnSpPr>
        <p:spPr>
          <a:xfrm flipH="1" flipV="1">
            <a:off x="6516216" y="4437112"/>
            <a:ext cx="719638" cy="5137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179511" y="5073962"/>
            <a:ext cx="220531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only spectrum between </a:t>
            </a:r>
            <a:r>
              <a:rPr lang="en-US" sz="1600" b="1" dirty="0" err="1" smtClean="0">
                <a:solidFill>
                  <a:srgbClr val="00B050"/>
                </a:solidFill>
              </a:rPr>
              <a:t>fmin</a:t>
            </a:r>
            <a:r>
              <a:rPr lang="en-US" sz="1600" b="1" dirty="0" smtClean="0">
                <a:solidFill>
                  <a:srgbClr val="00B050"/>
                </a:solidFill>
              </a:rPr>
              <a:t> and </a:t>
            </a:r>
            <a:r>
              <a:rPr lang="en-US" sz="1600" b="1" dirty="0" err="1" smtClean="0">
                <a:solidFill>
                  <a:srgbClr val="00B050"/>
                </a:solidFill>
              </a:rPr>
              <a:t>fmax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2" name="Connecteur droit avec flèche 21"/>
          <p:cNvCxnSpPr>
            <a:stCxn id="21" idx="3"/>
          </p:cNvCxnSpPr>
          <p:nvPr/>
        </p:nvCxnSpPr>
        <p:spPr>
          <a:xfrm flipV="1">
            <a:off x="2384828" y="4234644"/>
            <a:ext cx="1035044" cy="11317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179512" y="2485680"/>
            <a:ext cx="20882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Between two FFT computations, increment data reading by x % of the time window size</a:t>
            </a:r>
          </a:p>
        </p:txBody>
      </p:sp>
      <p:cxnSp>
        <p:nvCxnSpPr>
          <p:cNvPr id="24" name="Connecteur droit avec flèche 23"/>
          <p:cNvCxnSpPr>
            <a:stCxn id="23" idx="3"/>
          </p:cNvCxnSpPr>
          <p:nvPr/>
        </p:nvCxnSpPr>
        <p:spPr>
          <a:xfrm flipV="1">
            <a:off x="2267744" y="2835297"/>
            <a:ext cx="864096" cy="3121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107504" y="3942256"/>
            <a:ext cx="243975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Refresh the plot only every N FFT computations</a:t>
            </a:r>
          </a:p>
        </p:txBody>
      </p:sp>
      <p:cxnSp>
        <p:nvCxnSpPr>
          <p:cNvPr id="30" name="Connecteur droit avec flèche 29"/>
          <p:cNvCxnSpPr>
            <a:stCxn id="29" idx="3"/>
          </p:cNvCxnSpPr>
          <p:nvPr/>
        </p:nvCxnSpPr>
        <p:spPr>
          <a:xfrm flipV="1">
            <a:off x="2547255" y="3878370"/>
            <a:ext cx="440569" cy="3562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/>
        </p:nvSpPr>
        <p:spPr>
          <a:xfrm>
            <a:off x="7235854" y="2992596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Use 1/Hz instead of 1/</a:t>
            </a:r>
            <a:r>
              <a:rPr lang="en-US" sz="1600" b="1" dirty="0" err="1" smtClean="0">
                <a:solidFill>
                  <a:srgbClr val="00B050"/>
                </a:solidFill>
              </a:rPr>
              <a:t>sqrt</a:t>
            </a:r>
            <a:r>
              <a:rPr lang="en-US" sz="1600" b="1" dirty="0" smtClean="0">
                <a:solidFill>
                  <a:srgbClr val="00B050"/>
                </a:solidFill>
              </a:rPr>
              <a:t>(Hz) units</a:t>
            </a:r>
          </a:p>
        </p:txBody>
      </p:sp>
      <p:cxnSp>
        <p:nvCxnSpPr>
          <p:cNvPr id="43" name="Connecteur droit avec flèche 42"/>
          <p:cNvCxnSpPr>
            <a:stCxn id="42" idx="1"/>
          </p:cNvCxnSpPr>
          <p:nvPr/>
        </p:nvCxnSpPr>
        <p:spPr>
          <a:xfrm flipH="1">
            <a:off x="6516216" y="3284984"/>
            <a:ext cx="719638" cy="5933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80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93" t="5999" r="2770" b="32246"/>
          <a:stretch/>
        </p:blipFill>
        <p:spPr bwMode="auto">
          <a:xfrm>
            <a:off x="2752696" y="1186944"/>
            <a:ext cx="4037612" cy="505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29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COHERENCE plot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3528" y="1061964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Compute FFT on this time window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164288" y="1988840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Use square root of coherence module</a:t>
            </a:r>
          </a:p>
        </p:txBody>
      </p:sp>
      <p:cxnSp>
        <p:nvCxnSpPr>
          <p:cNvPr id="15" name="Connecteur droit avec flèche 14"/>
          <p:cNvCxnSpPr>
            <a:stCxn id="10" idx="3"/>
          </p:cNvCxnSpPr>
          <p:nvPr/>
        </p:nvCxnSpPr>
        <p:spPr>
          <a:xfrm>
            <a:off x="2051720" y="1354352"/>
            <a:ext cx="1800200" cy="4184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1" idx="1"/>
          </p:cNvCxnSpPr>
          <p:nvPr/>
        </p:nvCxnSpPr>
        <p:spPr>
          <a:xfrm flipH="1">
            <a:off x="6516216" y="2404339"/>
            <a:ext cx="648072" cy="1853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161144" y="4217513"/>
            <a:ext cx="220531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only spectrum between </a:t>
            </a:r>
            <a:r>
              <a:rPr lang="en-US" sz="1600" b="1" dirty="0" err="1" smtClean="0">
                <a:solidFill>
                  <a:srgbClr val="00B050"/>
                </a:solidFill>
              </a:rPr>
              <a:t>fmin</a:t>
            </a:r>
            <a:r>
              <a:rPr lang="en-US" sz="1600" b="1" dirty="0" smtClean="0">
                <a:solidFill>
                  <a:srgbClr val="00B050"/>
                </a:solidFill>
              </a:rPr>
              <a:t> and </a:t>
            </a:r>
            <a:r>
              <a:rPr lang="en-US" sz="1600" b="1" dirty="0" err="1" smtClean="0">
                <a:solidFill>
                  <a:srgbClr val="00B050"/>
                </a:solidFill>
              </a:rPr>
              <a:t>fmax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1" name="Connecteur droit avec flèche 20"/>
          <p:cNvCxnSpPr>
            <a:stCxn id="20" idx="3"/>
          </p:cNvCxnSpPr>
          <p:nvPr/>
        </p:nvCxnSpPr>
        <p:spPr>
          <a:xfrm flipV="1">
            <a:off x="2366461" y="4217513"/>
            <a:ext cx="903690" cy="2923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38053" y="1839573"/>
            <a:ext cx="20882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Between two FFT computations, increment data reading by x % of the time window size</a:t>
            </a:r>
          </a:p>
        </p:txBody>
      </p:sp>
      <p:cxnSp>
        <p:nvCxnSpPr>
          <p:cNvPr id="23" name="Connecteur droit avec flèche 22"/>
          <p:cNvCxnSpPr>
            <a:stCxn id="22" idx="3"/>
          </p:cNvCxnSpPr>
          <p:nvPr/>
        </p:nvCxnSpPr>
        <p:spPr>
          <a:xfrm>
            <a:off x="2326285" y="2501293"/>
            <a:ext cx="871858" cy="1767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77818" y="3423857"/>
            <a:ext cx="243975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Refresh the plot only every N FFT computations</a:t>
            </a:r>
          </a:p>
        </p:txBody>
      </p:sp>
      <p:cxnSp>
        <p:nvCxnSpPr>
          <p:cNvPr id="25" name="Connecteur droit avec flèche 24"/>
          <p:cNvCxnSpPr>
            <a:stCxn id="24" idx="3"/>
          </p:cNvCxnSpPr>
          <p:nvPr/>
        </p:nvCxnSpPr>
        <p:spPr>
          <a:xfrm>
            <a:off x="2517569" y="3716245"/>
            <a:ext cx="68627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195034" y="4883796"/>
            <a:ext cx="220531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a </a:t>
            </a:r>
            <a:r>
              <a:rPr lang="en-US" sz="1600" b="1" dirty="0" err="1" smtClean="0">
                <a:solidFill>
                  <a:srgbClr val="00B050"/>
                </a:solidFill>
              </a:rPr>
              <a:t>bicoherence</a:t>
            </a:r>
            <a:r>
              <a:rPr lang="en-US" sz="1600" b="1" dirty="0" smtClean="0">
                <a:solidFill>
                  <a:srgbClr val="00B050"/>
                </a:solidFill>
              </a:rPr>
              <a:t> plot (2D plot)</a:t>
            </a:r>
          </a:p>
        </p:txBody>
      </p:sp>
      <p:cxnSp>
        <p:nvCxnSpPr>
          <p:cNvPr id="33" name="Connecteur droit avec flèche 32"/>
          <p:cNvCxnSpPr>
            <a:stCxn id="32" idx="3"/>
          </p:cNvCxnSpPr>
          <p:nvPr/>
        </p:nvCxnSpPr>
        <p:spPr>
          <a:xfrm>
            <a:off x="2400351" y="5176184"/>
            <a:ext cx="188361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164090" y="5550079"/>
            <a:ext cx="2205317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Y axis only between </a:t>
            </a:r>
            <a:r>
              <a:rPr lang="en-US" sz="1600" b="1" dirty="0" err="1" smtClean="0">
                <a:solidFill>
                  <a:srgbClr val="00B050"/>
                </a:solidFill>
              </a:rPr>
              <a:t>fmin</a:t>
            </a:r>
            <a:r>
              <a:rPr lang="en-US" sz="1600" b="1" dirty="0" smtClean="0">
                <a:solidFill>
                  <a:srgbClr val="00B050"/>
                </a:solidFill>
              </a:rPr>
              <a:t> and </a:t>
            </a:r>
            <a:r>
              <a:rPr lang="en-US" sz="1600" b="1" dirty="0" err="1" smtClean="0">
                <a:solidFill>
                  <a:srgbClr val="00B050"/>
                </a:solidFill>
              </a:rPr>
              <a:t>fmax</a:t>
            </a:r>
            <a:r>
              <a:rPr lang="en-US" sz="1600" b="1" dirty="0" smtClean="0">
                <a:solidFill>
                  <a:srgbClr val="00B050"/>
                </a:solidFill>
              </a:rPr>
              <a:t> in case of a </a:t>
            </a:r>
            <a:r>
              <a:rPr lang="en-US" sz="1600" b="1" dirty="0" err="1" smtClean="0">
                <a:solidFill>
                  <a:srgbClr val="00B050"/>
                </a:solidFill>
              </a:rPr>
              <a:t>bicoherence</a:t>
            </a:r>
            <a:r>
              <a:rPr lang="en-US" sz="1600" b="1" dirty="0" smtClean="0">
                <a:solidFill>
                  <a:srgbClr val="00B050"/>
                </a:solidFill>
              </a:rPr>
              <a:t> plot</a:t>
            </a:r>
          </a:p>
        </p:txBody>
      </p:sp>
      <p:cxnSp>
        <p:nvCxnSpPr>
          <p:cNvPr id="35" name="Connecteur droit avec flèche 34"/>
          <p:cNvCxnSpPr>
            <a:stCxn id="34" idx="3"/>
          </p:cNvCxnSpPr>
          <p:nvPr/>
        </p:nvCxnSpPr>
        <p:spPr>
          <a:xfrm flipV="1">
            <a:off x="2369407" y="5661248"/>
            <a:ext cx="972752" cy="4274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7164288" y="3802014"/>
            <a:ext cx="18002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Set a time shift between channel 1 and channel 2</a:t>
            </a:r>
          </a:p>
        </p:txBody>
      </p:sp>
      <p:cxnSp>
        <p:nvCxnSpPr>
          <p:cNvPr id="27" name="Connecteur droit avec flèche 26"/>
          <p:cNvCxnSpPr>
            <a:stCxn id="26" idx="1"/>
          </p:cNvCxnSpPr>
          <p:nvPr/>
        </p:nvCxnSpPr>
        <p:spPr>
          <a:xfrm flipH="1">
            <a:off x="5724128" y="4217513"/>
            <a:ext cx="1440160" cy="6662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309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971600" y="2060848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Choose input files</a:t>
            </a:r>
          </a:p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and</a:t>
            </a:r>
          </a:p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do time plots</a:t>
            </a:r>
          </a:p>
        </p:txBody>
      </p:sp>
    </p:spTree>
    <p:extLst>
      <p:ext uri="{BB962C8B-B14F-4D97-AF65-F5344CB8AC3E}">
        <p14:creationId xmlns:p14="http://schemas.microsoft.com/office/powerpoint/2010/main" val="361254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4" t="25369" r="34978" b="17656"/>
          <a:stretch/>
        </p:blipFill>
        <p:spPr bwMode="auto">
          <a:xfrm>
            <a:off x="2819779" y="1338529"/>
            <a:ext cx="3966359" cy="466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TRFCT plot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3528" y="1061964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Compute FFT on this time window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308304" y="1988840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Use square root of </a:t>
            </a:r>
            <a:r>
              <a:rPr lang="en-US" sz="1600" b="1" dirty="0" err="1" smtClean="0">
                <a:solidFill>
                  <a:srgbClr val="00B050"/>
                </a:solidFill>
              </a:rPr>
              <a:t>transfert</a:t>
            </a:r>
            <a:r>
              <a:rPr lang="en-US" sz="1600" b="1" dirty="0" smtClean="0">
                <a:solidFill>
                  <a:srgbClr val="00B050"/>
                </a:solidFill>
              </a:rPr>
              <a:t> function module</a:t>
            </a:r>
          </a:p>
        </p:txBody>
      </p:sp>
      <p:cxnSp>
        <p:nvCxnSpPr>
          <p:cNvPr id="15" name="Connecteur droit avec flèche 14"/>
          <p:cNvCxnSpPr>
            <a:stCxn id="10" idx="3"/>
          </p:cNvCxnSpPr>
          <p:nvPr/>
        </p:nvCxnSpPr>
        <p:spPr>
          <a:xfrm>
            <a:off x="2051720" y="1354352"/>
            <a:ext cx="1800200" cy="4852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1" idx="1"/>
          </p:cNvCxnSpPr>
          <p:nvPr/>
        </p:nvCxnSpPr>
        <p:spPr>
          <a:xfrm flipH="1">
            <a:off x="6588224" y="2404339"/>
            <a:ext cx="720080" cy="2562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161144" y="4217513"/>
            <a:ext cx="220531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only spectrum between </a:t>
            </a:r>
            <a:r>
              <a:rPr lang="en-US" sz="1600" b="1" dirty="0" err="1" smtClean="0">
                <a:solidFill>
                  <a:srgbClr val="00B050"/>
                </a:solidFill>
              </a:rPr>
              <a:t>fmin</a:t>
            </a:r>
            <a:r>
              <a:rPr lang="en-US" sz="1600" b="1" dirty="0" smtClean="0">
                <a:solidFill>
                  <a:srgbClr val="00B050"/>
                </a:solidFill>
              </a:rPr>
              <a:t> and </a:t>
            </a:r>
            <a:r>
              <a:rPr lang="en-US" sz="1600" b="1" dirty="0" err="1" smtClean="0">
                <a:solidFill>
                  <a:srgbClr val="00B050"/>
                </a:solidFill>
              </a:rPr>
              <a:t>fmax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1" name="Connecteur droit avec flèche 20"/>
          <p:cNvCxnSpPr>
            <a:stCxn id="20" idx="3"/>
          </p:cNvCxnSpPr>
          <p:nvPr/>
        </p:nvCxnSpPr>
        <p:spPr>
          <a:xfrm flipV="1">
            <a:off x="2366461" y="4328787"/>
            <a:ext cx="909395" cy="1811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38053" y="1839573"/>
            <a:ext cx="20882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Between two FFT computations, increment data reading by x % of the time window size</a:t>
            </a:r>
          </a:p>
        </p:txBody>
      </p:sp>
      <p:cxnSp>
        <p:nvCxnSpPr>
          <p:cNvPr id="23" name="Connecteur droit avec flèche 22"/>
          <p:cNvCxnSpPr>
            <a:stCxn id="22" idx="3"/>
          </p:cNvCxnSpPr>
          <p:nvPr/>
        </p:nvCxnSpPr>
        <p:spPr>
          <a:xfrm>
            <a:off x="2326285" y="2501293"/>
            <a:ext cx="871858" cy="3185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77818" y="3423857"/>
            <a:ext cx="243975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Refresh the plot only every N FFT computations</a:t>
            </a:r>
          </a:p>
        </p:txBody>
      </p:sp>
      <p:cxnSp>
        <p:nvCxnSpPr>
          <p:cNvPr id="25" name="Connecteur droit avec flèche 24"/>
          <p:cNvCxnSpPr>
            <a:stCxn id="24" idx="3"/>
          </p:cNvCxnSpPr>
          <p:nvPr/>
        </p:nvCxnSpPr>
        <p:spPr>
          <a:xfrm>
            <a:off x="2517569" y="3716245"/>
            <a:ext cx="614271" cy="857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7164288" y="3802014"/>
            <a:ext cx="187220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Set a time shift between channel 1 and channel 2</a:t>
            </a:r>
          </a:p>
        </p:txBody>
      </p:sp>
      <p:cxnSp>
        <p:nvCxnSpPr>
          <p:cNvPr id="27" name="Connecteur droit avec flèche 26"/>
          <p:cNvCxnSpPr>
            <a:stCxn id="26" idx="1"/>
          </p:cNvCxnSpPr>
          <p:nvPr/>
        </p:nvCxnSpPr>
        <p:spPr>
          <a:xfrm flipH="1">
            <a:off x="5652120" y="4217513"/>
            <a:ext cx="1512168" cy="6662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747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0" t="14531" r="3809" b="35024"/>
          <a:stretch/>
        </p:blipFill>
        <p:spPr bwMode="auto">
          <a:xfrm>
            <a:off x="2572392" y="1791753"/>
            <a:ext cx="4132614" cy="413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FFTTIME plot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8446" y="1723891"/>
            <a:ext cx="2376266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Frequency resolution of the spectrogram (determine the time window in which FFTs are done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257910" y="1936648"/>
            <a:ext cx="172819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Z axis instead of using the </a:t>
            </a:r>
            <a:r>
              <a:rPr lang="en-US" sz="1600" b="1" dirty="0" err="1">
                <a:solidFill>
                  <a:srgbClr val="00B050"/>
                </a:solidFill>
              </a:rPr>
              <a:t>z</a:t>
            </a:r>
            <a:r>
              <a:rPr lang="en-US" sz="1600" b="1" dirty="0" err="1" smtClean="0">
                <a:solidFill>
                  <a:srgbClr val="00B050"/>
                </a:solidFill>
              </a:rPr>
              <a:t>min</a:t>
            </a:r>
            <a:r>
              <a:rPr lang="en-US" sz="1600" b="1" dirty="0" smtClean="0">
                <a:solidFill>
                  <a:srgbClr val="00B050"/>
                </a:solidFill>
              </a:rPr>
              <a:t>  and </a:t>
            </a:r>
            <a:r>
              <a:rPr lang="en-US" sz="1600" b="1" dirty="0" err="1">
                <a:solidFill>
                  <a:srgbClr val="00B050"/>
                </a:solidFill>
              </a:rPr>
              <a:t>z</a:t>
            </a:r>
            <a:r>
              <a:rPr lang="en-US" sz="1600" b="1" dirty="0" err="1" smtClean="0">
                <a:solidFill>
                  <a:srgbClr val="00B050"/>
                </a:solidFill>
              </a:rPr>
              <a:t>max</a:t>
            </a:r>
            <a:r>
              <a:rPr lang="en-US" sz="1600" b="1" dirty="0" smtClean="0">
                <a:solidFill>
                  <a:srgbClr val="00B050"/>
                </a:solidFill>
              </a:rPr>
              <a:t> values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246882" y="3147401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Calibrate data values on Z axis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355806" y="3857923"/>
            <a:ext cx="132065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DC component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308304" y="4517006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Use a moving average of FFTs</a:t>
            </a:r>
          </a:p>
        </p:txBody>
      </p:sp>
      <p:cxnSp>
        <p:nvCxnSpPr>
          <p:cNvPr id="15" name="Connecteur droit avec flèche 14"/>
          <p:cNvCxnSpPr>
            <a:stCxn id="10" idx="3"/>
          </p:cNvCxnSpPr>
          <p:nvPr/>
        </p:nvCxnSpPr>
        <p:spPr>
          <a:xfrm>
            <a:off x="2474712" y="2385611"/>
            <a:ext cx="828092" cy="1792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1" idx="1"/>
          </p:cNvCxnSpPr>
          <p:nvPr/>
        </p:nvCxnSpPr>
        <p:spPr>
          <a:xfrm flipH="1">
            <a:off x="6527244" y="2475257"/>
            <a:ext cx="730666" cy="119705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2" idx="1"/>
          </p:cNvCxnSpPr>
          <p:nvPr/>
        </p:nvCxnSpPr>
        <p:spPr>
          <a:xfrm flipH="1">
            <a:off x="6516216" y="3439789"/>
            <a:ext cx="730666" cy="50013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3" idx="1"/>
          </p:cNvCxnSpPr>
          <p:nvPr/>
        </p:nvCxnSpPr>
        <p:spPr>
          <a:xfrm flipH="1">
            <a:off x="6527244" y="4150311"/>
            <a:ext cx="828562" cy="1231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4" idx="1"/>
          </p:cNvCxnSpPr>
          <p:nvPr/>
        </p:nvCxnSpPr>
        <p:spPr>
          <a:xfrm flipH="1" flipV="1">
            <a:off x="6516216" y="4552524"/>
            <a:ext cx="792088" cy="25687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24720" y="5658737"/>
            <a:ext cx="220531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only spectrum between </a:t>
            </a:r>
            <a:r>
              <a:rPr lang="en-US" sz="1600" b="1" dirty="0" err="1" smtClean="0">
                <a:solidFill>
                  <a:srgbClr val="00B050"/>
                </a:solidFill>
              </a:rPr>
              <a:t>fmin</a:t>
            </a:r>
            <a:r>
              <a:rPr lang="en-US" sz="1600" b="1" dirty="0" smtClean="0">
                <a:solidFill>
                  <a:srgbClr val="00B050"/>
                </a:solidFill>
              </a:rPr>
              <a:t> and </a:t>
            </a:r>
            <a:r>
              <a:rPr lang="en-US" sz="1600" b="1" dirty="0" err="1" smtClean="0">
                <a:solidFill>
                  <a:srgbClr val="00B050"/>
                </a:solidFill>
              </a:rPr>
              <a:t>fmax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1" name="Connecteur droit avec flèche 20"/>
          <p:cNvCxnSpPr>
            <a:stCxn id="20" idx="3"/>
          </p:cNvCxnSpPr>
          <p:nvPr/>
        </p:nvCxnSpPr>
        <p:spPr>
          <a:xfrm flipV="1">
            <a:off x="2430037" y="4693982"/>
            <a:ext cx="1781923" cy="12571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158697" y="3278205"/>
            <a:ext cx="20882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Between two FFT computations, increment data reading by x % of the time window size</a:t>
            </a:r>
          </a:p>
        </p:txBody>
      </p:sp>
      <p:cxnSp>
        <p:nvCxnSpPr>
          <p:cNvPr id="23" name="Connecteur droit avec flèche 22"/>
          <p:cNvCxnSpPr>
            <a:stCxn id="22" idx="3"/>
          </p:cNvCxnSpPr>
          <p:nvPr/>
        </p:nvCxnSpPr>
        <p:spPr>
          <a:xfrm flipV="1">
            <a:off x="2246929" y="3672315"/>
            <a:ext cx="650926" cy="2676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34961" y="4950851"/>
            <a:ext cx="243975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Refresh the plot only every N FFT computations</a:t>
            </a:r>
          </a:p>
        </p:txBody>
      </p:sp>
      <p:cxnSp>
        <p:nvCxnSpPr>
          <p:cNvPr id="25" name="Connecteur droit avec flèche 24"/>
          <p:cNvCxnSpPr>
            <a:stCxn id="24" idx="3"/>
          </p:cNvCxnSpPr>
          <p:nvPr/>
        </p:nvCxnSpPr>
        <p:spPr>
          <a:xfrm flipV="1">
            <a:off x="2474712" y="4147674"/>
            <a:ext cx="846286" cy="10955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79510" y="908720"/>
            <a:ext cx="252028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Time window over which spectrogram is shown</a:t>
            </a:r>
          </a:p>
        </p:txBody>
      </p:sp>
      <p:cxnSp>
        <p:nvCxnSpPr>
          <p:cNvPr id="29" name="Connecteur droit avec flèche 28"/>
          <p:cNvCxnSpPr>
            <a:stCxn id="28" idx="3"/>
          </p:cNvCxnSpPr>
          <p:nvPr/>
        </p:nvCxnSpPr>
        <p:spPr>
          <a:xfrm>
            <a:off x="2699791" y="1201108"/>
            <a:ext cx="2088233" cy="10383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7152035" y="5243239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Normalize spectrogram with a median value</a:t>
            </a:r>
          </a:p>
        </p:txBody>
      </p:sp>
      <p:cxnSp>
        <p:nvCxnSpPr>
          <p:cNvPr id="46" name="Connecteur droit avec flèche 45"/>
          <p:cNvCxnSpPr>
            <a:stCxn id="45" idx="1"/>
          </p:cNvCxnSpPr>
          <p:nvPr/>
        </p:nvCxnSpPr>
        <p:spPr>
          <a:xfrm flipH="1" flipV="1">
            <a:off x="6516216" y="4950851"/>
            <a:ext cx="635819" cy="7078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2192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5" t="18979" r="21039" b="43267"/>
          <a:stretch/>
        </p:blipFill>
        <p:spPr bwMode="auto">
          <a:xfrm>
            <a:off x="2706883" y="1772816"/>
            <a:ext cx="3730234" cy="323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1D plot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3528" y="3485954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Apply an offset and a scaling factor to the data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295581" y="2475353"/>
            <a:ext cx="172819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X axis instead of using the </a:t>
            </a:r>
            <a:r>
              <a:rPr lang="en-US" sz="1600" b="1" dirty="0" err="1">
                <a:solidFill>
                  <a:srgbClr val="00B050"/>
                </a:solidFill>
              </a:rPr>
              <a:t>x</a:t>
            </a:r>
            <a:r>
              <a:rPr lang="en-US" sz="1600" b="1" dirty="0" err="1" smtClean="0">
                <a:solidFill>
                  <a:srgbClr val="00B050"/>
                </a:solidFill>
              </a:rPr>
              <a:t>min</a:t>
            </a:r>
            <a:r>
              <a:rPr lang="en-US" sz="1600" b="1" dirty="0" smtClean="0">
                <a:solidFill>
                  <a:srgbClr val="00B050"/>
                </a:solidFill>
              </a:rPr>
              <a:t>  and </a:t>
            </a:r>
            <a:r>
              <a:rPr lang="en-US" sz="1600" b="1" dirty="0" err="1">
                <a:solidFill>
                  <a:srgbClr val="00B050"/>
                </a:solidFill>
              </a:rPr>
              <a:t>x</a:t>
            </a:r>
            <a:r>
              <a:rPr lang="en-US" sz="1600" b="1" dirty="0" err="1" smtClean="0">
                <a:solidFill>
                  <a:srgbClr val="00B050"/>
                </a:solidFill>
              </a:rPr>
              <a:t>max</a:t>
            </a:r>
            <a:r>
              <a:rPr lang="en-US" sz="1600" b="1" dirty="0" smtClean="0">
                <a:solidFill>
                  <a:srgbClr val="00B050"/>
                </a:solidFill>
              </a:rPr>
              <a:t> values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304" y="3675724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Calibrate data values on X axis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268715" y="4506721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DC component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072265" y="1755273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statistics on the plot</a:t>
            </a:r>
          </a:p>
        </p:txBody>
      </p:sp>
      <p:cxnSp>
        <p:nvCxnSpPr>
          <p:cNvPr id="15" name="Connecteur droit avec flèche 14"/>
          <p:cNvCxnSpPr>
            <a:stCxn id="10" idx="3"/>
          </p:cNvCxnSpPr>
          <p:nvPr/>
        </p:nvCxnSpPr>
        <p:spPr>
          <a:xfrm>
            <a:off x="2051720" y="3901453"/>
            <a:ext cx="1800200" cy="615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1" idx="1"/>
          </p:cNvCxnSpPr>
          <p:nvPr/>
        </p:nvCxnSpPr>
        <p:spPr>
          <a:xfrm flipH="1">
            <a:off x="6228184" y="3013962"/>
            <a:ext cx="1067397" cy="3771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2" idx="1"/>
          </p:cNvCxnSpPr>
          <p:nvPr/>
        </p:nvCxnSpPr>
        <p:spPr>
          <a:xfrm flipH="1" flipV="1">
            <a:off x="6228184" y="3675724"/>
            <a:ext cx="1080120" cy="2923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3" idx="1"/>
          </p:cNvCxnSpPr>
          <p:nvPr/>
        </p:nvCxnSpPr>
        <p:spPr>
          <a:xfrm flipH="1" flipV="1">
            <a:off x="6228184" y="3901453"/>
            <a:ext cx="1040531" cy="8976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4" idx="1"/>
          </p:cNvCxnSpPr>
          <p:nvPr/>
        </p:nvCxnSpPr>
        <p:spPr>
          <a:xfrm flipH="1">
            <a:off x="6228184" y="2047661"/>
            <a:ext cx="844081" cy="10212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23528" y="2180240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Do the distribution plot over 200 bins</a:t>
            </a:r>
          </a:p>
        </p:txBody>
      </p:sp>
      <p:cxnSp>
        <p:nvCxnSpPr>
          <p:cNvPr id="21" name="Connecteur droit avec flèche 20"/>
          <p:cNvCxnSpPr>
            <a:stCxn id="20" idx="3"/>
          </p:cNvCxnSpPr>
          <p:nvPr/>
        </p:nvCxnSpPr>
        <p:spPr>
          <a:xfrm>
            <a:off x="2051720" y="2595739"/>
            <a:ext cx="2043155" cy="4732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182628" y="1408420"/>
            <a:ext cx="208823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by bunches of 4 seconds</a:t>
            </a:r>
          </a:p>
        </p:txBody>
      </p:sp>
      <p:cxnSp>
        <p:nvCxnSpPr>
          <p:cNvPr id="23" name="Connecteur droit avec flèche 22"/>
          <p:cNvCxnSpPr>
            <a:stCxn id="22" idx="3"/>
          </p:cNvCxnSpPr>
          <p:nvPr/>
        </p:nvCxnSpPr>
        <p:spPr>
          <a:xfrm>
            <a:off x="2270860" y="1700808"/>
            <a:ext cx="1041000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3099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46" t="2551" r="7186" b="46663"/>
          <a:stretch/>
        </p:blipFill>
        <p:spPr bwMode="auto">
          <a:xfrm>
            <a:off x="2627784" y="1484784"/>
            <a:ext cx="3479471" cy="4353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2D plot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97601" y="4356765"/>
            <a:ext cx="194733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Apply a shift of n samplings between channel1 and channel2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761883" y="2475353"/>
            <a:ext cx="226189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X and Y axis instead of using the </a:t>
            </a:r>
            <a:r>
              <a:rPr lang="en-US" sz="1600" b="1" dirty="0" err="1" smtClean="0">
                <a:solidFill>
                  <a:srgbClr val="00B050"/>
                </a:solidFill>
              </a:rPr>
              <a:t>xmin</a:t>
            </a:r>
            <a:r>
              <a:rPr lang="en-US" sz="1600" b="1" dirty="0" smtClean="0">
                <a:solidFill>
                  <a:srgbClr val="00B050"/>
                </a:solidFill>
              </a:rPr>
              <a:t>, </a:t>
            </a:r>
            <a:r>
              <a:rPr lang="en-US" sz="1600" b="1" dirty="0" err="1" smtClean="0">
                <a:solidFill>
                  <a:srgbClr val="00B050"/>
                </a:solidFill>
              </a:rPr>
              <a:t>xmax</a:t>
            </a:r>
            <a:r>
              <a:rPr lang="en-US" sz="1600" b="1" dirty="0" smtClean="0">
                <a:solidFill>
                  <a:srgbClr val="00B050"/>
                </a:solidFill>
              </a:rPr>
              <a:t>, </a:t>
            </a:r>
            <a:r>
              <a:rPr lang="en-US" sz="1600" b="1" dirty="0" err="1" smtClean="0">
                <a:solidFill>
                  <a:srgbClr val="00B050"/>
                </a:solidFill>
              </a:rPr>
              <a:t>ymin</a:t>
            </a:r>
            <a:r>
              <a:rPr lang="en-US" sz="1600" b="1" dirty="0" smtClean="0">
                <a:solidFill>
                  <a:srgbClr val="00B050"/>
                </a:solidFill>
              </a:rPr>
              <a:t> and </a:t>
            </a:r>
            <a:r>
              <a:rPr lang="en-US" sz="1600" b="1" dirty="0" err="1" smtClean="0">
                <a:solidFill>
                  <a:srgbClr val="00B050"/>
                </a:solidFill>
              </a:rPr>
              <a:t>ymax</a:t>
            </a:r>
            <a:r>
              <a:rPr lang="en-US" sz="1600" b="1" dirty="0" smtClean="0">
                <a:solidFill>
                  <a:srgbClr val="00B050"/>
                </a:solidFill>
              </a:rPr>
              <a:t> values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072265" y="3675724"/>
            <a:ext cx="196423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Calibrate data values on X and Y axis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268715" y="4506721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Choose a display option of the 2D plot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761883" y="1741123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Show statistics on the plot</a:t>
            </a:r>
          </a:p>
        </p:txBody>
      </p:sp>
      <p:cxnSp>
        <p:nvCxnSpPr>
          <p:cNvPr id="14" name="Connecteur droit avec flèche 13"/>
          <p:cNvCxnSpPr>
            <a:stCxn id="9" idx="3"/>
          </p:cNvCxnSpPr>
          <p:nvPr/>
        </p:nvCxnSpPr>
        <p:spPr>
          <a:xfrm>
            <a:off x="2244933" y="4895374"/>
            <a:ext cx="828364" cy="1178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0" idx="1"/>
          </p:cNvCxnSpPr>
          <p:nvPr/>
        </p:nvCxnSpPr>
        <p:spPr>
          <a:xfrm flipH="1">
            <a:off x="5940152" y="3013962"/>
            <a:ext cx="821731" cy="3771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1" idx="1"/>
          </p:cNvCxnSpPr>
          <p:nvPr/>
        </p:nvCxnSpPr>
        <p:spPr>
          <a:xfrm flipH="1" flipV="1">
            <a:off x="5940152" y="3821918"/>
            <a:ext cx="1132113" cy="1461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2" idx="1"/>
          </p:cNvCxnSpPr>
          <p:nvPr/>
        </p:nvCxnSpPr>
        <p:spPr>
          <a:xfrm flipH="1" flipV="1">
            <a:off x="5940152" y="4411837"/>
            <a:ext cx="1328563" cy="510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13" idx="1"/>
          </p:cNvCxnSpPr>
          <p:nvPr/>
        </p:nvCxnSpPr>
        <p:spPr>
          <a:xfrm flipH="1">
            <a:off x="5940152" y="2033511"/>
            <a:ext cx="821731" cy="10212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23528" y="2180240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Do the distribution plot over 200 bins</a:t>
            </a:r>
          </a:p>
        </p:txBody>
      </p:sp>
      <p:cxnSp>
        <p:nvCxnSpPr>
          <p:cNvPr id="20" name="Connecteur droit avec flèche 19"/>
          <p:cNvCxnSpPr>
            <a:stCxn id="19" idx="3"/>
          </p:cNvCxnSpPr>
          <p:nvPr/>
        </p:nvCxnSpPr>
        <p:spPr>
          <a:xfrm>
            <a:off x="2051720" y="2595739"/>
            <a:ext cx="1656184" cy="4732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182628" y="1408420"/>
            <a:ext cx="208823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by bunches of 4 seconds</a:t>
            </a:r>
          </a:p>
        </p:txBody>
      </p:sp>
      <p:cxnSp>
        <p:nvCxnSpPr>
          <p:cNvPr id="22" name="Connecteur droit avec flèche 21"/>
          <p:cNvCxnSpPr>
            <a:stCxn id="21" idx="3"/>
          </p:cNvCxnSpPr>
          <p:nvPr/>
        </p:nvCxnSpPr>
        <p:spPr>
          <a:xfrm>
            <a:off x="2270860" y="1700808"/>
            <a:ext cx="802437" cy="3468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2092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8" t="27844" r="34577" b="37939"/>
          <a:stretch/>
        </p:blipFill>
        <p:spPr bwMode="auto">
          <a:xfrm>
            <a:off x="2573211" y="1916832"/>
            <a:ext cx="3997578" cy="293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RAW plot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97601" y="3753947"/>
            <a:ext cx="194733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Periodicity of plot’s update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064319" y="1933993"/>
            <a:ext cx="191457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Y axis or on Z axis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064319" y="2756242"/>
            <a:ext cx="196423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Calibrate data values on Y axis (if 1 dim vector) or on Z axis (if 2 dim vector like camera images)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064319" y="4313085"/>
            <a:ext cx="17281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Use a moving average</a:t>
            </a:r>
          </a:p>
        </p:txBody>
      </p:sp>
      <p:cxnSp>
        <p:nvCxnSpPr>
          <p:cNvPr id="14" name="Connecteur droit avec flèche 13"/>
          <p:cNvCxnSpPr>
            <a:stCxn id="9" idx="3"/>
          </p:cNvCxnSpPr>
          <p:nvPr/>
        </p:nvCxnSpPr>
        <p:spPr>
          <a:xfrm flipV="1">
            <a:off x="2244933" y="3968112"/>
            <a:ext cx="1390963" cy="782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0" idx="1"/>
          </p:cNvCxnSpPr>
          <p:nvPr/>
        </p:nvCxnSpPr>
        <p:spPr>
          <a:xfrm flipH="1">
            <a:off x="6372200" y="2226381"/>
            <a:ext cx="692119" cy="84257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1" idx="1"/>
          </p:cNvCxnSpPr>
          <p:nvPr/>
        </p:nvCxnSpPr>
        <p:spPr>
          <a:xfrm flipH="1">
            <a:off x="6372200" y="3417962"/>
            <a:ext cx="69211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2" idx="1"/>
          </p:cNvCxnSpPr>
          <p:nvPr/>
        </p:nvCxnSpPr>
        <p:spPr>
          <a:xfrm flipH="1" flipV="1">
            <a:off x="6372200" y="3861048"/>
            <a:ext cx="692119" cy="7444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23528" y="2180240"/>
            <a:ext cx="17281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Do the distribution plot over 200 bins</a:t>
            </a:r>
          </a:p>
        </p:txBody>
      </p:sp>
      <p:cxnSp>
        <p:nvCxnSpPr>
          <p:cNvPr id="20" name="Connecteur droit avec flèche 19"/>
          <p:cNvCxnSpPr>
            <a:stCxn id="19" idx="3"/>
          </p:cNvCxnSpPr>
          <p:nvPr/>
        </p:nvCxnSpPr>
        <p:spPr>
          <a:xfrm>
            <a:off x="2051720" y="2595739"/>
            <a:ext cx="1656184" cy="4732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323528" y="980728"/>
            <a:ext cx="489342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In this case, data are read frame by frame and each raw vector of data read is shown as it is.</a:t>
            </a:r>
          </a:p>
        </p:txBody>
      </p:sp>
    </p:spTree>
    <p:extLst>
      <p:ext uri="{BB962C8B-B14F-4D97-AF65-F5344CB8AC3E}">
        <p14:creationId xmlns:p14="http://schemas.microsoft.com/office/powerpoint/2010/main" val="910473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35" t="27844" r="3808" b="50795"/>
          <a:stretch/>
        </p:blipFill>
        <p:spPr bwMode="auto">
          <a:xfrm>
            <a:off x="2051720" y="2009360"/>
            <a:ext cx="4108863" cy="183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971600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Editing the parameters of AUDIO plot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79512" y="2731361"/>
            <a:ext cx="174937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Record 10 seconds of data in an audio file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882943" y="2924943"/>
            <a:ext cx="196423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Provide sound online in addition to recording it on file</a:t>
            </a:r>
          </a:p>
        </p:txBody>
      </p:sp>
      <p:cxnSp>
        <p:nvCxnSpPr>
          <p:cNvPr id="15" name="Connecteur droit avec flèche 14"/>
          <p:cNvCxnSpPr>
            <a:stCxn id="13" idx="3"/>
          </p:cNvCxnSpPr>
          <p:nvPr/>
        </p:nvCxnSpPr>
        <p:spPr>
          <a:xfrm flipV="1">
            <a:off x="1928887" y="2860552"/>
            <a:ext cx="1130945" cy="286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4" idx="1"/>
          </p:cNvCxnSpPr>
          <p:nvPr/>
        </p:nvCxnSpPr>
        <p:spPr>
          <a:xfrm flipH="1" flipV="1">
            <a:off x="5940152" y="2761745"/>
            <a:ext cx="942791" cy="5786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982279" y="1802660"/>
            <a:ext cx="191457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Record samples over 16 bits instead of 8 bits</a:t>
            </a:r>
          </a:p>
        </p:txBody>
      </p:sp>
      <p:cxnSp>
        <p:nvCxnSpPr>
          <p:cNvPr id="18" name="Connecteur droit avec flèche 17"/>
          <p:cNvCxnSpPr>
            <a:stCxn id="17" idx="1"/>
          </p:cNvCxnSpPr>
          <p:nvPr/>
        </p:nvCxnSpPr>
        <p:spPr>
          <a:xfrm flipH="1">
            <a:off x="5940152" y="2218159"/>
            <a:ext cx="1042127" cy="2555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482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11560" y="872844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Use of </a:t>
            </a:r>
            <a:r>
              <a:rPr lang="en-US" sz="4800" b="1" dirty="0" smtClean="0">
                <a:solidFill>
                  <a:srgbClr val="00B050"/>
                </a:solidFill>
              </a:rPr>
              <a:t>ROOT and </a:t>
            </a:r>
            <a:r>
              <a:rPr lang="en-US" sz="4800" b="1" dirty="0" err="1" smtClean="0">
                <a:solidFill>
                  <a:srgbClr val="00B050"/>
                </a:solidFill>
              </a:rPr>
              <a:t>dataDisplay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smtClean="0">
                <a:solidFill>
                  <a:srgbClr val="00B050"/>
                </a:solidFill>
              </a:rPr>
              <a:t>features</a:t>
            </a:r>
          </a:p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dedicated </a:t>
            </a:r>
            <a:r>
              <a:rPr lang="en-US" sz="4800" b="1" dirty="0" smtClean="0">
                <a:solidFill>
                  <a:srgbClr val="00B050"/>
                </a:solidFill>
              </a:rPr>
              <a:t>to plots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t="7342" r="35153" b="11481"/>
          <a:stretch/>
        </p:blipFill>
        <p:spPr bwMode="auto">
          <a:xfrm>
            <a:off x="3067927" y="3501008"/>
            <a:ext cx="3126566" cy="24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3254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" t="9511" r="34892" b="32008"/>
          <a:stretch/>
        </p:blipFill>
        <p:spPr bwMode="auto">
          <a:xfrm>
            <a:off x="1473625" y="1033153"/>
            <a:ext cx="7433182" cy="405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211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" t="3189" r="29092" b="1130"/>
          <a:stretch/>
        </p:blipFill>
        <p:spPr bwMode="auto">
          <a:xfrm>
            <a:off x="356886" y="404664"/>
            <a:ext cx="7632848" cy="625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1520" y="5098687"/>
            <a:ext cx="5544616" cy="1563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9"/>
          <p:cNvSpPr/>
          <p:nvPr/>
        </p:nvSpPr>
        <p:spPr>
          <a:xfrm>
            <a:off x="6948264" y="5098687"/>
            <a:ext cx="1152128" cy="1563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356886" y="332657"/>
            <a:ext cx="5411120" cy="64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tangle 11"/>
          <p:cNvSpPr/>
          <p:nvPr/>
        </p:nvSpPr>
        <p:spPr>
          <a:xfrm>
            <a:off x="6948264" y="332657"/>
            <a:ext cx="1041470" cy="6618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ZoneTexte 12"/>
          <p:cNvSpPr txBox="1"/>
          <p:nvPr/>
        </p:nvSpPr>
        <p:spPr>
          <a:xfrm>
            <a:off x="3347864" y="307221"/>
            <a:ext cx="191457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Y axis or on Z axis</a:t>
            </a:r>
          </a:p>
        </p:txBody>
      </p:sp>
      <p:cxnSp>
        <p:nvCxnSpPr>
          <p:cNvPr id="14" name="Connecteur droit avec flèche 13"/>
          <p:cNvCxnSpPr>
            <a:stCxn id="13" idx="3"/>
          </p:cNvCxnSpPr>
          <p:nvPr/>
        </p:nvCxnSpPr>
        <p:spPr>
          <a:xfrm>
            <a:off x="5262437" y="599609"/>
            <a:ext cx="533699" cy="1650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220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39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" t="12177" r="29005" b="1262"/>
          <a:stretch/>
        </p:blipFill>
        <p:spPr bwMode="auto">
          <a:xfrm>
            <a:off x="486888" y="332656"/>
            <a:ext cx="7901536" cy="591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4635711"/>
            <a:ext cx="4896544" cy="1593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6660232" y="4635711"/>
            <a:ext cx="172819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ZoneTexte 11"/>
          <p:cNvSpPr txBox="1"/>
          <p:nvPr/>
        </p:nvSpPr>
        <p:spPr>
          <a:xfrm>
            <a:off x="3347864" y="307221"/>
            <a:ext cx="191457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Auto scale the Y axis or on Z axis</a:t>
            </a:r>
          </a:p>
        </p:txBody>
      </p:sp>
      <p:cxnSp>
        <p:nvCxnSpPr>
          <p:cNvPr id="13" name="Connecteur droit avec flèche 12"/>
          <p:cNvCxnSpPr>
            <a:stCxn id="12" idx="3"/>
          </p:cNvCxnSpPr>
          <p:nvPr/>
        </p:nvCxnSpPr>
        <p:spPr>
          <a:xfrm>
            <a:off x="5262437" y="599609"/>
            <a:ext cx="533699" cy="1650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220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83568" y="908720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First, type “</a:t>
            </a:r>
            <a:r>
              <a:rPr lang="en-US" b="1" dirty="0" err="1" smtClean="0">
                <a:solidFill>
                  <a:srgbClr val="00B050"/>
                </a:solidFill>
              </a:rPr>
              <a:t>dataDisplay</a:t>
            </a:r>
            <a:r>
              <a:rPr lang="en-US" b="1" dirty="0" smtClean="0">
                <a:solidFill>
                  <a:srgbClr val="00B050"/>
                </a:solidFill>
              </a:rPr>
              <a:t>” in an </a:t>
            </a:r>
            <a:r>
              <a:rPr lang="en-US" b="1" dirty="0" err="1" smtClean="0">
                <a:solidFill>
                  <a:srgbClr val="00B050"/>
                </a:solidFill>
              </a:rPr>
              <a:t>Xterm</a:t>
            </a:r>
            <a:r>
              <a:rPr lang="en-US" b="1" dirty="0" smtClean="0">
                <a:solidFill>
                  <a:srgbClr val="00B050"/>
                </a:solidFill>
              </a:rPr>
              <a:t> window</a:t>
            </a:r>
            <a:endParaRPr lang="en-US" b="1" dirty="0" smtClean="0">
              <a:solidFill>
                <a:srgbClr val="00B050"/>
              </a:solidFill>
            </a:endParaRPr>
          </a:p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A </a:t>
            </a:r>
            <a:r>
              <a:rPr lang="en-US" b="1" dirty="0" err="1" smtClean="0">
                <a:solidFill>
                  <a:srgbClr val="00B050"/>
                </a:solidFill>
              </a:rPr>
              <a:t>mainpanel</a:t>
            </a:r>
            <a:r>
              <a:rPr lang="en-US" b="1" dirty="0" smtClean="0">
                <a:solidFill>
                  <a:srgbClr val="00B050"/>
                </a:solidFill>
              </a:rPr>
              <a:t> window should appear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4" t="64091" r="3488" b="12354"/>
          <a:stretch/>
        </p:blipFill>
        <p:spPr bwMode="auto">
          <a:xfrm>
            <a:off x="1412911" y="2852936"/>
            <a:ext cx="6925835" cy="215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45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755576" y="1628800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Use of reference plots</a:t>
            </a:r>
          </a:p>
        </p:txBody>
      </p:sp>
    </p:spTree>
    <p:extLst>
      <p:ext uri="{BB962C8B-B14F-4D97-AF65-F5344CB8AC3E}">
        <p14:creationId xmlns:p14="http://schemas.microsoft.com/office/powerpoint/2010/main" val="15914250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6" t="56249" r="4762" b="16279"/>
          <a:stretch/>
        </p:blipFill>
        <p:spPr bwMode="auto">
          <a:xfrm>
            <a:off x="179512" y="2204864"/>
            <a:ext cx="6519553" cy="225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7036637" y="1912476"/>
            <a:ext cx="191457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Save in a ROOT file the current plots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9" name="Connecteur droit avec flèche 8"/>
          <p:cNvCxnSpPr>
            <a:stCxn id="8" idx="1"/>
          </p:cNvCxnSpPr>
          <p:nvPr/>
        </p:nvCxnSpPr>
        <p:spPr>
          <a:xfrm flipH="1">
            <a:off x="5950423" y="2204864"/>
            <a:ext cx="1086214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7036637" y="2668331"/>
            <a:ext cx="1914573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from a ROOT file the reference plots to be superposed to the current ones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3" name="Connecteur droit avec flèche 12"/>
          <p:cNvCxnSpPr>
            <a:stCxn id="12" idx="1"/>
          </p:cNvCxnSpPr>
          <p:nvPr/>
        </p:nvCxnSpPr>
        <p:spPr>
          <a:xfrm flipH="1" flipV="1">
            <a:off x="5950423" y="3212976"/>
            <a:ext cx="1086214" cy="1170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020980" y="4162850"/>
            <a:ext cx="191457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Add, remove, change color of the reference plots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5" name="Connecteur droit avec flèche 14"/>
          <p:cNvCxnSpPr>
            <a:stCxn id="14" idx="1"/>
          </p:cNvCxnSpPr>
          <p:nvPr/>
        </p:nvCxnSpPr>
        <p:spPr>
          <a:xfrm flipH="1" flipV="1">
            <a:off x="5950424" y="3429002"/>
            <a:ext cx="1070556" cy="11493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23528" y="692696"/>
            <a:ext cx="6713109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 menu “</a:t>
            </a:r>
            <a:r>
              <a:rPr lang="en-US" sz="1600" b="1" dirty="0">
                <a:solidFill>
                  <a:srgbClr val="00B050"/>
                </a:solidFill>
              </a:rPr>
              <a:t>R</a:t>
            </a:r>
            <a:r>
              <a:rPr lang="en-US" sz="1600" b="1" dirty="0" smtClean="0">
                <a:solidFill>
                  <a:srgbClr val="00B050"/>
                </a:solidFill>
              </a:rPr>
              <a:t>eference plots” allows you to create a set of reference plots, to load a set of reference plots and to manage to reference plots files loaded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983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0" t="41752" r="2770" b="25630"/>
          <a:stretch/>
        </p:blipFill>
        <p:spPr bwMode="auto">
          <a:xfrm>
            <a:off x="542927" y="2462320"/>
            <a:ext cx="5070764" cy="267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3904530" y="1405816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List of reference plots files loaded, with their color number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9" name="Connecteur droit avec flèche 8"/>
          <p:cNvCxnSpPr>
            <a:stCxn id="8" idx="2"/>
          </p:cNvCxnSpPr>
          <p:nvPr/>
        </p:nvCxnSpPr>
        <p:spPr>
          <a:xfrm flipH="1">
            <a:off x="3055536" y="1990591"/>
            <a:ext cx="2433170" cy="10477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6373013" y="2374499"/>
            <a:ext cx="203459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Add a reference plots files to the list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6" name="Connecteur droit avec flèche 15"/>
          <p:cNvCxnSpPr>
            <a:stCxn id="15" idx="1"/>
          </p:cNvCxnSpPr>
          <p:nvPr/>
        </p:nvCxnSpPr>
        <p:spPr>
          <a:xfrm flipH="1">
            <a:off x="5367463" y="2666887"/>
            <a:ext cx="1005550" cy="2923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6525413" y="3111674"/>
            <a:ext cx="2034591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Change the color of the reference plots selected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2" name="Connecteur droit avec flèche 21"/>
          <p:cNvCxnSpPr>
            <a:stCxn id="21" idx="1"/>
          </p:cNvCxnSpPr>
          <p:nvPr/>
        </p:nvCxnSpPr>
        <p:spPr>
          <a:xfrm flipH="1" flipV="1">
            <a:off x="5488706" y="3326416"/>
            <a:ext cx="1036707" cy="2007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6648678" y="4145155"/>
            <a:ext cx="2034591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</a:t>
            </a:r>
            <a:r>
              <a:rPr lang="en-US" sz="1600" b="1" dirty="0" smtClean="0">
                <a:solidFill>
                  <a:srgbClr val="00B050"/>
                </a:solidFill>
              </a:rPr>
              <a:t> the reference plots selected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5" name="Connecteur droit avec flèche 24"/>
          <p:cNvCxnSpPr>
            <a:stCxn id="24" idx="1"/>
          </p:cNvCxnSpPr>
          <p:nvPr/>
        </p:nvCxnSpPr>
        <p:spPr>
          <a:xfrm flipH="1" flipV="1">
            <a:off x="5488706" y="3798294"/>
            <a:ext cx="1159972" cy="7623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323841" y="745933"/>
            <a:ext cx="6713109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When choosing “Edit Reference Plots”, the panel below should appear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983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12177" r="34805" b="31139"/>
          <a:stretch/>
        </p:blipFill>
        <p:spPr bwMode="auto">
          <a:xfrm>
            <a:off x="755576" y="1628800"/>
            <a:ext cx="7443496" cy="394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096640" y="5790287"/>
            <a:ext cx="191457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Time origin of the reference plot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8" name="Connecteur droit avec flèche 7"/>
          <p:cNvCxnSpPr>
            <a:stCxn id="7" idx="3"/>
          </p:cNvCxnSpPr>
          <p:nvPr/>
        </p:nvCxnSpPr>
        <p:spPr>
          <a:xfrm flipV="1">
            <a:off x="4011213" y="5013176"/>
            <a:ext cx="1064843" cy="10694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79512" y="548680"/>
            <a:ext cx="8712655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Once you “Get a Reference Plot”, the reference plots contained in the ROOT file you choose should appear, superposed to the current plots</a:t>
            </a:r>
          </a:p>
          <a:p>
            <a:r>
              <a:rPr lang="en-US" sz="1600" b="1" dirty="0" smtClean="0">
                <a:solidFill>
                  <a:srgbClr val="00B050"/>
                </a:solidFill>
              </a:rPr>
              <a:t>When clicking on “Start”, the reference plots continue to be shown superposed to the current ones.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8896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755576" y="1628800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</a:rPr>
              <a:t>Tools and Options</a:t>
            </a:r>
            <a:endParaRPr lang="en-US" sz="48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250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32" t="56249" r="3506" b="11128"/>
          <a:stretch/>
        </p:blipFill>
        <p:spPr bwMode="auto">
          <a:xfrm>
            <a:off x="322329" y="2204864"/>
            <a:ext cx="6715515" cy="267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4499034"/>
            <a:ext cx="324036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ZoneTexte 8"/>
          <p:cNvSpPr txBox="1"/>
          <p:nvPr/>
        </p:nvSpPr>
        <p:spPr>
          <a:xfrm>
            <a:off x="4535839" y="1237192"/>
            <a:ext cx="191457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Reset all, except the list of plots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0" name="Connecteur droit avec flèche 9"/>
          <p:cNvCxnSpPr>
            <a:stCxn id="9" idx="2"/>
          </p:cNvCxnSpPr>
          <p:nvPr/>
        </p:nvCxnSpPr>
        <p:spPr>
          <a:xfrm>
            <a:off x="5493126" y="1821967"/>
            <a:ext cx="447026" cy="11029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79512" y="548680"/>
            <a:ext cx="8712655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The menu “Tools” provide access to various additional tools and options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036659" y="1286919"/>
            <a:ext cx="191457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Choose the plots configuration on screen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>
            <a:stCxn id="13" idx="2"/>
          </p:cNvCxnSpPr>
          <p:nvPr/>
        </p:nvCxnSpPr>
        <p:spPr>
          <a:xfrm flipH="1">
            <a:off x="6450412" y="2117916"/>
            <a:ext cx="1543534" cy="9510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111255" y="2824674"/>
            <a:ext cx="191457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Load a user-defined function running on data vectors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6" name="Connecteur droit avec flèche 15"/>
          <p:cNvCxnSpPr>
            <a:stCxn id="15" idx="1"/>
          </p:cNvCxnSpPr>
          <p:nvPr/>
        </p:nvCxnSpPr>
        <p:spPr>
          <a:xfrm flipH="1">
            <a:off x="6804248" y="3240173"/>
            <a:ext cx="307007" cy="3008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7194696" y="3772210"/>
            <a:ext cx="191457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Write on disk the data read by the </a:t>
            </a:r>
            <a:r>
              <a:rPr lang="en-US" sz="1600" b="1" dirty="0" err="1" smtClean="0">
                <a:solidFill>
                  <a:srgbClr val="00B050"/>
                </a:solidFill>
              </a:rPr>
              <a:t>dataDisplay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8" name="Connecteur droit avec flèche 17"/>
          <p:cNvCxnSpPr>
            <a:stCxn id="17" idx="1"/>
          </p:cNvCxnSpPr>
          <p:nvPr/>
        </p:nvCxnSpPr>
        <p:spPr>
          <a:xfrm flipH="1" flipV="1">
            <a:off x="6675435" y="3772210"/>
            <a:ext cx="519261" cy="4154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7194695" y="4751062"/>
            <a:ext cx="191457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Access to options panel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0" name="Connecteur droit avec flèche 19"/>
          <p:cNvCxnSpPr>
            <a:stCxn id="19" idx="1"/>
          </p:cNvCxnSpPr>
          <p:nvPr/>
        </p:nvCxnSpPr>
        <p:spPr>
          <a:xfrm flipH="1" flipV="1">
            <a:off x="6156176" y="4077072"/>
            <a:ext cx="1038519" cy="9663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8849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8" t="9568" r="2684" b="19106"/>
          <a:stretch/>
        </p:blipFill>
        <p:spPr bwMode="auto">
          <a:xfrm>
            <a:off x="5580112" y="692696"/>
            <a:ext cx="2612571" cy="584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3239853" y="727281"/>
            <a:ext cx="191457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The color set used in 2D plots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7" name="Connecteur droit avec flèche 6"/>
          <p:cNvCxnSpPr>
            <a:stCxn id="6" idx="3"/>
          </p:cNvCxnSpPr>
          <p:nvPr/>
        </p:nvCxnSpPr>
        <p:spPr>
          <a:xfrm flipV="1">
            <a:off x="5154426" y="946572"/>
            <a:ext cx="641710" cy="730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179513" y="260648"/>
            <a:ext cx="612068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The “Options” panel provides various options about the plots display</a:t>
            </a:r>
          </a:p>
          <a:p>
            <a:r>
              <a:rPr lang="en-US" sz="1600" b="1" dirty="0" smtClean="0">
                <a:solidFill>
                  <a:srgbClr val="00B050"/>
                </a:solidFill>
              </a:rPr>
              <a:t>or the </a:t>
            </a:r>
            <a:r>
              <a:rPr lang="en-US" sz="1600" b="1" dirty="0" err="1" smtClean="0">
                <a:solidFill>
                  <a:srgbClr val="00B050"/>
                </a:solidFill>
              </a:rPr>
              <a:t>mainbrowser</a:t>
            </a:r>
            <a:r>
              <a:rPr lang="en-US" sz="1600" b="1" dirty="0" smtClean="0">
                <a:solidFill>
                  <a:srgbClr val="00B050"/>
                </a:solidFill>
              </a:rPr>
              <a:t> management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655675" y="2636912"/>
            <a:ext cx="228943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Text size of the legends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2" name="Connecteur droit avec flèche 11"/>
          <p:cNvCxnSpPr>
            <a:stCxn id="11" idx="3"/>
          </p:cNvCxnSpPr>
          <p:nvPr/>
        </p:nvCxnSpPr>
        <p:spPr>
          <a:xfrm flipV="1">
            <a:off x="3945110" y="1972829"/>
            <a:ext cx="1851026" cy="8333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323528" y="1304350"/>
            <a:ext cx="266429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Set log scale or linear scale on the X axis of all the plots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>
            <a:stCxn id="13" idx="3"/>
          </p:cNvCxnSpPr>
          <p:nvPr/>
        </p:nvCxnSpPr>
        <p:spPr>
          <a:xfrm flipV="1">
            <a:off x="2987824" y="1304350"/>
            <a:ext cx="2808312" cy="2923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575557" y="1972827"/>
            <a:ext cx="266429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Set log scale or linear scale on the Y axis of all the plots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8" name="Connecteur droit avec flèche 17"/>
          <p:cNvCxnSpPr>
            <a:stCxn id="17" idx="3"/>
          </p:cNvCxnSpPr>
          <p:nvPr/>
        </p:nvCxnSpPr>
        <p:spPr>
          <a:xfrm flipV="1">
            <a:off x="3239853" y="1596737"/>
            <a:ext cx="2556283" cy="6684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1808075" y="3028069"/>
            <a:ext cx="228943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Text size of the statistics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8" name="Connecteur droit avec flèche 27"/>
          <p:cNvCxnSpPr>
            <a:stCxn id="27" idx="3"/>
          </p:cNvCxnSpPr>
          <p:nvPr/>
        </p:nvCxnSpPr>
        <p:spPr>
          <a:xfrm flipV="1">
            <a:off x="4097510" y="2363986"/>
            <a:ext cx="1626618" cy="8333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1403648" y="3444749"/>
            <a:ext cx="2541461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Text size of the time strings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30" name="Connecteur droit avec flèche 29"/>
          <p:cNvCxnSpPr>
            <a:stCxn id="29" idx="3"/>
          </p:cNvCxnSpPr>
          <p:nvPr/>
        </p:nvCxnSpPr>
        <p:spPr>
          <a:xfrm flipV="1">
            <a:off x="3945109" y="2557602"/>
            <a:ext cx="1779019" cy="10564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1821997" y="3877231"/>
            <a:ext cx="228943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Text size of the X axis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36" name="Connecteur droit avec flèche 35"/>
          <p:cNvCxnSpPr>
            <a:stCxn id="35" idx="3"/>
          </p:cNvCxnSpPr>
          <p:nvPr/>
        </p:nvCxnSpPr>
        <p:spPr>
          <a:xfrm flipV="1">
            <a:off x="4111432" y="3085814"/>
            <a:ext cx="1626618" cy="9606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/>
          <p:cNvSpPr txBox="1"/>
          <p:nvPr/>
        </p:nvSpPr>
        <p:spPr>
          <a:xfrm>
            <a:off x="1699463" y="4291977"/>
            <a:ext cx="228943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Text size of the Y axis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38" name="Connecteur droit avec flèche 37"/>
          <p:cNvCxnSpPr>
            <a:stCxn id="37" idx="3"/>
          </p:cNvCxnSpPr>
          <p:nvPr/>
        </p:nvCxnSpPr>
        <p:spPr>
          <a:xfrm flipV="1">
            <a:off x="3988898" y="3444749"/>
            <a:ext cx="1735230" cy="10165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1370315" y="4738082"/>
            <a:ext cx="259363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Width of the plots curves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42" name="Connecteur droit avec flèche 41"/>
          <p:cNvCxnSpPr>
            <a:stCxn id="41" idx="3"/>
          </p:cNvCxnSpPr>
          <p:nvPr/>
        </p:nvCxnSpPr>
        <p:spPr>
          <a:xfrm flipV="1">
            <a:off x="3963949" y="3783303"/>
            <a:ext cx="1774101" cy="11240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1330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44051" r="45715" b="26442"/>
          <a:stretch/>
        </p:blipFill>
        <p:spPr bwMode="auto">
          <a:xfrm>
            <a:off x="3210942" y="2304584"/>
            <a:ext cx="5427024" cy="252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461945" y="1587406"/>
            <a:ext cx="2304256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Put this button ON if you want to write on disk the data read by the </a:t>
            </a:r>
            <a:r>
              <a:rPr lang="en-US" sz="1600" b="1" dirty="0" err="1" smtClean="0">
                <a:solidFill>
                  <a:srgbClr val="00B050"/>
                </a:solidFill>
              </a:rPr>
              <a:t>dataDisplay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9" name="Connecteur droit avec flèche 8"/>
          <p:cNvCxnSpPr>
            <a:stCxn id="8" idx="3"/>
          </p:cNvCxnSpPr>
          <p:nvPr/>
        </p:nvCxnSpPr>
        <p:spPr>
          <a:xfrm>
            <a:off x="2766201" y="2126015"/>
            <a:ext cx="660765" cy="5386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79513" y="260648"/>
            <a:ext cx="741682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When choosing “Output data files” in the “Tools” menu, you should get the panel below, which allows to define the content and the </a:t>
            </a:r>
            <a:r>
              <a:rPr lang="en-US" sz="1600" b="1" dirty="0" err="1" smtClean="0">
                <a:solidFill>
                  <a:srgbClr val="00B050"/>
                </a:solidFill>
              </a:rPr>
              <a:t>caracteristics</a:t>
            </a:r>
            <a:r>
              <a:rPr lang="en-US" sz="1600" b="1" dirty="0" smtClean="0">
                <a:solidFill>
                  <a:srgbClr val="00B050"/>
                </a:solidFill>
              </a:rPr>
              <a:t> of the data files (frame format) written on disk.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2619" y="2840151"/>
            <a:ext cx="230425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List of channels to be written on disk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2" name="Connecteur droit avec flèche 11"/>
          <p:cNvCxnSpPr>
            <a:stCxn id="11" idx="3"/>
          </p:cNvCxnSpPr>
          <p:nvPr/>
        </p:nvCxnSpPr>
        <p:spPr>
          <a:xfrm>
            <a:off x="2626875" y="3132539"/>
            <a:ext cx="7844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415291" y="3569306"/>
            <a:ext cx="230425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Directory where data files will be written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5" name="Connecteur droit avec flèche 14"/>
          <p:cNvCxnSpPr>
            <a:stCxn id="14" idx="3"/>
          </p:cNvCxnSpPr>
          <p:nvPr/>
        </p:nvCxnSpPr>
        <p:spPr>
          <a:xfrm flipV="1">
            <a:off x="2719547" y="3565296"/>
            <a:ext cx="660765" cy="2963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1338734" y="4272609"/>
            <a:ext cx="143133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Number of frames per file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1" name="Connecteur droit avec flèche 20"/>
          <p:cNvCxnSpPr>
            <a:stCxn id="20" idx="3"/>
          </p:cNvCxnSpPr>
          <p:nvPr/>
        </p:nvCxnSpPr>
        <p:spPr>
          <a:xfrm flipV="1">
            <a:off x="2770072" y="4032777"/>
            <a:ext cx="660765" cy="5322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41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48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779418" y="1052736"/>
            <a:ext cx="7128792" cy="4154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The menu “Tools” contains an item called “Help”.</a:t>
            </a: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r>
              <a:rPr lang="en-US" sz="2400" b="1" dirty="0" smtClean="0">
                <a:solidFill>
                  <a:srgbClr val="00B050"/>
                </a:solidFill>
              </a:rPr>
              <a:t>It provides access to an Help panel</a:t>
            </a:r>
          </a:p>
          <a:p>
            <a:r>
              <a:rPr lang="en-US" sz="2400" b="1" dirty="0" smtClean="0">
                <a:solidFill>
                  <a:srgbClr val="00B050"/>
                </a:solidFill>
              </a:rPr>
              <a:t>with a button to active Help balloons.</a:t>
            </a: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US" sz="2400" b="1" dirty="0">
              <a:solidFill>
                <a:srgbClr val="00B050"/>
              </a:solidFill>
            </a:endParaRPr>
          </a:p>
          <a:p>
            <a:r>
              <a:rPr lang="en-US" sz="2400" b="1" dirty="0" smtClean="0">
                <a:solidFill>
                  <a:srgbClr val="00B050"/>
                </a:solidFill>
              </a:rPr>
              <a:t>If you need more help, send an email to</a:t>
            </a:r>
          </a:p>
          <a:p>
            <a:r>
              <a:rPr lang="en-US" sz="2400" b="1" dirty="0" smtClean="0">
                <a:solidFill>
                  <a:srgbClr val="00B050"/>
                </a:solidFill>
                <a:hlinkClick r:id="rId3"/>
              </a:rPr>
              <a:t>verkindt@lapp.in2p3.fr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r>
              <a:rPr lang="en-US" sz="2400" b="1" dirty="0">
                <a:solidFill>
                  <a:srgbClr val="00B050"/>
                </a:solidFill>
              </a:rPr>
              <a:t>d</a:t>
            </a:r>
            <a:r>
              <a:rPr lang="en-US" sz="2400" b="1" dirty="0" smtClean="0">
                <a:solidFill>
                  <a:srgbClr val="00B050"/>
                </a:solidFill>
              </a:rPr>
              <a:t>escribing the problem and</a:t>
            </a:r>
          </a:p>
          <a:p>
            <a:r>
              <a:rPr lang="en-US" sz="2400" b="1" dirty="0" smtClean="0">
                <a:solidFill>
                  <a:srgbClr val="00B050"/>
                </a:solidFill>
              </a:rPr>
              <a:t>telling where can be find the configuration file </a:t>
            </a:r>
            <a:r>
              <a:rPr lang="en-US" sz="2400" b="1" dirty="0" err="1" smtClean="0">
                <a:solidFill>
                  <a:srgbClr val="00B050"/>
                </a:solidFill>
              </a:rPr>
              <a:t>dy.cfg</a:t>
            </a:r>
            <a:r>
              <a:rPr lang="en-US" sz="2400" b="1" dirty="0" smtClean="0">
                <a:solidFill>
                  <a:srgbClr val="00B050"/>
                </a:solidFill>
              </a:rPr>
              <a:t> that you used</a:t>
            </a:r>
            <a:endParaRPr lang="en-US" sz="24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4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40" t="65060" r="5254" b="6670"/>
          <a:stretch/>
        </p:blipFill>
        <p:spPr bwMode="auto">
          <a:xfrm>
            <a:off x="2411760" y="2780928"/>
            <a:ext cx="6543304" cy="231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827584" y="76470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Click on “</a:t>
            </a:r>
            <a:r>
              <a:rPr lang="en-US" b="1" dirty="0" smtClean="0">
                <a:solidFill>
                  <a:srgbClr val="00B050"/>
                </a:solidFill>
              </a:rPr>
              <a:t>Inputs” and Choose </a:t>
            </a:r>
            <a:r>
              <a:rPr lang="en-US" b="1" dirty="0" smtClean="0">
                <a:solidFill>
                  <a:srgbClr val="00B050"/>
                </a:solidFill>
              </a:rPr>
              <a:t>“Read FFL”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553212" y="1407623"/>
            <a:ext cx="25289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</a:t>
            </a:r>
            <a:r>
              <a:rPr lang="en-US" sz="1600" b="1" dirty="0" err="1" smtClean="0">
                <a:solidFill>
                  <a:srgbClr val="00B050"/>
                </a:solidFill>
              </a:rPr>
              <a:t>ffl</a:t>
            </a:r>
            <a:r>
              <a:rPr lang="en-US" sz="1600" b="1" dirty="0" smtClean="0">
                <a:solidFill>
                  <a:srgbClr val="00B050"/>
                </a:solidFill>
              </a:rPr>
              <a:t> files which points to frame formatted data files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9" name="Connecteur droit avec flèche 8"/>
          <p:cNvCxnSpPr>
            <a:stCxn id="7" idx="2"/>
          </p:cNvCxnSpPr>
          <p:nvPr/>
        </p:nvCxnSpPr>
        <p:spPr>
          <a:xfrm flipH="1">
            <a:off x="3275856" y="2238620"/>
            <a:ext cx="1541830" cy="12623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6234560" y="1540628"/>
            <a:ext cx="252894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frame formatted data files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>
            <a:stCxn id="13" idx="2"/>
          </p:cNvCxnSpPr>
          <p:nvPr/>
        </p:nvCxnSpPr>
        <p:spPr>
          <a:xfrm flipH="1">
            <a:off x="3275856" y="2125403"/>
            <a:ext cx="4223178" cy="16636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251520" y="1820997"/>
            <a:ext cx="25289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online by connecting to one of the online data providers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7" name="Connecteur droit avec flèche 16"/>
          <p:cNvCxnSpPr>
            <a:stCxn id="16" idx="2"/>
          </p:cNvCxnSpPr>
          <p:nvPr/>
        </p:nvCxnSpPr>
        <p:spPr>
          <a:xfrm>
            <a:off x="1515994" y="2651994"/>
            <a:ext cx="1183798" cy="12867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35685" y="3295383"/>
            <a:ext cx="187220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online from a shared memory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1" name="Connecteur droit avec flèche 20"/>
          <p:cNvCxnSpPr>
            <a:stCxn id="20" idx="3"/>
          </p:cNvCxnSpPr>
          <p:nvPr/>
        </p:nvCxnSpPr>
        <p:spPr>
          <a:xfrm>
            <a:off x="2107893" y="3710882"/>
            <a:ext cx="591899" cy="6542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102590" y="4246817"/>
            <a:ext cx="187220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an audio file (only one channel)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27" name="Connecteur droit avec flèche 26"/>
          <p:cNvCxnSpPr>
            <a:stCxn id="26" idx="3"/>
          </p:cNvCxnSpPr>
          <p:nvPr/>
        </p:nvCxnSpPr>
        <p:spPr>
          <a:xfrm flipV="1">
            <a:off x="1974798" y="4581128"/>
            <a:ext cx="724994" cy="811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54990" y="5230214"/>
            <a:ext cx="1872208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Read data from an </a:t>
            </a:r>
            <a:r>
              <a:rPr lang="en-US" sz="1600" b="1" dirty="0" err="1" smtClean="0">
                <a:solidFill>
                  <a:srgbClr val="00B050"/>
                </a:solidFill>
              </a:rPr>
              <a:t>ascii</a:t>
            </a:r>
            <a:r>
              <a:rPr lang="en-US" sz="1600" b="1" dirty="0" smtClean="0">
                <a:solidFill>
                  <a:srgbClr val="00B050"/>
                </a:solidFill>
              </a:rPr>
              <a:t> file properly formatted [time, sample value] (only one channel)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30" name="Connecteur droit avec flèche 29"/>
          <p:cNvCxnSpPr>
            <a:stCxn id="29" idx="3"/>
          </p:cNvCxnSpPr>
          <p:nvPr/>
        </p:nvCxnSpPr>
        <p:spPr>
          <a:xfrm flipV="1">
            <a:off x="2127198" y="4869165"/>
            <a:ext cx="724994" cy="10227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6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6</a:t>
            </a:fld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6" t="17687" r="25773" b="8833"/>
          <a:stretch/>
        </p:blipFill>
        <p:spPr bwMode="auto">
          <a:xfrm>
            <a:off x="2915816" y="1380457"/>
            <a:ext cx="5383487" cy="499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51520" y="260648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 list of files should appear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Choose </a:t>
            </a:r>
            <a:r>
              <a:rPr lang="en-US" b="1" dirty="0" smtClean="0">
                <a:solidFill>
                  <a:srgbClr val="00B050"/>
                </a:solidFill>
              </a:rPr>
              <a:t>“</a:t>
            </a:r>
            <a:r>
              <a:rPr lang="en-US" b="1" dirty="0" err="1" smtClean="0">
                <a:solidFill>
                  <a:srgbClr val="00B050"/>
                </a:solidFill>
              </a:rPr>
              <a:t>raw.ffl</a:t>
            </a:r>
            <a:r>
              <a:rPr lang="en-US" b="1" dirty="0" smtClean="0">
                <a:solidFill>
                  <a:srgbClr val="00B050"/>
                </a:solidFill>
              </a:rPr>
              <a:t>” and “</a:t>
            </a:r>
            <a:r>
              <a:rPr lang="en-US" b="1" dirty="0" err="1" smtClean="0">
                <a:solidFill>
                  <a:srgbClr val="00B050"/>
                </a:solidFill>
              </a:rPr>
              <a:t>trend.ffl</a:t>
            </a:r>
            <a:r>
              <a:rPr lang="en-US" b="1" dirty="0" smtClean="0">
                <a:solidFill>
                  <a:srgbClr val="00B050"/>
                </a:solidFill>
              </a:rPr>
              <a:t>”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Click on “OK” or press “Enter” on the keyboard</a:t>
            </a:r>
          </a:p>
        </p:txBody>
      </p:sp>
    </p:spTree>
    <p:extLst>
      <p:ext uri="{BB962C8B-B14F-4D97-AF65-F5344CB8AC3E}">
        <p14:creationId xmlns:p14="http://schemas.microsoft.com/office/powerpoint/2010/main" val="16217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1" t="5999" r="2659" b="18471"/>
          <a:stretch/>
        </p:blipFill>
        <p:spPr bwMode="auto">
          <a:xfrm>
            <a:off x="1475656" y="1412776"/>
            <a:ext cx="740120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179512" y="188640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The </a:t>
            </a:r>
            <a:r>
              <a:rPr lang="en-US" b="1" dirty="0" err="1" smtClean="0">
                <a:solidFill>
                  <a:srgbClr val="00B050"/>
                </a:solidFill>
              </a:rPr>
              <a:t>mainbrowser</a:t>
            </a:r>
            <a:r>
              <a:rPr lang="en-US" b="1" dirty="0" smtClean="0">
                <a:solidFill>
                  <a:srgbClr val="00B050"/>
                </a:solidFill>
              </a:rPr>
              <a:t> panel should </a:t>
            </a:r>
            <a:r>
              <a:rPr lang="en-US" b="1" dirty="0" smtClean="0">
                <a:solidFill>
                  <a:srgbClr val="00B050"/>
                </a:solidFill>
              </a:rPr>
              <a:t>appear, with </a:t>
            </a:r>
            <a:r>
              <a:rPr lang="en-US" b="1" dirty="0" smtClean="0">
                <a:solidFill>
                  <a:srgbClr val="00B050"/>
                </a:solidFill>
              </a:rPr>
              <a:t>a list of channels, some taken from </a:t>
            </a:r>
            <a:r>
              <a:rPr lang="en-US" b="1" dirty="0" err="1" smtClean="0">
                <a:solidFill>
                  <a:srgbClr val="00B050"/>
                </a:solidFill>
              </a:rPr>
              <a:t>raw.ffl</a:t>
            </a:r>
            <a:r>
              <a:rPr lang="en-US" b="1" dirty="0" smtClean="0">
                <a:solidFill>
                  <a:srgbClr val="00B050"/>
                </a:solidFill>
              </a:rPr>
              <a:t>, some </a:t>
            </a:r>
            <a:r>
              <a:rPr lang="en-US" b="1" dirty="0" smtClean="0">
                <a:solidFill>
                  <a:srgbClr val="00B050"/>
                </a:solidFill>
              </a:rPr>
              <a:t>taken from </a:t>
            </a:r>
            <a:r>
              <a:rPr lang="en-US" b="1" dirty="0" err="1" smtClean="0">
                <a:solidFill>
                  <a:srgbClr val="00B050"/>
                </a:solidFill>
              </a:rPr>
              <a:t>trend.ffl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Select  a couple of channels </a:t>
            </a:r>
            <a:r>
              <a:rPr lang="en-US" b="1" dirty="0" smtClean="0">
                <a:solidFill>
                  <a:srgbClr val="00B050"/>
                </a:solidFill>
              </a:rPr>
              <a:t>in the list</a:t>
            </a:r>
          </a:p>
        </p:txBody>
      </p:sp>
    </p:spTree>
    <p:extLst>
      <p:ext uri="{BB962C8B-B14F-4D97-AF65-F5344CB8AC3E}">
        <p14:creationId xmlns:p14="http://schemas.microsoft.com/office/powerpoint/2010/main" val="35624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8</a:t>
            </a:fld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7" t="6676" r="3243" b="18085"/>
          <a:stretch/>
        </p:blipFill>
        <p:spPr bwMode="auto">
          <a:xfrm>
            <a:off x="1331640" y="1412776"/>
            <a:ext cx="7704856" cy="5139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51520" y="380563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Click on “TIME” button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Two time plots are created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Select them and click on “Superpose”</a:t>
            </a:r>
          </a:p>
        </p:txBody>
      </p:sp>
    </p:spTree>
    <p:extLst>
      <p:ext uri="{BB962C8B-B14F-4D97-AF65-F5344CB8AC3E}">
        <p14:creationId xmlns:p14="http://schemas.microsoft.com/office/powerpoint/2010/main" val="161307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A237-8858-4192-A01A-77F0A5808309}" type="slidenum">
              <a:rPr lang="fr-FR" smtClean="0"/>
              <a:t>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dataDisplay tutorial  11 May 2015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D. Verkindt</a:t>
            </a:r>
            <a:endParaRPr lang="fr-F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64802" r="5526" b="6669"/>
          <a:stretch/>
        </p:blipFill>
        <p:spPr bwMode="auto">
          <a:xfrm>
            <a:off x="2051720" y="2708920"/>
            <a:ext cx="6513909" cy="2336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395536" y="735087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Choose a start date on the </a:t>
            </a:r>
            <a:r>
              <a:rPr lang="en-US" b="1" dirty="0" err="1" smtClean="0">
                <a:solidFill>
                  <a:srgbClr val="00B050"/>
                </a:solidFill>
              </a:rPr>
              <a:t>mainpanel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And click on “Start”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To read data and do the plots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444208" y="1540628"/>
            <a:ext cx="252894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GPS time, latency and UTC date of the data read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8" name="Connecteur droit avec flèche 7"/>
          <p:cNvCxnSpPr>
            <a:stCxn id="7" idx="2"/>
          </p:cNvCxnSpPr>
          <p:nvPr/>
        </p:nvCxnSpPr>
        <p:spPr>
          <a:xfrm>
            <a:off x="7708682" y="2125403"/>
            <a:ext cx="0" cy="14476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398406" y="1063722"/>
            <a:ext cx="20162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Remove the panel displaying the plots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1" name="Connecteur droit avec flèche 10"/>
          <p:cNvCxnSpPr>
            <a:stCxn id="10" idx="2"/>
          </p:cNvCxnSpPr>
          <p:nvPr/>
        </p:nvCxnSpPr>
        <p:spPr>
          <a:xfrm>
            <a:off x="5406518" y="1648497"/>
            <a:ext cx="749658" cy="14924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3851920" y="5229200"/>
            <a:ext cx="385676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When you push this button, </a:t>
            </a:r>
            <a:r>
              <a:rPr lang="en-US" sz="1600" b="1" dirty="0" err="1" smtClean="0">
                <a:solidFill>
                  <a:srgbClr val="00B050"/>
                </a:solidFill>
              </a:rPr>
              <a:t>dataDisplay</a:t>
            </a:r>
            <a:r>
              <a:rPr lang="en-US" sz="1600" b="1" dirty="0" smtClean="0">
                <a:solidFill>
                  <a:srgbClr val="00B050"/>
                </a:solidFill>
              </a:rPr>
              <a:t> do not stop when reaching end of data file and wait for new data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17" name="Connecteur droit avec flèche 16"/>
          <p:cNvCxnSpPr>
            <a:stCxn id="16" idx="0"/>
          </p:cNvCxnSpPr>
          <p:nvPr/>
        </p:nvCxnSpPr>
        <p:spPr>
          <a:xfrm flipV="1">
            <a:off x="5780301" y="4221088"/>
            <a:ext cx="87844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575750" y="5243152"/>
            <a:ext cx="187011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Info line about last activity of the </a:t>
            </a:r>
            <a:r>
              <a:rPr lang="en-US" sz="1600" b="1" dirty="0" err="1" smtClean="0">
                <a:solidFill>
                  <a:srgbClr val="00B050"/>
                </a:solidFill>
              </a:rPr>
              <a:t>dataDisplay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cxnSp>
        <p:nvCxnSpPr>
          <p:cNvPr id="31" name="Connecteur droit avec flèche 30"/>
          <p:cNvCxnSpPr>
            <a:stCxn id="30" idx="0"/>
          </p:cNvCxnSpPr>
          <p:nvPr/>
        </p:nvCxnSpPr>
        <p:spPr>
          <a:xfrm flipV="1">
            <a:off x="1510808" y="4869160"/>
            <a:ext cx="828944" cy="3739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4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2485</Words>
  <Application>Microsoft Office PowerPoint</Application>
  <PresentationFormat>Affichage à l'écran (4:3)</PresentationFormat>
  <Paragraphs>431</Paragraphs>
  <Slides>48</Slides>
  <Notes>45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4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Didier Verkindt</dc:creator>
  <cp:lastModifiedBy>Didier Verkindt</cp:lastModifiedBy>
  <cp:revision>127</cp:revision>
  <dcterms:created xsi:type="dcterms:W3CDTF">2013-10-04T07:24:09Z</dcterms:created>
  <dcterms:modified xsi:type="dcterms:W3CDTF">2015-05-12T15:34:29Z</dcterms:modified>
</cp:coreProperties>
</file>