
<file path=[Content_Types].xml><?xml version="1.0" encoding="utf-8"?>
<Types xmlns="http://schemas.openxmlformats.org/package/2006/content-types">
  <Default Extension="xml" ContentType="application/xml"/>
  <Default Extension="mov" ContentType="video/quicktime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4" r:id="rId3"/>
    <p:sldId id="277" r:id="rId4"/>
    <p:sldId id="292" r:id="rId5"/>
    <p:sldId id="304" r:id="rId6"/>
    <p:sldId id="305" r:id="rId7"/>
    <p:sldId id="307" r:id="rId8"/>
    <p:sldId id="275" r:id="rId9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08"/>
    <p:restoredTop sz="76381"/>
  </p:normalViewPr>
  <p:slideViewPr>
    <p:cSldViewPr snapToGrid="0" snapToObjects="1">
      <p:cViewPr>
        <p:scale>
          <a:sx n="96" d="100"/>
          <a:sy n="96" d="100"/>
        </p:scale>
        <p:origin x="155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7" d="100"/>
          <a:sy n="117" d="100"/>
        </p:scale>
        <p:origin x="11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3854AE3F-6BAC-914C-A41A-88064ED95B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C804B3A-EC11-0842-9623-0FAFB6E05D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F9FF7-F31C-ED41-9ABA-192D8ABC5769}" type="datetimeFigureOut">
              <a:rPr lang="en-US" smtClean="0"/>
              <a:t>11/12/19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6AB0FA0-EAC0-8449-B925-A713DA70EB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865D5BD-5088-AA4B-8F08-650D8099C7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C5EE8-A214-4D43-A5DA-CE0A8072E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543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54D6C-FB8D-0C45-9DF3-DECA6DADA373}" type="datetimeFigureOut">
              <a:rPr lang="en-US" smtClean="0"/>
              <a:t>11/12/19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032B4-F64F-1D4F-9114-01F5F89D0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98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C032B4-F64F-1D4F-9114-01F5F89D06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5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C032B4-F64F-1D4F-9114-01F5F89D061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9ED23-281E-9947-A46E-257C1B7BA653}" type="datetime1">
              <a:rPr lang="en-US" smtClean="0"/>
              <a:t>11/12/19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89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4E75C-2DD4-5F4F-8D24-CC0CE10EADD0}" type="datetime1">
              <a:rPr lang="en-US" smtClean="0"/>
              <a:t>11/12/19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4CA1C-669E-6342-9364-6248233557F1}" type="datetime1">
              <a:rPr lang="en-US" smtClean="0"/>
              <a:t>11/12/19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73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03D92-A514-F34F-8E3F-1086FE39FA18}" type="datetime1">
              <a:rPr lang="en-US" smtClean="0"/>
              <a:t>11/12/19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6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64A39-7A7B-8C46-906E-4B7414A32D7C}" type="datetime1">
              <a:rPr lang="en-US" smtClean="0"/>
              <a:t>11/12/19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2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821-5B2D-434B-990D-EF06139788BA}" type="datetime1">
              <a:rPr lang="en-US" smtClean="0"/>
              <a:t>11/12/19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39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7459-8953-FB40-8626-8A601214BF20}" type="datetime1">
              <a:rPr lang="en-US" smtClean="0"/>
              <a:t>11/12/19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497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766988"/>
          </a:xfrm>
        </p:spPr>
        <p:txBody>
          <a:bodyPr/>
          <a:lstStyle>
            <a:lvl1pPr>
              <a:defRPr b="1"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1E0B-7D27-844A-B2A8-420F82F15624}" type="datetime1">
              <a:rPr lang="en-US" smtClean="0"/>
              <a:t>11/12/19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VIR-0854A-19  LIGO-G1901646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4E88FD8-A859-BF46-8714-A8E1F8BBA112}"/>
              </a:ext>
            </a:extLst>
          </p:cNvPr>
          <p:cNvCxnSpPr/>
          <p:nvPr userDrawn="1"/>
        </p:nvCxnSpPr>
        <p:spPr>
          <a:xfrm>
            <a:off x="628650" y="903512"/>
            <a:ext cx="7886700" cy="0"/>
          </a:xfrm>
          <a:prstGeom prst="line">
            <a:avLst/>
          </a:prstGeom>
          <a:ln w="50800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26000">
                  <a:schemeClr val="accent3">
                    <a:lumMod val="97000"/>
                    <a:lumOff val="3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330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96DFE-5C3A-2040-A6E6-7CBEDB425A04}" type="datetime1">
              <a:rPr lang="en-US" smtClean="0"/>
              <a:t>11/12/19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2BE53-A623-EE48-A215-C9671E45E4A5}" type="datetime1">
              <a:rPr lang="en-US" smtClean="0"/>
              <a:t>11/12/19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64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4ECEF-80F3-784A-AD6D-798023EF0C93}" type="datetime1">
              <a:rPr lang="en-US" smtClean="0"/>
              <a:t>11/12/19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VIR-0854A-19  LIGO-G1901646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48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127F2-9EDF-9D46-B164-747DA50DD8A7}" type="datetime1">
              <a:rPr lang="en-US" smtClean="0"/>
              <a:t>11/12/19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VIR-0854A-19  LIGO-G1901646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3699C-AD5B-2648-8913-101679DF73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0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tiff"/><Relationship Id="rId5" Type="http://schemas.openxmlformats.org/officeDocument/2006/relationships/image" Target="../media/image5.emf"/><Relationship Id="rId6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8.png"/><Relationship Id="rId5" Type="http://schemas.openxmlformats.org/officeDocument/2006/relationships/image" Target="../media/image200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4" Type="http://schemas.openxmlformats.org/officeDocument/2006/relationships/image" Target="../media/image12.png"/><Relationship Id="rId5" Type="http://schemas.openxmlformats.org/officeDocument/2006/relationships/image" Target="../media/image240.png"/><Relationship Id="rId6" Type="http://schemas.openxmlformats.org/officeDocument/2006/relationships/image" Target="../media/image27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13.png"/><Relationship Id="rId1" Type="http://schemas.openxmlformats.org/officeDocument/2006/relationships/video" Target="NULL" TargetMode="External"/><Relationship Id="rId2" Type="http://schemas.microsoft.com/office/2007/relationships/media" Target="../media/media2.mo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tif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A700C8FC-D9F3-FF49-A28C-CCB5A3705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100" y="1893202"/>
            <a:ext cx="7375800" cy="1611434"/>
          </a:xfrm>
        </p:spPr>
        <p:txBody>
          <a:bodyPr anchor="ctr">
            <a:noAutofit/>
          </a:bodyPr>
          <a:lstStyle/>
          <a:p>
            <a:r>
              <a:rPr lang="en-US" sz="3600" b="1" i="1" dirty="0">
                <a:solidFill>
                  <a:srgbClr val="0070C0"/>
                </a:solidFill>
              </a:rPr>
              <a:t>Molecular Dynamics simulations </a:t>
            </a:r>
            <a:r>
              <a:rPr lang="en-US" sz="3600" b="1" i="1" dirty="0" smtClean="0">
                <a:solidFill>
                  <a:srgbClr val="0070C0"/>
                </a:solidFill>
              </a:rPr>
              <a:t>of microscopic dissipation </a:t>
            </a:r>
            <a:r>
              <a:rPr lang="en-US" sz="3600" b="1" i="1" dirty="0">
                <a:solidFill>
                  <a:srgbClr val="0070C0"/>
                </a:solidFill>
              </a:rPr>
              <a:t>in </a:t>
            </a:r>
            <a:r>
              <a:rPr lang="en-US" sz="3600" b="1" i="1" dirty="0" smtClean="0">
                <a:solidFill>
                  <a:srgbClr val="0070C0"/>
                </a:solidFill>
              </a:rPr>
              <a:t>Ta</a:t>
            </a:r>
            <a:r>
              <a:rPr lang="en-US" sz="3600" b="1" i="1" baseline="-25000" dirty="0" smtClean="0">
                <a:solidFill>
                  <a:srgbClr val="0070C0"/>
                </a:solidFill>
              </a:rPr>
              <a:t>2</a:t>
            </a:r>
            <a:r>
              <a:rPr lang="en-US" sz="3600" b="1" i="1" dirty="0" smtClean="0">
                <a:solidFill>
                  <a:srgbClr val="0070C0"/>
                </a:solidFill>
              </a:rPr>
              <a:t>O</a:t>
            </a:r>
            <a:r>
              <a:rPr lang="en-US" sz="3600" b="1" i="1" baseline="-25000" dirty="0" smtClean="0">
                <a:solidFill>
                  <a:srgbClr val="0070C0"/>
                </a:solidFill>
              </a:rPr>
              <a:t>5</a:t>
            </a:r>
            <a:endParaRPr lang="en-US" sz="3600" b="1" i="1" baseline="-25000" dirty="0">
              <a:solidFill>
                <a:srgbClr val="0070C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7E03A627-FC3C-EF42-95C6-ADA3F0F6AB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500" y="4005416"/>
            <a:ext cx="8001000" cy="1349375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i="1" dirty="0"/>
              <a:t>F. Puosi, F. </a:t>
            </a:r>
            <a:r>
              <a:rPr lang="en-US" i="1" dirty="0" err="1"/>
              <a:t>Fidecaro</a:t>
            </a:r>
            <a:r>
              <a:rPr lang="en-US" i="1" dirty="0"/>
              <a:t>, S. </a:t>
            </a:r>
            <a:r>
              <a:rPr lang="en-US" i="1" dirty="0" err="1"/>
              <a:t>Capaccioli</a:t>
            </a:r>
            <a:r>
              <a:rPr lang="en-US" i="1" dirty="0"/>
              <a:t>, D. </a:t>
            </a:r>
            <a:r>
              <a:rPr lang="en-US" i="1" dirty="0" err="1"/>
              <a:t>Pisignano</a:t>
            </a:r>
            <a:r>
              <a:rPr lang="en-US" i="1" dirty="0"/>
              <a:t> and </a:t>
            </a:r>
            <a:r>
              <a:rPr lang="en-US" i="1" u="sng" dirty="0"/>
              <a:t>D. Leporini</a:t>
            </a:r>
          </a:p>
          <a:p>
            <a:r>
              <a:rPr lang="en-US" sz="1900" dirty="0"/>
              <a:t>Physics Department “E. Fermi”, University of Pisa</a:t>
            </a:r>
          </a:p>
          <a:p>
            <a:r>
              <a:rPr lang="en-US" sz="1900" dirty="0"/>
              <a:t>INFN-Pisa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5D5BE0C-F9DB-7A4D-97DD-8BEF11CC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1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B94EF56-8C2E-044D-89A2-1CA20A46BB54}"/>
              </a:ext>
            </a:extLst>
          </p:cNvPr>
          <p:cNvGrpSpPr/>
          <p:nvPr/>
        </p:nvGrpSpPr>
        <p:grpSpPr>
          <a:xfrm>
            <a:off x="571500" y="212752"/>
            <a:ext cx="8001000" cy="1080000"/>
            <a:chOff x="507021" y="185482"/>
            <a:chExt cx="8001000" cy="1080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A8EF765-5F49-2D4A-9D4C-F81B02FE9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7021" y="185482"/>
              <a:ext cx="3175000" cy="10795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DA75FF10-C730-3041-A0F1-334FFE8D7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0611" y="185482"/>
              <a:ext cx="213741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795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2FA71A2-6D64-844C-A67A-F5828F6AA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992" y="4531846"/>
            <a:ext cx="4046550" cy="18324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0E87522-1E71-894B-A954-961C502EE46B}"/>
              </a:ext>
            </a:extLst>
          </p:cNvPr>
          <p:cNvSpPr/>
          <p:nvPr/>
        </p:nvSpPr>
        <p:spPr>
          <a:xfrm>
            <a:off x="4874962" y="4573268"/>
            <a:ext cx="3983580" cy="175796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DF721B53-E5DB-594D-BB15-3D8A76E8AADF}"/>
              </a:ext>
            </a:extLst>
          </p:cNvPr>
          <p:cNvSpPr/>
          <p:nvPr/>
        </p:nvSpPr>
        <p:spPr>
          <a:xfrm>
            <a:off x="1590805" y="4633505"/>
            <a:ext cx="1728592" cy="31908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03DA3-ABB8-A441-8B8C-FDCAA38E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766988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Ta</a:t>
            </a:r>
            <a:r>
              <a:rPr lang="en-US" i="1" baseline="-25000" dirty="0"/>
              <a:t>2</a:t>
            </a:r>
            <a:r>
              <a:rPr lang="en-US" i="1" dirty="0"/>
              <a:t>O</a:t>
            </a:r>
            <a:r>
              <a:rPr lang="en-US" i="1" baseline="-25000" dirty="0"/>
              <a:t>5</a:t>
            </a:r>
            <a:r>
              <a:rPr lang="en-US" i="1" dirty="0"/>
              <a:t> model and simulation details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86AAF9A-59E8-A241-A104-7D06279C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2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E9F1D03-7BC9-0E46-A7DA-96195D9B9D5C}"/>
              </a:ext>
            </a:extLst>
          </p:cNvPr>
          <p:cNvGrpSpPr/>
          <p:nvPr/>
        </p:nvGrpSpPr>
        <p:grpSpPr>
          <a:xfrm>
            <a:off x="5119228" y="1110265"/>
            <a:ext cx="3648510" cy="3060000"/>
            <a:chOff x="5040931" y="1167912"/>
            <a:chExt cx="3648510" cy="3060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15F53440-6FBE-5042-B25D-C351991B3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29441" y="1167912"/>
              <a:ext cx="3060000" cy="3060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20357320-23C6-BF4C-B836-8E8EEEC680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984" t="10017" r="62687" b="59973"/>
            <a:stretch/>
          </p:blipFill>
          <p:spPr>
            <a:xfrm>
              <a:off x="5040931" y="1664676"/>
              <a:ext cx="1637237" cy="1620000"/>
            </a:xfrm>
            <a:prstGeom prst="rect">
              <a:avLst/>
            </a:prstGeom>
            <a:ln w="76200">
              <a:solidFill>
                <a:schemeClr val="bg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FDD0D37-8036-674F-9719-94D96840F76D}"/>
                </a:ext>
              </a:extLst>
            </p:cNvPr>
            <p:cNvSpPr txBox="1"/>
            <p:nvPr/>
          </p:nvSpPr>
          <p:spPr>
            <a:xfrm>
              <a:off x="5429528" y="1992923"/>
              <a:ext cx="3948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9C34A361-011A-E249-84A2-9B4EFF711E52}"/>
                </a:ext>
              </a:extLst>
            </p:cNvPr>
            <p:cNvSpPr txBox="1"/>
            <p:nvPr/>
          </p:nvSpPr>
          <p:spPr>
            <a:xfrm>
              <a:off x="5655904" y="2591736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EBCC12-96B7-D549-A334-455DF3336DE3}"/>
              </a:ext>
            </a:extLst>
          </p:cNvPr>
          <p:cNvSpPr txBox="1"/>
          <p:nvPr/>
        </p:nvSpPr>
        <p:spPr>
          <a:xfrm>
            <a:off x="175681" y="1200127"/>
            <a:ext cx="5137845" cy="2880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000" b="1" dirty="0"/>
              <a:t>Classical MD simulations</a:t>
            </a:r>
          </a:p>
          <a:p>
            <a:pPr>
              <a:spcAft>
                <a:spcPts val="500"/>
              </a:spcAft>
            </a:pPr>
            <a:r>
              <a:rPr lang="en-US" sz="2000" b="1" dirty="0"/>
              <a:t>Interatomic potential</a:t>
            </a:r>
            <a:r>
              <a:rPr lang="en-US" sz="2000" dirty="0"/>
              <a:t>: </a:t>
            </a:r>
          </a:p>
          <a:p>
            <a:pPr lvl="1">
              <a:spcAft>
                <a:spcPts val="500"/>
              </a:spcAft>
            </a:pPr>
            <a:r>
              <a:rPr lang="en-US" sz="2000" dirty="0"/>
              <a:t>- BKS potential (</a:t>
            </a:r>
            <a:r>
              <a:rPr lang="en-US" sz="2000" dirty="0">
                <a:solidFill>
                  <a:schemeClr val="accent2"/>
                </a:solidFill>
              </a:rPr>
              <a:t>Coulomb</a:t>
            </a:r>
            <a:r>
              <a:rPr lang="en-US" sz="2000" dirty="0"/>
              <a:t> + </a:t>
            </a:r>
            <a:r>
              <a:rPr lang="en-US" sz="2000" dirty="0">
                <a:solidFill>
                  <a:schemeClr val="accent6"/>
                </a:solidFill>
              </a:rPr>
              <a:t>exponential repulsion + </a:t>
            </a:r>
            <a:r>
              <a:rPr lang="en-US" sz="2000" dirty="0" err="1">
                <a:solidFill>
                  <a:schemeClr val="accent6"/>
                </a:solidFill>
              </a:rPr>
              <a:t>VdW</a:t>
            </a:r>
            <a:r>
              <a:rPr lang="en-US" sz="2000" dirty="0">
                <a:solidFill>
                  <a:schemeClr val="accent6"/>
                </a:solidFill>
              </a:rPr>
              <a:t> attraction</a:t>
            </a:r>
            <a:r>
              <a:rPr lang="en-US" sz="2000" dirty="0"/>
              <a:t>) </a:t>
            </a:r>
          </a:p>
          <a:p>
            <a:pPr lvl="1"/>
            <a:r>
              <a:rPr lang="en-US" sz="2000" dirty="0"/>
              <a:t>- </a:t>
            </a:r>
            <a:r>
              <a:rPr lang="en-US" sz="2000" dirty="0">
                <a:solidFill>
                  <a:srgbClr val="7030A0"/>
                </a:solidFill>
              </a:rPr>
              <a:t>covalent bonding </a:t>
            </a:r>
            <a:r>
              <a:rPr lang="en-US" sz="2000" dirty="0"/>
              <a:t>(Morse potential) </a:t>
            </a:r>
          </a:p>
          <a:p>
            <a:pPr lvl="1">
              <a:spcAft>
                <a:spcPts val="500"/>
              </a:spcAft>
            </a:pPr>
            <a:r>
              <a:rPr lang="en-US" sz="1600" dirty="0"/>
              <a:t>[</a:t>
            </a:r>
            <a:r>
              <a:rPr lang="en-US" sz="1600" dirty="0" err="1"/>
              <a:t>Trinastic</a:t>
            </a:r>
            <a:r>
              <a:rPr lang="en-US" sz="1600" dirty="0"/>
              <a:t> et al., JCP 2013]</a:t>
            </a:r>
          </a:p>
          <a:p>
            <a:pPr lvl="1"/>
            <a:r>
              <a:rPr lang="en-US" sz="2000" dirty="0"/>
              <a:t>- optimization: </a:t>
            </a:r>
            <a:r>
              <a:rPr lang="en-US" sz="2000" dirty="0">
                <a:solidFill>
                  <a:srgbClr val="00B0F0"/>
                </a:solidFill>
              </a:rPr>
              <a:t>Wolf truncation with cut-off</a:t>
            </a:r>
          </a:p>
          <a:p>
            <a:pPr lvl="1">
              <a:spcAft>
                <a:spcPts val="500"/>
              </a:spcAft>
            </a:pPr>
            <a:r>
              <a:rPr lang="en-US" sz="1600" dirty="0"/>
              <a:t>[</a:t>
            </a:r>
            <a:r>
              <a:rPr lang="en-US" sz="1600" dirty="0" err="1"/>
              <a:t>Damart</a:t>
            </a:r>
            <a:r>
              <a:rPr lang="en-US" sz="1600" dirty="0"/>
              <a:t> et al. JAP 2016]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F3C128E-BE01-9547-ABDC-746859DDE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458" y="4171234"/>
            <a:ext cx="4376842" cy="216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B854C66-3AB7-9A4C-9791-2E4569A79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280" y="6422065"/>
            <a:ext cx="2239011" cy="3636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48CF7F3-3A46-9B46-AC24-36610C157B23}"/>
              </a:ext>
            </a:extLst>
          </p:cNvPr>
          <p:cNvSpPr/>
          <p:nvPr/>
        </p:nvSpPr>
        <p:spPr>
          <a:xfrm>
            <a:off x="1809305" y="5018371"/>
            <a:ext cx="1597774" cy="480555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99189DE-DA36-B443-B0AA-57C696D0A2AC}"/>
              </a:ext>
            </a:extLst>
          </p:cNvPr>
          <p:cNvSpPr/>
          <p:nvPr/>
        </p:nvSpPr>
        <p:spPr>
          <a:xfrm>
            <a:off x="559480" y="6405648"/>
            <a:ext cx="2371610" cy="31908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4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03DA3-ABB8-A441-8B8C-FDCAA38E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766988"/>
          </a:xfrm>
        </p:spPr>
        <p:txBody>
          <a:bodyPr>
            <a:normAutofit/>
          </a:bodyPr>
          <a:lstStyle/>
          <a:p>
            <a:r>
              <a:rPr lang="en-US" i="1" dirty="0"/>
              <a:t>Mechanical </a:t>
            </a:r>
            <a:r>
              <a:rPr lang="en-US" i="1" dirty="0" smtClean="0"/>
              <a:t>loss </a:t>
            </a:r>
            <a:r>
              <a:rPr lang="en-US" i="1" dirty="0"/>
              <a:t>in </a:t>
            </a:r>
            <a:r>
              <a:rPr lang="en-US" i="1" dirty="0" smtClean="0"/>
              <a:t>Ta</a:t>
            </a:r>
            <a:r>
              <a:rPr lang="en-US" i="1" baseline="-25000" dirty="0" smtClean="0"/>
              <a:t>2</a:t>
            </a:r>
            <a:r>
              <a:rPr lang="en-US" i="1" dirty="0" smtClean="0"/>
              <a:t>O</a:t>
            </a:r>
            <a:r>
              <a:rPr lang="en-US" i="1" baseline="-25000" dirty="0" smtClean="0"/>
              <a:t>5</a:t>
            </a:r>
            <a:r>
              <a:rPr lang="en-US" i="1" dirty="0"/>
              <a:t> </a:t>
            </a:r>
            <a:r>
              <a:rPr lang="en-US" i="1" dirty="0" smtClean="0"/>
              <a:t>glass 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86AAF9A-59E8-A241-A104-7D06279C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3</a:t>
            </a:fld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E4BAA9D0-A70E-4B44-BD1F-14474D1DBB2E}"/>
              </a:ext>
            </a:extLst>
          </p:cNvPr>
          <p:cNvSpPr txBox="1"/>
          <p:nvPr/>
        </p:nvSpPr>
        <p:spPr>
          <a:xfrm>
            <a:off x="175846" y="1634171"/>
            <a:ext cx="8339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000" dirty="0" err="1"/>
              <a:t>testo</a:t>
            </a:r>
            <a:endParaRPr lang="en-US" sz="2000" dirty="0">
              <a:ea typeface="Cambria Math" panose="020405030504060302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2D3CB54D-F76F-5446-83B6-C24AA37110A8}"/>
              </a:ext>
            </a:extLst>
          </p:cNvPr>
          <p:cNvGrpSpPr/>
          <p:nvPr/>
        </p:nvGrpSpPr>
        <p:grpSpPr>
          <a:xfrm>
            <a:off x="175846" y="913048"/>
            <a:ext cx="8195630" cy="2441665"/>
            <a:chOff x="125679" y="1107917"/>
            <a:chExt cx="8195630" cy="244166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41830044-97E7-AA49-ACB0-B8471A0C1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299" y="1569582"/>
              <a:ext cx="3520000" cy="19800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D2A4DD9-929A-AC47-A6CE-A56A7FFD0D17}"/>
                </a:ext>
              </a:extLst>
            </p:cNvPr>
            <p:cNvSpPr txBox="1"/>
            <p:nvPr/>
          </p:nvSpPr>
          <p:spPr>
            <a:xfrm>
              <a:off x="125679" y="1107917"/>
              <a:ext cx="81956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</a:rPr>
                <a:t>Molecular Dynamics – Mechanical Spectroscopy (MD-MS)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7B52FFAF-6488-9149-8BB9-60754A212404}"/>
                  </a:ext>
                </a:extLst>
              </p:cNvPr>
              <p:cNvSpPr txBox="1"/>
              <p:nvPr/>
            </p:nvSpPr>
            <p:spPr>
              <a:xfrm>
                <a:off x="1165140" y="4299665"/>
                <a:ext cx="1799852" cy="539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B52FFAF-6488-9149-8BB9-60754A2124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140" y="4299665"/>
                <a:ext cx="1799852" cy="539635"/>
              </a:xfrm>
              <a:prstGeom prst="rect">
                <a:avLst/>
              </a:prstGeom>
              <a:blipFill>
                <a:blip r:embed="rId5"/>
                <a:stretch>
                  <a:fillRect l="-3521" t="-4651" r="-3521" b="-139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46A458C-18A7-824A-9D84-100F812ED733}"/>
              </a:ext>
            </a:extLst>
          </p:cNvPr>
          <p:cNvSpPr txBox="1"/>
          <p:nvPr/>
        </p:nvSpPr>
        <p:spPr>
          <a:xfrm>
            <a:off x="139832" y="3425673"/>
            <a:ext cx="3850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dirty="0"/>
              <a:t>- apply numerical strain and compute </a:t>
            </a:r>
            <a:r>
              <a:rPr lang="en-US" dirty="0" smtClean="0"/>
              <a:t>stress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46A458C-18A7-824A-9D84-100F812ED733}"/>
              </a:ext>
            </a:extLst>
          </p:cNvPr>
          <p:cNvSpPr txBox="1"/>
          <p:nvPr/>
        </p:nvSpPr>
        <p:spPr>
          <a:xfrm>
            <a:off x="4345598" y="5882314"/>
            <a:ext cx="3850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dirty="0" smtClean="0"/>
              <a:t>F. </a:t>
            </a:r>
            <a:r>
              <a:rPr lang="en-US" dirty="0" err="1" smtClean="0"/>
              <a:t>Puosi</a:t>
            </a:r>
            <a:r>
              <a:rPr lang="en-US" dirty="0" smtClean="0"/>
              <a:t> et al., </a:t>
            </a:r>
            <a:r>
              <a:rPr lang="en-US" dirty="0"/>
              <a:t>P</a:t>
            </a:r>
            <a:r>
              <a:rPr lang="en-US" dirty="0" smtClean="0"/>
              <a:t>hys. Rev. Res., in press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8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nline Media 7" descr="movie1">
            <a:hlinkClick r:id="" action="ppaction://media"/>
            <a:extLst>
              <a:ext uri="{FF2B5EF4-FFF2-40B4-BE49-F238E27FC236}">
                <a16:creationId xmlns:a16="http://schemas.microsoft.com/office/drawing/2014/main" xmlns="" id="{1B8A48F5-A31C-B040-8598-D33DA61B60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2000" y="1048349"/>
            <a:ext cx="7200000" cy="540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03DA3-ABB8-A441-8B8C-FDCAA38E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766988"/>
          </a:xfrm>
        </p:spPr>
        <p:txBody>
          <a:bodyPr>
            <a:normAutofit/>
          </a:bodyPr>
          <a:lstStyle/>
          <a:p>
            <a:r>
              <a:rPr lang="en-US" sz="3600" i="1" dirty="0"/>
              <a:t>Microscopic perspective on dissipation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86AAF9A-59E8-A241-A104-7D06279C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B83EE3D8-8419-A84E-AB48-1D0ED44ACB30}"/>
                  </a:ext>
                </a:extLst>
              </p:cNvPr>
              <p:cNvSpPr/>
              <p:nvPr/>
            </p:nvSpPr>
            <p:spPr>
              <a:xfrm>
                <a:off x="249071" y="1160891"/>
                <a:ext cx="39002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dirty="0"/>
                  <a:t>We focus 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=300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𝐺𝐻𝑧</m:t>
                    </m:r>
                  </m:oMath>
                </a14:m>
                <a:r>
                  <a:rPr lang="en-US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EE3D8-8419-A84E-AB48-1D0ED44AC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071" y="1160891"/>
                <a:ext cx="3900235" cy="369332"/>
              </a:xfrm>
              <a:prstGeom prst="rect">
                <a:avLst/>
              </a:prstGeom>
              <a:blipFill>
                <a:blip r:embed="rId5"/>
                <a:stretch>
                  <a:fillRect l="-1299" t="-3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FE84EE-233A-534C-B714-3CF6F0E531C7}"/>
              </a:ext>
            </a:extLst>
          </p:cNvPr>
          <p:cNvSpPr txBox="1"/>
          <p:nvPr/>
        </p:nvSpPr>
        <p:spPr>
          <a:xfrm>
            <a:off x="5781916" y="5313791"/>
            <a:ext cx="2733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cs typeface="Times New Roman" panose="02020603050405020304" pitchFamily="18" charset="0"/>
              </a:rPr>
              <a:t>Color code: magnitude of instantaneous velocity</a:t>
            </a:r>
          </a:p>
        </p:txBody>
      </p:sp>
    </p:spTree>
    <p:extLst>
      <p:ext uri="{BB962C8B-B14F-4D97-AF65-F5344CB8AC3E}">
        <p14:creationId xmlns:p14="http://schemas.microsoft.com/office/powerpoint/2010/main" val="46435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03DA3-ABB8-A441-8B8C-FDCAA38E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766988"/>
          </a:xfrm>
        </p:spPr>
        <p:txBody>
          <a:bodyPr>
            <a:noAutofit/>
          </a:bodyPr>
          <a:lstStyle/>
          <a:p>
            <a:r>
              <a:rPr lang="en-US" sz="3200" i="1" dirty="0"/>
              <a:t>Statistics of plastic atomic rearrangements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86AAF9A-59E8-A241-A104-7D06279C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9F0118A-DB22-064F-BFB5-A2D282CD9F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20" b="37048"/>
          <a:stretch/>
        </p:blipFill>
        <p:spPr>
          <a:xfrm>
            <a:off x="-241462" y="3200400"/>
            <a:ext cx="5299364" cy="3657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EC8802C-DDF9-914A-BC26-58F57EA06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83805"/>
            <a:ext cx="2715156" cy="288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955CA436-6BFD-DE47-AA8E-B66B6D73CDE0}"/>
                  </a:ext>
                </a:extLst>
              </p:cNvPr>
              <p:cNvSpPr txBox="1"/>
              <p:nvPr/>
            </p:nvSpPr>
            <p:spPr>
              <a:xfrm>
                <a:off x="252243" y="1118997"/>
                <a:ext cx="4319757" cy="1603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2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Dissipation as due </a:t>
                </a:r>
                <a:r>
                  <a:rPr lang="en-US" sz="200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to </a:t>
                </a:r>
                <a:r>
                  <a:rPr lang="en-US" sz="2000" smtClean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irreversible </a:t>
                </a:r>
                <a:r>
                  <a:rPr lang="en-US" sz="20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events </a:t>
                </a:r>
                <a:r>
                  <a:rPr lang="en-US" sz="2000" dirty="0">
                    <a:ea typeface="Cambria Math" panose="02040503050406030204" pitchFamily="18" charset="0"/>
                  </a:rPr>
                  <a:t>leading to change of basin in the PEL  </a:t>
                </a:r>
              </a:p>
              <a:p>
                <a:pPr>
                  <a:spcAft>
                    <a:spcPts val="2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𝑝𝑙</m:t>
                        </m:r>
                      </m:sub>
                    </m:sSub>
                  </m:oMath>
                </a14:m>
                <a:r>
                  <a:rPr lang="en-US" sz="2000" dirty="0">
                    <a:ea typeface="Cambria Math" panose="02040503050406030204" pitchFamily="18" charset="0"/>
                  </a:rPr>
                  <a:t> atom displacement (in IS) over one strain cycle</a:t>
                </a:r>
                <a:endParaRPr lang="en-US" sz="16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55CA436-6BFD-DE47-AA8E-B66B6D73C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43" y="1118997"/>
                <a:ext cx="4319757" cy="1603581"/>
              </a:xfrm>
              <a:prstGeom prst="rect">
                <a:avLst/>
              </a:prstGeom>
              <a:blipFill rotWithShape="0">
                <a:blip r:embed="rId4"/>
                <a:stretch>
                  <a:fillRect l="-1410" t="-2281" r="-1975" b="-6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0E5EC6A7-9296-344A-B0A4-5CD2E4E86470}"/>
                  </a:ext>
                </a:extLst>
              </p:cNvPr>
              <p:cNvSpPr txBox="1"/>
              <p:nvPr/>
            </p:nvSpPr>
            <p:spPr>
              <a:xfrm>
                <a:off x="7086600" y="949812"/>
                <a:ext cx="2057400" cy="66774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2000"/>
                  </a:spcAft>
                </a:pPr>
                <a:r>
                  <a:rPr lang="en-US" dirty="0">
                    <a:ea typeface="Cambria Math" panose="02040503050406030204" pitchFamily="18" charset="0"/>
                  </a:rPr>
                  <a:t>Representative map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𝑝𝑙</m:t>
                        </m:r>
                      </m:sub>
                    </m:sSub>
                  </m:oMath>
                </a14:m>
                <a:r>
                  <a:rPr lang="en-US" dirty="0">
                    <a:ea typeface="Cambria Math" panose="02040503050406030204" pitchFamily="18" charset="0"/>
                  </a:rPr>
                  <a:t>  field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EC6A7-9296-344A-B0A4-5CD2E4E86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949812"/>
                <a:ext cx="2057400" cy="667747"/>
              </a:xfrm>
              <a:prstGeom prst="rect">
                <a:avLst/>
              </a:prstGeom>
              <a:blipFill>
                <a:blip r:embed="rId5"/>
                <a:stretch>
                  <a:fillRect l="-2454" t="-3774" r="-3681"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B9C98A5A-6EC1-914D-9FBB-45208FF5767D}"/>
                  </a:ext>
                </a:extLst>
              </p:cNvPr>
              <p:cNvSpPr txBox="1"/>
              <p:nvPr/>
            </p:nvSpPr>
            <p:spPr>
              <a:xfrm>
                <a:off x="4860897" y="4441988"/>
                <a:ext cx="3912714" cy="1295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2000"/>
                  </a:spcAft>
                </a:pPr>
                <a:r>
                  <a:rPr lang="en-U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Power-law distribution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𝑝𝑙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</a:p>
              <a:p>
                <a:pPr>
                  <a:spcAft>
                    <a:spcPts val="2000"/>
                  </a:spcAft>
                </a:pPr>
                <a:r>
                  <a:rPr lang="en-US" sz="2000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Oxygen atoms are more mobile </a:t>
                </a:r>
                <a:r>
                  <a:rPr lang="en-US" sz="2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than tantalum ones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9C98A5A-6EC1-914D-9FBB-45208FF57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897" y="4441988"/>
                <a:ext cx="3912714" cy="1295804"/>
              </a:xfrm>
              <a:prstGeom prst="rect">
                <a:avLst/>
              </a:prstGeom>
              <a:blipFill>
                <a:blip r:embed="rId6"/>
                <a:stretch>
                  <a:fillRect l="-1618" t="-1942" b="-67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249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03DA3-ABB8-A441-8B8C-FDCAA38E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766988"/>
          </a:xfrm>
        </p:spPr>
        <p:txBody>
          <a:bodyPr>
            <a:normAutofit/>
          </a:bodyPr>
          <a:lstStyle/>
          <a:p>
            <a:r>
              <a:rPr lang="en-US" sz="3200" i="1" dirty="0"/>
              <a:t>Statistics of plastic atomic rearrangements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86AAF9A-59E8-A241-A104-7D06279C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6</a:t>
            </a:fld>
            <a:endParaRPr lang="en-US"/>
          </a:p>
        </p:txBody>
      </p:sp>
      <p:pic>
        <p:nvPicPr>
          <p:cNvPr id="5" name="Online Media 4" descr="movie1">
            <a:hlinkClick r:id="" action="ppaction://media"/>
            <a:extLst>
              <a:ext uri="{FF2B5EF4-FFF2-40B4-BE49-F238E27FC236}">
                <a16:creationId xmlns:a16="http://schemas.microsoft.com/office/drawing/2014/main" xmlns="" id="{FE96FD55-2715-9347-94ED-2BA3381FB3D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24.247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81292" y="1121481"/>
            <a:ext cx="6720000" cy="50400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E4BAA9D0-A70E-4B44-BD1F-14474D1DBB2E}"/>
              </a:ext>
            </a:extLst>
          </p:cNvPr>
          <p:cNvSpPr txBox="1"/>
          <p:nvPr/>
        </p:nvSpPr>
        <p:spPr>
          <a:xfrm>
            <a:off x="179881" y="1109931"/>
            <a:ext cx="3252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2000" dirty="0"/>
              <a:t>Focus on </a:t>
            </a:r>
            <a:r>
              <a:rPr lang="en-US" sz="2000" dirty="0" err="1"/>
              <a:t>polyhedra</a:t>
            </a:r>
            <a:r>
              <a:rPr lang="en-US" sz="2000" dirty="0"/>
              <a:t> centered on the 5% Ta atoms with largest plastic  displacement</a:t>
            </a:r>
          </a:p>
        </p:txBody>
      </p:sp>
    </p:spTree>
    <p:extLst>
      <p:ext uri="{BB962C8B-B14F-4D97-AF65-F5344CB8AC3E}">
        <p14:creationId xmlns:p14="http://schemas.microsoft.com/office/powerpoint/2010/main" val="129813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03DA3-ABB8-A441-8B8C-FDCAA38E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766988"/>
          </a:xfrm>
        </p:spPr>
        <p:txBody>
          <a:bodyPr>
            <a:normAutofit/>
          </a:bodyPr>
          <a:lstStyle/>
          <a:p>
            <a:r>
              <a:rPr lang="en-US" sz="3200" i="1" dirty="0"/>
              <a:t>Statistics of plastic atomic rearrangements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86AAF9A-59E8-A241-A104-7D06279C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7</a:t>
            </a:fld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E4BAA9D0-A70E-4B44-BD1F-14474D1DBB2E}"/>
              </a:ext>
            </a:extLst>
          </p:cNvPr>
          <p:cNvSpPr txBox="1"/>
          <p:nvPr/>
        </p:nvSpPr>
        <p:spPr>
          <a:xfrm>
            <a:off x="4280633" y="2055734"/>
            <a:ext cx="4863367" cy="897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200" dirty="0"/>
              <a:t>- </a:t>
            </a:r>
            <a:r>
              <a:rPr lang="en-US" sz="2200" dirty="0">
                <a:solidFill>
                  <a:srgbClr val="0070C0"/>
                </a:solidFill>
              </a:rPr>
              <a:t>Plastic events involves dozens of atoms</a:t>
            </a:r>
          </a:p>
          <a:p>
            <a:pPr lvl="1">
              <a:spcAft>
                <a:spcPts val="500"/>
              </a:spcAft>
            </a:pPr>
            <a:r>
              <a:rPr lang="en-US" sz="2200" dirty="0"/>
              <a:t>importance of medium range order.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1E9A680-3A2D-7F43-BF32-9565B50BA5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3" t="21798" r="36895" b="50000"/>
          <a:stretch/>
        </p:blipFill>
        <p:spPr>
          <a:xfrm>
            <a:off x="4957123" y="3836213"/>
            <a:ext cx="3929119" cy="2700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EA210855-5846-5F40-98BD-26929ABE4C70}"/>
              </a:ext>
            </a:extLst>
          </p:cNvPr>
          <p:cNvGrpSpPr/>
          <p:nvPr/>
        </p:nvGrpSpPr>
        <p:grpSpPr>
          <a:xfrm>
            <a:off x="-171166" y="1306766"/>
            <a:ext cx="4451799" cy="3293300"/>
            <a:chOff x="173605" y="994542"/>
            <a:chExt cx="4451799" cy="32933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C0D1A3F1-B73E-5B48-A356-795290582D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283" b="38228"/>
            <a:stretch/>
          </p:blipFill>
          <p:spPr>
            <a:xfrm>
              <a:off x="173605" y="1263842"/>
              <a:ext cx="4451799" cy="3024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3321EDFE-21F5-4541-9B7E-443D12E19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3463" y="994542"/>
              <a:ext cx="1696971" cy="18000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E9EC1BC-8F1A-624C-BA9D-1E19A519605E}"/>
                </a:ext>
              </a:extLst>
            </p:cNvPr>
            <p:cNvSpPr txBox="1"/>
            <p:nvPr/>
          </p:nvSpPr>
          <p:spPr>
            <a:xfrm>
              <a:off x="1737720" y="3063842"/>
              <a:ext cx="16189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en-US" sz="2200" dirty="0"/>
                <a:t>slope = -2.3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AFFC585-3100-EF4A-8082-732AE0384A6D}"/>
              </a:ext>
            </a:extLst>
          </p:cNvPr>
          <p:cNvSpPr txBox="1"/>
          <p:nvPr/>
        </p:nvSpPr>
        <p:spPr>
          <a:xfrm>
            <a:off x="628650" y="1211652"/>
            <a:ext cx="1910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b="1" dirty="0"/>
              <a:t>cluster analysis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1D32F02-EE3B-664E-829A-CB79269B223F}"/>
              </a:ext>
            </a:extLst>
          </p:cNvPr>
          <p:cNvSpPr txBox="1"/>
          <p:nvPr/>
        </p:nvSpPr>
        <p:spPr>
          <a:xfrm>
            <a:off x="244506" y="4748498"/>
            <a:ext cx="45599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200" dirty="0">
                <a:solidFill>
                  <a:srgbClr val="0070C0"/>
                </a:solidFill>
              </a:rPr>
              <a:t>Corner sharing connections </a:t>
            </a:r>
            <a:r>
              <a:rPr lang="en-US" sz="2200" dirty="0"/>
              <a:t>dominates in plastically rearranging cluster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1D32F02-EE3B-664E-829A-CB79269B223F}"/>
              </a:ext>
            </a:extLst>
          </p:cNvPr>
          <p:cNvSpPr txBox="1"/>
          <p:nvPr/>
        </p:nvSpPr>
        <p:spPr>
          <a:xfrm>
            <a:off x="5830519" y="3836663"/>
            <a:ext cx="9825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200" smtClean="0">
                <a:solidFill>
                  <a:srgbClr val="0070C0"/>
                </a:solidFill>
              </a:rPr>
              <a:t>Corner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1D32F02-EE3B-664E-829A-CB79269B223F}"/>
              </a:ext>
            </a:extLst>
          </p:cNvPr>
          <p:cNvSpPr txBox="1"/>
          <p:nvPr/>
        </p:nvSpPr>
        <p:spPr>
          <a:xfrm>
            <a:off x="6791001" y="5186213"/>
            <a:ext cx="9825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200" smtClean="0">
                <a:solidFill>
                  <a:srgbClr val="0070C0"/>
                </a:solidFill>
              </a:rPr>
              <a:t>Edge</a:t>
            </a:r>
            <a:endParaRPr lang="en-US" sz="2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1D32F02-EE3B-664E-829A-CB79269B223F}"/>
              </a:ext>
            </a:extLst>
          </p:cNvPr>
          <p:cNvSpPr txBox="1"/>
          <p:nvPr/>
        </p:nvSpPr>
        <p:spPr>
          <a:xfrm>
            <a:off x="7581548" y="5617100"/>
            <a:ext cx="7483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200" dirty="0" smtClean="0">
                <a:solidFill>
                  <a:srgbClr val="0070C0"/>
                </a:solidFill>
              </a:rPr>
              <a:t>Face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28273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803DA3-ABB8-A441-8B8C-FDCAA38E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766988"/>
          </a:xfrm>
        </p:spPr>
        <p:txBody>
          <a:bodyPr/>
          <a:lstStyle/>
          <a:p>
            <a:r>
              <a:rPr lang="en-US" i="1" dirty="0"/>
              <a:t>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86AAF9A-59E8-A241-A104-7D06279C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3699C-AD5B-2648-8913-101679DF7323}" type="slidenum">
              <a:rPr lang="en-US" smtClean="0"/>
              <a:t>8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7488D77-9682-0F4F-88B0-B15E71C43DC5}"/>
              </a:ext>
            </a:extLst>
          </p:cNvPr>
          <p:cNvSpPr txBox="1"/>
          <p:nvPr/>
        </p:nvSpPr>
        <p:spPr>
          <a:xfrm>
            <a:off x="943896" y="5707916"/>
            <a:ext cx="7256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i="1" dirty="0"/>
              <a:t>Thanks for your attention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25EF05-D9F1-884A-9639-0C92DAED68AB}"/>
              </a:ext>
            </a:extLst>
          </p:cNvPr>
          <p:cNvSpPr txBox="1"/>
          <p:nvPr/>
        </p:nvSpPr>
        <p:spPr>
          <a:xfrm>
            <a:off x="278087" y="1350440"/>
            <a:ext cx="8587824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2000" b="1" dirty="0">
                <a:solidFill>
                  <a:srgbClr val="0070C0"/>
                </a:solidFill>
                <a:ea typeface="Cambria Math" panose="02040503050406030204" pitchFamily="18" charset="0"/>
              </a:rPr>
              <a:t>Modeling and simulations </a:t>
            </a:r>
            <a:r>
              <a:rPr lang="en-US" sz="2000" dirty="0">
                <a:ea typeface="Cambria Math" panose="02040503050406030204" pitchFamily="18" charset="0"/>
              </a:rPr>
              <a:t>can be of valuable help in the selection and design of advanced materials for coatings application as they can:</a:t>
            </a:r>
            <a:endParaRPr lang="en-US" sz="2000" baseline="-25000" dirty="0">
              <a:ea typeface="Cambria Math" panose="020405030504060302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en-US" sz="2000" dirty="0">
                <a:ea typeface="Cambria Math" panose="02040503050406030204" pitchFamily="18" charset="0"/>
              </a:rPr>
              <a:t>	- provide a quick estimate of losses (Q</a:t>
            </a:r>
            <a:r>
              <a:rPr lang="en-US" sz="2000" dirty="0" smtClean="0">
                <a:ea typeface="Cambria Math" panose="02040503050406030204" pitchFamily="18" charset="0"/>
              </a:rPr>
              <a:t>) * </a:t>
            </a:r>
          </a:p>
          <a:p>
            <a:pPr algn="just">
              <a:spcAft>
                <a:spcPts val="1000"/>
              </a:spcAft>
            </a:pPr>
            <a:r>
              <a:rPr lang="en-US" sz="2000" dirty="0">
                <a:ea typeface="Cambria Math" panose="02040503050406030204" pitchFamily="18" charset="0"/>
              </a:rPr>
              <a:t>	- give a microscopic insight in the dissipation mechanisms</a:t>
            </a:r>
            <a:r>
              <a:rPr lang="en-US" sz="2000" dirty="0" smtClean="0">
                <a:ea typeface="Cambria Math" panose="02040503050406030204" pitchFamily="18" charset="0"/>
              </a:rPr>
              <a:t>,</a:t>
            </a:r>
            <a:endParaRPr lang="en-US" sz="2000" baseline="-25000" dirty="0">
              <a:solidFill>
                <a:srgbClr val="0070C0"/>
              </a:solidFill>
              <a:ea typeface="Cambria Math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46A458C-18A7-824A-9D84-100F812ED733}"/>
              </a:ext>
            </a:extLst>
          </p:cNvPr>
          <p:cNvSpPr txBox="1"/>
          <p:nvPr/>
        </p:nvSpPr>
        <p:spPr>
          <a:xfrm>
            <a:off x="4664881" y="4928158"/>
            <a:ext cx="3850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dirty="0" smtClean="0"/>
              <a:t>* F. </a:t>
            </a:r>
            <a:r>
              <a:rPr lang="en-US" dirty="0" err="1" smtClean="0"/>
              <a:t>Puosi</a:t>
            </a:r>
            <a:r>
              <a:rPr lang="en-US" dirty="0" smtClean="0"/>
              <a:t> et al., </a:t>
            </a:r>
            <a:r>
              <a:rPr lang="en-US" dirty="0"/>
              <a:t>P</a:t>
            </a:r>
            <a:r>
              <a:rPr lang="en-US" dirty="0" smtClean="0"/>
              <a:t>hys. Rev. Res., in press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547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27727</TotalTime>
  <Words>335</Words>
  <Application>Microsoft Macintosh PowerPoint</Application>
  <PresentationFormat>On-screen Show (4:3)</PresentationFormat>
  <Paragraphs>56</Paragraphs>
  <Slides>8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Calibri Light</vt:lpstr>
      <vt:lpstr>Cambria Math</vt:lpstr>
      <vt:lpstr>Times New Roman</vt:lpstr>
      <vt:lpstr>Arial</vt:lpstr>
      <vt:lpstr>Office Theme</vt:lpstr>
      <vt:lpstr>Molecular Dynamics simulations of microscopic dissipation in Ta2O5</vt:lpstr>
      <vt:lpstr>Ta2O5 model and simulation details</vt:lpstr>
      <vt:lpstr>Mechanical loss in Ta2O5 glass </vt:lpstr>
      <vt:lpstr>Microscopic perspective on dissipation</vt:lpstr>
      <vt:lpstr>Statistics of plastic atomic rearrangements</vt:lpstr>
      <vt:lpstr>Statistics of plastic atomic rearrangements</vt:lpstr>
      <vt:lpstr>Statistics of plastic atomic rearrangements</vt:lpstr>
      <vt:lpstr>Summary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Mechanical losses in amorphous Ta2O5 from Molecular Dynamics Dynamical</dc:title>
  <dc:creator>FRANCESCO PUOSI</dc:creator>
  <cp:lastModifiedBy>DINO LEPORINI</cp:lastModifiedBy>
  <cp:revision>662</cp:revision>
  <cp:lastPrinted>2019-10-17T08:38:52Z</cp:lastPrinted>
  <dcterms:created xsi:type="dcterms:W3CDTF">2019-03-17T14:26:00Z</dcterms:created>
  <dcterms:modified xsi:type="dcterms:W3CDTF">2019-11-12T16:49:28Z</dcterms:modified>
</cp:coreProperties>
</file>