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73" r:id="rId2"/>
    <p:sldId id="307" r:id="rId3"/>
    <p:sldId id="302" r:id="rId4"/>
    <p:sldId id="312" r:id="rId5"/>
    <p:sldId id="304" r:id="rId6"/>
    <p:sldId id="305" r:id="rId7"/>
    <p:sldId id="314" r:id="rId8"/>
    <p:sldId id="315" r:id="rId9"/>
    <p:sldId id="316" r:id="rId10"/>
    <p:sldId id="317" r:id="rId11"/>
    <p:sldId id="322" r:id="rId12"/>
    <p:sldId id="318" r:id="rId13"/>
    <p:sldId id="319" r:id="rId14"/>
  </p:sldIdLst>
  <p:sldSz cx="9144000" cy="6858000" type="screen4x3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Comic Sans MS" pitchFamily="66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D6113"/>
    <a:srgbClr val="FFFF00"/>
    <a:srgbClr val="008080"/>
    <a:srgbClr val="009999"/>
    <a:srgbClr val="0099FF"/>
    <a:srgbClr val="00CCFF"/>
    <a:srgbClr val="006600"/>
    <a:srgbClr val="0000CC"/>
    <a:srgbClr val="00CC99"/>
    <a:srgbClr val="3399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4917" autoAdjust="0"/>
    <p:restoredTop sz="94676" autoAdjust="0"/>
  </p:normalViewPr>
  <p:slideViewPr>
    <p:cSldViewPr snapToObjects="1">
      <p:cViewPr varScale="1">
        <p:scale>
          <a:sx n="64" d="100"/>
          <a:sy n="64" d="100"/>
        </p:scale>
        <p:origin x="-120" y="-71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240"/>
    </p:cViewPr>
  </p:sorterViewPr>
  <p:notesViewPr>
    <p:cSldViewPr snapToObjects="1">
      <p:cViewPr varScale="1">
        <p:scale>
          <a:sx n="46" d="100"/>
          <a:sy n="46" d="100"/>
        </p:scale>
        <p:origin x="-1242" y="-78"/>
      </p:cViewPr>
      <p:guideLst>
        <p:guide orient="horz" pos="2928"/>
        <p:guide pos="2208"/>
      </p:guideLst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83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Carlo Bradaschia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59225" y="0"/>
            <a:ext cx="3087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31/10/2002</a:t>
            </a:r>
          </a:p>
        </p:txBody>
      </p:sp>
      <p:sp>
        <p:nvSpPr>
          <p:cNvPr id="922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29675"/>
            <a:ext cx="30083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22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59225" y="8829675"/>
            <a:ext cx="3087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52D6579E-4D3F-4B20-BC7F-F44885D61D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083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Carlo Bradaschia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59225" y="0"/>
            <a:ext cx="3087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r>
              <a:rPr lang="en-US"/>
              <a:t>31/10/2002</a:t>
            </a:r>
          </a:p>
        </p:txBody>
      </p:sp>
      <p:sp>
        <p:nvSpPr>
          <p:cNvPr id="92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25550" y="717550"/>
            <a:ext cx="4595813" cy="3446463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9325" y="4451350"/>
            <a:ext cx="5146675" cy="4162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675"/>
            <a:ext cx="3008313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59225" y="8829675"/>
            <a:ext cx="3087688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>
                <a:latin typeface="Times New Roman" pitchFamily="18" charset="0"/>
              </a:defRPr>
            </a:lvl1pPr>
          </a:lstStyle>
          <a:p>
            <a:pPr>
              <a:defRPr/>
            </a:pPr>
            <a:fld id="{CCB04900-D969-4BE0-ADCF-D4528D55556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ft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31/10/2002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04900-D969-4BE0-ADCF-D4528D55556F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31/10/2002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04900-D969-4BE0-ADCF-D4528D55556F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31/10/2002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04900-D969-4BE0-ADCF-D4528D55556F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31/10/2002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04900-D969-4BE0-ADCF-D4528D55556F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31/10/2002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CB04900-D969-4BE0-ADCF-D4528D55556F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52E186-A062-4886-A16B-7D67BE38E4C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18133E-546F-4216-83C8-B45D355E2AD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A0736F2-959C-424A-8459-0C595D50E4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C1983EC-9BD2-42A9-B3FA-C85FA205C0BF}" type="slidenum">
              <a:rPr lang="en-US" smtClean="0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77FED5-BD26-448F-8B0C-8194E0DA701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98AEA8-0C5A-46BB-9B0A-6F1EBF29020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7D2EAC1-238F-4C95-8524-DE57FB22C74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3401E7-ECE9-49BC-93D0-1FAEA1ACE2F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5EC7627-B2EC-488D-BEE8-FC96E87BAB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46DBC5-34CC-4F14-A6FC-5F8DF78BDE2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95445C-D647-49B7-B0CB-42C38352463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1CB59F-121D-40C3-BD77-0AF68FAB979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</a:defRPr>
            </a:lvl1pPr>
          </a:lstStyle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+mn-lt"/>
              </a:defRPr>
            </a:lvl1pPr>
          </a:lstStyle>
          <a:p>
            <a:pPr>
              <a:defRPr/>
            </a:pPr>
            <a:fld id="{3C1983EC-9BD2-42A9-B3FA-C85FA205C0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hd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7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frascatiscienza.it/" TargetMode="Externa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08B10-008A-4EE9-A9C6-22C6DE1AF5B9}" type="slidenum">
              <a:rPr lang="en-US"/>
              <a:pPr>
                <a:defRPr/>
              </a:pPr>
              <a:t>1</a:t>
            </a:fld>
            <a:endParaRPr lang="en-US"/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1143000" y="1890713"/>
            <a:ext cx="6929438" cy="400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US" sz="3600" b="1" dirty="0">
                <a:solidFill>
                  <a:srgbClr val="009999"/>
                </a:solidFill>
              </a:rPr>
              <a:t>Virgo/EGO Outreach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3600" b="1" dirty="0">
              <a:solidFill>
                <a:srgbClr val="009999"/>
              </a:solidFill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US" sz="3600" b="1" dirty="0" smtClean="0">
                <a:solidFill>
                  <a:srgbClr val="009999"/>
                </a:solidFill>
              </a:rPr>
              <a:t>06/2012</a:t>
            </a:r>
            <a:endParaRPr lang="en-US" sz="2400" dirty="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5" name="Picture 4" descr="logo_gran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2000250" y="0"/>
            <a:ext cx="802005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0"/>
            <a:ext cx="89154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CBC97DC-F3B7-40CB-9BB8-766C2986CDC5}" type="slidenum">
              <a:rPr lang="en-US"/>
              <a:pPr>
                <a:defRPr/>
              </a:pPr>
              <a:t>10</a:t>
            </a:fld>
            <a:endParaRPr lang="en-US"/>
          </a:p>
        </p:txBody>
      </p:sp>
      <p:sp>
        <p:nvSpPr>
          <p:cNvPr id="5128" name="Rectangle 3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errini\Desktop\Cascina\Progetto Preliminare Museo Virgo 07-11-2011 vista 05.jpeg.jpg"/>
          <p:cNvPicPr>
            <a:picLocks noChangeAspect="1" noChangeArrowheads="1"/>
          </p:cNvPicPr>
          <p:nvPr/>
        </p:nvPicPr>
        <p:blipFill>
          <a:blip r:embed="rId2" cstate="print"/>
          <a:srcRect l="20000" t="5556" r="18333" b="21111"/>
          <a:stretch>
            <a:fillRect/>
          </a:stretch>
        </p:blipFill>
        <p:spPr bwMode="auto">
          <a:xfrm>
            <a:off x="2267744" y="-635174"/>
            <a:ext cx="6876256" cy="61328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TextBox 2"/>
          <p:cNvSpPr txBox="1"/>
          <p:nvPr/>
        </p:nvSpPr>
        <p:spPr>
          <a:xfrm rot="2786323">
            <a:off x="4782480" y="2685886"/>
            <a:ext cx="3265753" cy="40011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chemeClr val="bg2">
                    <a:lumMod val="50000"/>
                  </a:schemeClr>
                </a:solidFill>
              </a:rPr>
              <a:t>OPEN AIR MUSEUM</a:t>
            </a:r>
            <a:endParaRPr lang="en-US" sz="2000" dirty="0">
              <a:solidFill>
                <a:schemeClr val="bg2">
                  <a:lumMod val="50000"/>
                </a:schemeClr>
              </a:solidFill>
            </a:endParaRPr>
          </a:p>
        </p:txBody>
      </p:sp>
      <p:pic>
        <p:nvPicPr>
          <p:cNvPr id="4" name="Picture 4" descr="logo_gran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755576" y="5877272"/>
            <a:ext cx="74888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Near future if  €    from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Comune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di</a:t>
            </a:r>
            <a:r>
              <a:rPr lang="en-US" sz="2800" dirty="0" smtClean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en-US" sz="2800" dirty="0" err="1" smtClean="0">
                <a:solidFill>
                  <a:schemeClr val="bg2">
                    <a:lumMod val="75000"/>
                  </a:schemeClr>
                </a:solidFill>
              </a:rPr>
              <a:t>Cascina</a:t>
            </a:r>
            <a:endParaRPr lang="en-US" sz="2800" dirty="0">
              <a:solidFill>
                <a:schemeClr val="bg2">
                  <a:lumMod val="75000"/>
                </a:schemeClr>
              </a:solidFill>
            </a:endParaRP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251520" y="6400492"/>
            <a:ext cx="233928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46DBC5-34CC-4F14-A6FC-5F8DF78BDE26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400492"/>
            <a:ext cx="2895600" cy="457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Carlo </a:t>
            </a:r>
            <a:r>
              <a:rPr lang="en-US" dirty="0" err="1" smtClean="0"/>
              <a:t>Bradaschia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6" name="Picture 4" descr="Z:\VIRGO\Outreach\OpenAirMuseum\Parco astronomico\1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828600" y="3429000"/>
            <a:ext cx="5189067" cy="3455988"/>
          </a:xfrm>
          <a:prstGeom prst="rect">
            <a:avLst/>
          </a:prstGeom>
          <a:noFill/>
        </p:spPr>
      </p:pic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08B10-008A-4EE9-A9C6-22C6DE1AF5B9}" type="slidenum">
              <a:rPr lang="en-US"/>
              <a:pPr>
                <a:defRPr/>
              </a:pPr>
              <a:t>12</a:t>
            </a:fld>
            <a:endParaRPr lang="en-US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5" name="Picture 4" descr="logo_grande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8675" name="Picture 3" descr="Z:\VIRGO\Outreach\OpenAirMuseum\Parco astronomico\05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563888" y="3429000"/>
            <a:ext cx="7086402" cy="4246508"/>
          </a:xfrm>
          <a:prstGeom prst="rect">
            <a:avLst/>
          </a:prstGeom>
          <a:noFill/>
        </p:spPr>
      </p:pic>
      <p:pic>
        <p:nvPicPr>
          <p:cNvPr id="28674" name="Picture 2" descr="Z:\VIRGO\Outreach\OpenAirMuseum\Parco astronomico\00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563888" y="0"/>
            <a:ext cx="6480175" cy="4627563"/>
          </a:xfrm>
          <a:prstGeom prst="rect">
            <a:avLst/>
          </a:prstGeom>
          <a:noFill/>
        </p:spPr>
      </p:pic>
      <p:pic>
        <p:nvPicPr>
          <p:cNvPr id="28677" name="Picture 5" descr="Z:\VIRGO\Outreach\OpenAirMuseum\Parco astronomico\17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-2107386" y="908720"/>
            <a:ext cx="5671274" cy="2520280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3563888" y="162580"/>
            <a:ext cx="352839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solidFill>
                  <a:srgbClr val="ED6113"/>
                </a:solidFill>
              </a:rPr>
              <a:t>Far future if  €    from EU via </a:t>
            </a:r>
            <a:r>
              <a:rPr lang="en-US" sz="2800" dirty="0" err="1" smtClean="0">
                <a:solidFill>
                  <a:srgbClr val="ED6113"/>
                </a:solidFill>
              </a:rPr>
              <a:t>Regione</a:t>
            </a:r>
            <a:r>
              <a:rPr lang="en-US" sz="2800" dirty="0" smtClean="0">
                <a:solidFill>
                  <a:srgbClr val="ED6113"/>
                </a:solidFill>
              </a:rPr>
              <a:t> Toscana and </a:t>
            </a:r>
            <a:r>
              <a:rPr lang="en-US" sz="2800" dirty="0" err="1" smtClean="0">
                <a:solidFill>
                  <a:srgbClr val="ED6113"/>
                </a:solidFill>
              </a:rPr>
              <a:t>Comune</a:t>
            </a:r>
            <a:r>
              <a:rPr lang="en-US" sz="2800" dirty="0" smtClean="0">
                <a:solidFill>
                  <a:srgbClr val="ED6113"/>
                </a:solidFill>
              </a:rPr>
              <a:t> </a:t>
            </a:r>
            <a:r>
              <a:rPr lang="en-US" sz="2800" dirty="0" err="1" smtClean="0">
                <a:solidFill>
                  <a:srgbClr val="ED6113"/>
                </a:solidFill>
              </a:rPr>
              <a:t>di</a:t>
            </a:r>
            <a:r>
              <a:rPr lang="en-US" sz="2800" dirty="0" smtClean="0">
                <a:solidFill>
                  <a:srgbClr val="ED6113"/>
                </a:solidFill>
              </a:rPr>
              <a:t> </a:t>
            </a:r>
            <a:r>
              <a:rPr lang="en-US" sz="2800" dirty="0" err="1" smtClean="0">
                <a:solidFill>
                  <a:srgbClr val="ED6113"/>
                </a:solidFill>
              </a:rPr>
              <a:t>Cascina</a:t>
            </a:r>
            <a:endParaRPr lang="en-US" sz="2800" dirty="0">
              <a:solidFill>
                <a:srgbClr val="ED6113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08B10-008A-4EE9-A9C6-22C6DE1AF5B9}" type="slidenum">
              <a:rPr lang="en-US"/>
              <a:pPr>
                <a:defRPr/>
              </a:pPr>
              <a:t>13</a:t>
            </a:fld>
            <a:endParaRPr lang="en-US"/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1143000" y="1890713"/>
            <a:ext cx="6929438" cy="400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US" sz="3600" b="1" dirty="0">
                <a:solidFill>
                  <a:srgbClr val="009999"/>
                </a:solidFill>
              </a:rPr>
              <a:t>Virgo/EGO Outreach</a:t>
            </a: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3600" b="1" dirty="0">
              <a:solidFill>
                <a:srgbClr val="009999"/>
              </a:solidFill>
            </a:endParaRPr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r>
              <a:rPr lang="en-US" sz="3600" b="1" dirty="0" smtClean="0">
                <a:solidFill>
                  <a:srgbClr val="009999"/>
                </a:solidFill>
              </a:rPr>
              <a:t>06/2012</a:t>
            </a:r>
            <a:endParaRPr lang="en-US" sz="2400" dirty="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5" name="Picture 4" descr="logo_gran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248400"/>
            <a:ext cx="233928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46DBC5-34CC-4F14-A6FC-5F8DF78BDE26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Text Box 3"/>
          <p:cNvSpPr txBox="1">
            <a:spLocks noChangeArrowheads="1"/>
          </p:cNvSpPr>
          <p:nvPr/>
        </p:nvSpPr>
        <p:spPr bwMode="auto">
          <a:xfrm>
            <a:off x="1143000" y="1196752"/>
            <a:ext cx="6929438" cy="525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b="1" dirty="0" smtClean="0">
                <a:solidFill>
                  <a:srgbClr val="009999"/>
                </a:solidFill>
              </a:rPr>
              <a:t>Outreach Group</a:t>
            </a:r>
            <a:endParaRPr lang="en-US" sz="2400" b="1" dirty="0">
              <a:solidFill>
                <a:srgbClr val="009999"/>
              </a:solidFill>
            </a:endParaRP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 smtClean="0"/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Carlo </a:t>
            </a:r>
            <a:r>
              <a:rPr lang="en-US" sz="2000" dirty="0" err="1" smtClean="0"/>
              <a:t>Bradaschia</a:t>
            </a:r>
            <a:r>
              <a:rPr lang="en-US" sz="2000" dirty="0" smtClean="0"/>
              <a:t>  (Pisa)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Elena </a:t>
            </a:r>
            <a:r>
              <a:rPr lang="en-US" sz="2000" dirty="0" err="1" smtClean="0"/>
              <a:t>Cuoco</a:t>
            </a:r>
            <a:r>
              <a:rPr lang="en-US" sz="2000" dirty="0" smtClean="0"/>
              <a:t>   (EGO)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Giuseppe Di </a:t>
            </a:r>
            <a:r>
              <a:rPr lang="en-US" sz="2000" dirty="0" err="1" smtClean="0"/>
              <a:t>Biase</a:t>
            </a:r>
            <a:r>
              <a:rPr lang="en-US" sz="2000" dirty="0" smtClean="0"/>
              <a:t>  (EGO)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err="1" smtClean="0"/>
              <a:t>Severine</a:t>
            </a:r>
            <a:r>
              <a:rPr lang="en-US" sz="2000" dirty="0" smtClean="0"/>
              <a:t> </a:t>
            </a:r>
            <a:r>
              <a:rPr lang="en-US" sz="2000" dirty="0" err="1" smtClean="0"/>
              <a:t>Perus</a:t>
            </a:r>
            <a:r>
              <a:rPr lang="en-US" sz="2000" dirty="0" smtClean="0"/>
              <a:t>  (EGO)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Gabriele </a:t>
            </a:r>
            <a:r>
              <a:rPr lang="en-US" sz="2000" dirty="0" err="1" smtClean="0"/>
              <a:t>Vajente</a:t>
            </a:r>
            <a:r>
              <a:rPr lang="en-US" sz="2000" dirty="0" smtClean="0"/>
              <a:t>  (Pisa)</a:t>
            </a: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 smtClean="0"/>
              <a:t>(Federico </a:t>
            </a:r>
            <a:r>
              <a:rPr lang="en-US" sz="2000" dirty="0" err="1" smtClean="0"/>
              <a:t>Ferrini</a:t>
            </a:r>
            <a:r>
              <a:rPr lang="en-US" sz="2000" dirty="0" smtClean="0"/>
              <a:t>)	</a:t>
            </a: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23528" y="6248400"/>
            <a:ext cx="2267272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0020655-8DBE-4015-A187-10EBF795D5DC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pic>
        <p:nvPicPr>
          <p:cNvPr id="3077" name="Picture 4" descr="logo_gran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3825" y="30480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8" name="TextBox 5"/>
          <p:cNvSpPr txBox="1">
            <a:spLocks noChangeArrowheads="1"/>
          </p:cNvSpPr>
          <p:nvPr/>
        </p:nvSpPr>
        <p:spPr bwMode="auto">
          <a:xfrm>
            <a:off x="928688" y="1285875"/>
            <a:ext cx="7529512" cy="33547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dirty="0">
                <a:solidFill>
                  <a:srgbClr val="009999"/>
                </a:solidFill>
              </a:rPr>
              <a:t>Site Visits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sz="2400" dirty="0"/>
              <a:t>As usual since several years, every Saturday (Tuesday) </a:t>
            </a:r>
            <a:r>
              <a:rPr lang="en-US" sz="2400" dirty="0" smtClean="0"/>
              <a:t>20-60 </a:t>
            </a:r>
            <a:r>
              <a:rPr lang="en-US" sz="2400" dirty="0"/>
              <a:t>visitors</a:t>
            </a:r>
          </a:p>
          <a:p>
            <a:endParaRPr lang="en-US" sz="2400" dirty="0"/>
          </a:p>
          <a:p>
            <a:endParaRPr lang="en-US" sz="2400" dirty="0"/>
          </a:p>
          <a:p>
            <a:r>
              <a:rPr lang="en-US" sz="2400" dirty="0" smtClean="0"/>
              <a:t>Guides:</a:t>
            </a:r>
          </a:p>
          <a:p>
            <a:r>
              <a:rPr lang="en-US" sz="2400" dirty="0" smtClean="0"/>
              <a:t>some problem to find volunteers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xfrm>
            <a:off x="285750" y="6248400"/>
            <a:ext cx="230505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04720C-D036-465A-86FF-E0B4C8C7FFE5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4101" name="TextBox 4"/>
          <p:cNvSpPr txBox="1">
            <a:spLocks noChangeArrowheads="1"/>
          </p:cNvSpPr>
          <p:nvPr/>
        </p:nvSpPr>
        <p:spPr bwMode="auto">
          <a:xfrm>
            <a:off x="285750" y="188640"/>
            <a:ext cx="8678738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solidFill>
                  <a:srgbClr val="008080"/>
                </a:solidFill>
              </a:rPr>
              <a:t>“</a:t>
            </a:r>
            <a:r>
              <a:rPr lang="en-US" sz="2800" dirty="0" err="1">
                <a:solidFill>
                  <a:srgbClr val="008080"/>
                </a:solidFill>
              </a:rPr>
              <a:t>Una</a:t>
            </a:r>
            <a:r>
              <a:rPr lang="en-US" sz="2800" dirty="0">
                <a:solidFill>
                  <a:srgbClr val="008080"/>
                </a:solidFill>
              </a:rPr>
              <a:t> </a:t>
            </a:r>
            <a:r>
              <a:rPr lang="en-US" sz="2800" dirty="0" err="1">
                <a:solidFill>
                  <a:srgbClr val="008080"/>
                </a:solidFill>
              </a:rPr>
              <a:t>Giornata</a:t>
            </a:r>
            <a:r>
              <a:rPr lang="en-US" sz="2800" dirty="0">
                <a:solidFill>
                  <a:srgbClr val="008080"/>
                </a:solidFill>
              </a:rPr>
              <a:t> </a:t>
            </a:r>
            <a:r>
              <a:rPr lang="en-US" sz="2800" dirty="0" err="1">
                <a:solidFill>
                  <a:srgbClr val="008080"/>
                </a:solidFill>
              </a:rPr>
              <a:t>da</a:t>
            </a:r>
            <a:r>
              <a:rPr lang="en-US" sz="2800" dirty="0">
                <a:solidFill>
                  <a:srgbClr val="008080"/>
                </a:solidFill>
              </a:rPr>
              <a:t> …… </a:t>
            </a:r>
            <a:r>
              <a:rPr lang="en-US" sz="2800" dirty="0" err="1">
                <a:solidFill>
                  <a:srgbClr val="008080"/>
                </a:solidFill>
              </a:rPr>
              <a:t>Ricercatore</a:t>
            </a:r>
            <a:r>
              <a:rPr lang="en-US" sz="2800" dirty="0">
                <a:solidFill>
                  <a:srgbClr val="008080"/>
                </a:solidFill>
              </a:rPr>
              <a:t>” </a:t>
            </a:r>
          </a:p>
          <a:p>
            <a:pPr algn="ctr"/>
            <a:r>
              <a:rPr lang="en-US" sz="2000" dirty="0" smtClean="0">
                <a:solidFill>
                  <a:srgbClr val="008080"/>
                </a:solidFill>
              </a:rPr>
              <a:t>3</a:t>
            </a:r>
            <a:r>
              <a:rPr lang="en-US" sz="2000" baseline="30000" dirty="0" smtClean="0">
                <a:solidFill>
                  <a:srgbClr val="008080"/>
                </a:solidFill>
              </a:rPr>
              <a:t>rd</a:t>
            </a:r>
            <a:r>
              <a:rPr lang="en-US" sz="2000" dirty="0" smtClean="0">
                <a:solidFill>
                  <a:srgbClr val="008080"/>
                </a:solidFill>
              </a:rPr>
              <a:t>   </a:t>
            </a:r>
            <a:r>
              <a:rPr lang="en-US" sz="2000" dirty="0">
                <a:solidFill>
                  <a:srgbClr val="008080"/>
                </a:solidFill>
              </a:rPr>
              <a:t>November </a:t>
            </a:r>
            <a:r>
              <a:rPr lang="en-US" sz="2000" dirty="0" smtClean="0">
                <a:solidFill>
                  <a:srgbClr val="008080"/>
                </a:solidFill>
              </a:rPr>
              <a:t>2011</a:t>
            </a:r>
            <a:endParaRPr lang="en-US" sz="2000" dirty="0">
              <a:solidFill>
                <a:srgbClr val="008080"/>
              </a:solidFill>
            </a:endParaRPr>
          </a:p>
          <a:p>
            <a:endParaRPr lang="en-US" sz="2000" dirty="0"/>
          </a:p>
          <a:p>
            <a:r>
              <a:rPr lang="en-US" sz="2000" dirty="0" smtClean="0"/>
              <a:t>40 </a:t>
            </a:r>
            <a:r>
              <a:rPr lang="en-US" sz="2000" dirty="0"/>
              <a:t>high school students from the surrounding Tuscany </a:t>
            </a:r>
            <a:r>
              <a:rPr lang="en-US" sz="2000" dirty="0" smtClean="0"/>
              <a:t>spent </a:t>
            </a:r>
            <a:r>
              <a:rPr lang="en-US" sz="2000" dirty="0"/>
              <a:t>a full day at EGO.</a:t>
            </a:r>
          </a:p>
          <a:p>
            <a:r>
              <a:rPr lang="en-US" sz="2000" dirty="0"/>
              <a:t>Divided in four groups, guided by </a:t>
            </a:r>
            <a:r>
              <a:rPr lang="en-US" sz="2000" dirty="0" smtClean="0"/>
              <a:t>two tutors </a:t>
            </a:r>
            <a:r>
              <a:rPr lang="en-US" sz="2000" dirty="0"/>
              <a:t>each, </a:t>
            </a:r>
            <a:r>
              <a:rPr lang="en-US" sz="2000" dirty="0" smtClean="0"/>
              <a:t>they performed </a:t>
            </a:r>
            <a:r>
              <a:rPr lang="en-US" sz="2000" dirty="0"/>
              <a:t>in turn simple experiments on subjects related to Virgo:</a:t>
            </a:r>
          </a:p>
          <a:p>
            <a:endParaRPr lang="en-US" sz="2000" dirty="0"/>
          </a:p>
          <a:p>
            <a:pPr>
              <a:buFont typeface="Arial" charset="0"/>
              <a:buChar char="•"/>
            </a:pPr>
            <a:r>
              <a:rPr lang="en-GB" sz="2000" dirty="0"/>
              <a:t>Seismic and acoustic measurements</a:t>
            </a:r>
            <a:endParaRPr lang="en-US" sz="2000" dirty="0"/>
          </a:p>
          <a:p>
            <a:pPr>
              <a:buFont typeface="Arial" charset="0"/>
              <a:buChar char="•"/>
            </a:pPr>
            <a:r>
              <a:rPr lang="en-GB" sz="2000" dirty="0"/>
              <a:t>Signal analysis (time domain and frequency domain)</a:t>
            </a:r>
            <a:endParaRPr lang="en-US" sz="2000" dirty="0"/>
          </a:p>
          <a:p>
            <a:pPr>
              <a:buFont typeface="Arial" charset="0"/>
              <a:buChar char="•"/>
            </a:pPr>
            <a:r>
              <a:rPr lang="en-GB" sz="2000" dirty="0"/>
              <a:t>Comparison of a pendulum with an inverted pendulum</a:t>
            </a:r>
            <a:endParaRPr lang="en-US" sz="2000" dirty="0"/>
          </a:p>
          <a:p>
            <a:pPr>
              <a:buFont typeface="Arial" charset="0"/>
              <a:buChar char="•"/>
            </a:pPr>
            <a:r>
              <a:rPr lang="en-GB" sz="2000" dirty="0"/>
              <a:t>Air refraction index changing with pressure (counting fringe drifting in a small interferometer).</a:t>
            </a:r>
          </a:p>
          <a:p>
            <a:endParaRPr lang="en-GB" sz="2000" dirty="0"/>
          </a:p>
          <a:p>
            <a:r>
              <a:rPr lang="en-GB" sz="2000" dirty="0" smtClean="0"/>
              <a:t>At the end the best teams (according to a quiz contest) have been rewarded with a </a:t>
            </a:r>
            <a:r>
              <a:rPr lang="en-GB" sz="2000" dirty="0" err="1" smtClean="0"/>
              <a:t>Galileoscope</a:t>
            </a:r>
            <a:r>
              <a:rPr lang="en-GB" sz="2000" dirty="0" smtClean="0"/>
              <a:t>, a working copy of Galileo’s “</a:t>
            </a:r>
            <a:r>
              <a:rPr lang="en-GB" sz="2000" dirty="0" err="1" smtClean="0"/>
              <a:t>cannocchiale</a:t>
            </a:r>
            <a:r>
              <a:rPr lang="en-GB" sz="2000" dirty="0" smtClean="0"/>
              <a:t>”</a:t>
            </a:r>
          </a:p>
          <a:p>
            <a:endParaRPr lang="en-GB" sz="2000" dirty="0"/>
          </a:p>
          <a:p>
            <a:r>
              <a:rPr lang="en-GB" sz="1400" dirty="0" smtClean="0">
                <a:solidFill>
                  <a:srgbClr val="008080"/>
                </a:solidFill>
              </a:rPr>
              <a:t>Tutors: G. </a:t>
            </a:r>
            <a:r>
              <a:rPr lang="en-GB" sz="1400" dirty="0" err="1" smtClean="0">
                <a:solidFill>
                  <a:srgbClr val="008080"/>
                </a:solidFill>
              </a:rPr>
              <a:t>Balestri</a:t>
            </a:r>
            <a:r>
              <a:rPr lang="en-GB" sz="1400" dirty="0" smtClean="0">
                <a:solidFill>
                  <a:srgbClr val="008080"/>
                </a:solidFill>
              </a:rPr>
              <a:t>, A. </a:t>
            </a:r>
            <a:r>
              <a:rPr lang="en-GB" sz="1400" dirty="0" err="1" smtClean="0">
                <a:solidFill>
                  <a:srgbClr val="008080"/>
                </a:solidFill>
              </a:rPr>
              <a:t>Basti</a:t>
            </a:r>
            <a:r>
              <a:rPr lang="en-GB" sz="1400" dirty="0" smtClean="0">
                <a:solidFill>
                  <a:srgbClr val="008080"/>
                </a:solidFill>
              </a:rPr>
              <a:t>, C.B., E. </a:t>
            </a:r>
            <a:r>
              <a:rPr lang="en-GB" sz="1400" dirty="0" err="1" smtClean="0">
                <a:solidFill>
                  <a:srgbClr val="008080"/>
                </a:solidFill>
              </a:rPr>
              <a:t>Cuoco</a:t>
            </a:r>
            <a:r>
              <a:rPr lang="en-GB" sz="1400" dirty="0" smtClean="0">
                <a:solidFill>
                  <a:srgbClr val="008080"/>
                </a:solidFill>
              </a:rPr>
              <a:t>, I. </a:t>
            </a:r>
            <a:r>
              <a:rPr lang="en-GB" sz="1400" dirty="0" err="1" smtClean="0">
                <a:solidFill>
                  <a:srgbClr val="008080"/>
                </a:solidFill>
              </a:rPr>
              <a:t>Fiori</a:t>
            </a:r>
            <a:r>
              <a:rPr lang="en-GB" sz="1400" dirty="0" smtClean="0">
                <a:solidFill>
                  <a:srgbClr val="008080"/>
                </a:solidFill>
              </a:rPr>
              <a:t>,  F. </a:t>
            </a:r>
            <a:r>
              <a:rPr lang="en-GB" sz="1400" dirty="0" err="1" smtClean="0">
                <a:solidFill>
                  <a:srgbClr val="008080"/>
                </a:solidFill>
              </a:rPr>
              <a:t>Paoletti</a:t>
            </a:r>
            <a:r>
              <a:rPr lang="en-GB" sz="1400" dirty="0" smtClean="0">
                <a:solidFill>
                  <a:srgbClr val="008080"/>
                </a:solidFill>
              </a:rPr>
              <a:t>, M. </a:t>
            </a:r>
            <a:r>
              <a:rPr lang="en-GB" sz="1400" dirty="0" err="1" smtClean="0">
                <a:solidFill>
                  <a:srgbClr val="008080"/>
                </a:solidFill>
              </a:rPr>
              <a:t>Tacca</a:t>
            </a:r>
            <a:endParaRPr lang="en-GB" sz="1400" dirty="0" smtClean="0">
              <a:solidFill>
                <a:srgbClr val="008080"/>
              </a:solidFill>
            </a:endParaRPr>
          </a:p>
          <a:p>
            <a:endParaRPr lang="en-GB" sz="1400" dirty="0" smtClean="0"/>
          </a:p>
          <a:p>
            <a:r>
              <a:rPr lang="en-GB" sz="1400" dirty="0" smtClean="0"/>
              <a:t>In the framework </a:t>
            </a:r>
            <a:r>
              <a:rPr lang="en-GB" sz="1400" dirty="0"/>
              <a:t>of the initiative “</a:t>
            </a:r>
            <a:r>
              <a:rPr lang="en-GB" sz="1400" dirty="0" err="1"/>
              <a:t>Pianeta</a:t>
            </a:r>
            <a:r>
              <a:rPr lang="en-GB" sz="1400" dirty="0"/>
              <a:t> Galileo” by </a:t>
            </a:r>
            <a:r>
              <a:rPr lang="en-GB" sz="1400" dirty="0" err="1"/>
              <a:t>Regione</a:t>
            </a:r>
            <a:r>
              <a:rPr lang="en-GB" sz="1400" dirty="0"/>
              <a:t> Toscana</a:t>
            </a:r>
            <a:endParaRPr lang="en-US" sz="1400" dirty="0"/>
          </a:p>
          <a:p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9C667E1-AD6E-4DE2-9816-0B5A83FDDB09}" type="slidenum">
              <a:rPr lang="en-US"/>
              <a:pPr>
                <a:defRPr/>
              </a:pPr>
              <a:t>5</a:t>
            </a:fld>
            <a:endParaRPr lang="en-US"/>
          </a:p>
        </p:txBody>
      </p:sp>
      <p:sp>
        <p:nvSpPr>
          <p:cNvPr id="6149" name="Text Box 3"/>
          <p:cNvSpPr txBox="1">
            <a:spLocks noChangeArrowheads="1"/>
          </p:cNvSpPr>
          <p:nvPr/>
        </p:nvSpPr>
        <p:spPr bwMode="auto">
          <a:xfrm>
            <a:off x="1714500" y="247650"/>
            <a:ext cx="6929438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/>
          </a:p>
          <a:p>
            <a:pPr algn="ctr">
              <a:spcBef>
                <a:spcPts val="500"/>
              </a:spcBef>
              <a:spcAft>
                <a:spcPts val="500"/>
              </a:spcAft>
            </a:pPr>
            <a:endParaRPr lang="en-US" sz="240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/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/>
          </a:p>
        </p:txBody>
      </p:sp>
      <p:sp>
        <p:nvSpPr>
          <p:cNvPr id="6150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6151" name="Picture 4" descr="logo_grand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52" name="TextBox 12"/>
          <p:cNvSpPr txBox="1">
            <a:spLocks noChangeArrowheads="1"/>
          </p:cNvSpPr>
          <p:nvPr/>
        </p:nvSpPr>
        <p:spPr bwMode="auto">
          <a:xfrm>
            <a:off x="3089275" y="257175"/>
            <a:ext cx="5964238" cy="1954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b="1" dirty="0">
                <a:solidFill>
                  <a:srgbClr val="0099FF"/>
                </a:solidFill>
              </a:rPr>
              <a:t>European </a:t>
            </a:r>
            <a:r>
              <a:rPr lang="en-US" sz="2800" b="1" dirty="0" smtClean="0">
                <a:solidFill>
                  <a:srgbClr val="0099FF"/>
                </a:solidFill>
              </a:rPr>
              <a:t>Researchers’ </a:t>
            </a:r>
            <a:r>
              <a:rPr lang="en-US" sz="2800" b="1" dirty="0">
                <a:solidFill>
                  <a:srgbClr val="0099FF"/>
                </a:solidFill>
              </a:rPr>
              <a:t>Night  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800" dirty="0" smtClean="0"/>
              <a:t>28 (and 29) September2012</a:t>
            </a:r>
            <a:endParaRPr lang="en-US" sz="2800" dirty="0"/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000" dirty="0"/>
              <a:t>		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000" dirty="0"/>
          </a:p>
        </p:txBody>
      </p:sp>
      <p:sp>
        <p:nvSpPr>
          <p:cNvPr id="6153" name="TextBox 12"/>
          <p:cNvSpPr txBox="1">
            <a:spLocks noChangeArrowheads="1"/>
          </p:cNvSpPr>
          <p:nvPr/>
        </p:nvSpPr>
        <p:spPr bwMode="auto">
          <a:xfrm>
            <a:off x="2143125" y="2647950"/>
            <a:ext cx="69103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endParaRPr lang="it-IT" sz="2000"/>
          </a:p>
        </p:txBody>
      </p:sp>
      <p:pic>
        <p:nvPicPr>
          <p:cNvPr id="6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78563" y="2843213"/>
            <a:ext cx="2579687" cy="733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9588" y="1849438"/>
            <a:ext cx="1235075" cy="1198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6" name="Picture 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28750" y="571500"/>
            <a:ext cx="1322388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TextBox 14"/>
          <p:cNvSpPr txBox="1"/>
          <p:nvPr/>
        </p:nvSpPr>
        <p:spPr>
          <a:xfrm>
            <a:off x="6553200" y="3714750"/>
            <a:ext cx="2214563" cy="307975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txBody>
          <a:bodyPr>
            <a:spAutoFit/>
          </a:bodyPr>
          <a:lstStyle/>
          <a:p>
            <a:pPr>
              <a:defRPr/>
            </a:pPr>
            <a:r>
              <a:rPr lang="en-US" sz="1400" b="1" dirty="0">
                <a:hlinkClick r:id="rId6"/>
              </a:rPr>
              <a:t>www.frascatiscienza.it</a:t>
            </a:r>
            <a:r>
              <a:rPr lang="en-US" dirty="0"/>
              <a:t> </a:t>
            </a:r>
          </a:p>
        </p:txBody>
      </p:sp>
      <p:sp>
        <p:nvSpPr>
          <p:cNvPr id="6158" name="TextBox 15"/>
          <p:cNvSpPr txBox="1">
            <a:spLocks noChangeArrowheads="1"/>
          </p:cNvSpPr>
          <p:nvPr/>
        </p:nvSpPr>
        <p:spPr bwMode="auto">
          <a:xfrm>
            <a:off x="2411760" y="2093913"/>
            <a:ext cx="644649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>
                <a:solidFill>
                  <a:srgbClr val="C00000"/>
                </a:solidFill>
              </a:rPr>
              <a:t>EGO/Virgo answered  </a:t>
            </a:r>
            <a:r>
              <a:rPr lang="en-US" sz="2400" dirty="0" smtClean="0">
                <a:solidFill>
                  <a:srgbClr val="C00000"/>
                </a:solidFill>
              </a:rPr>
              <a:t>successfully the </a:t>
            </a:r>
            <a:r>
              <a:rPr lang="en-US" sz="2400" dirty="0">
                <a:solidFill>
                  <a:srgbClr val="C00000"/>
                </a:solidFill>
              </a:rPr>
              <a:t>European call as partners of</a:t>
            </a:r>
          </a:p>
          <a:p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C00000"/>
              </a:solidFill>
            </a:endParaRPr>
          </a:p>
          <a:p>
            <a:endParaRPr lang="en-US" sz="2400" dirty="0">
              <a:solidFill>
                <a:srgbClr val="C00000"/>
              </a:solidFill>
            </a:endParaRPr>
          </a:p>
          <a:p>
            <a:r>
              <a:rPr lang="en-US" sz="2400" dirty="0" smtClean="0">
                <a:solidFill>
                  <a:srgbClr val="C00000"/>
                </a:solidFill>
              </a:rPr>
              <a:t>expected </a:t>
            </a:r>
            <a:r>
              <a:rPr lang="en-US" sz="2400" dirty="0" smtClean="0">
                <a:solidFill>
                  <a:srgbClr val="C00000"/>
                </a:solidFill>
              </a:rPr>
              <a:t>budget share: 2000 €   </a:t>
            </a:r>
            <a:r>
              <a:rPr lang="en-US" sz="2400" dirty="0" smtClean="0">
                <a:solidFill>
                  <a:srgbClr val="C00000"/>
                </a:solidFill>
              </a:rPr>
              <a:t>TBC</a:t>
            </a:r>
          </a:p>
          <a:p>
            <a:endParaRPr lang="en-US" sz="2400" dirty="0" smtClean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EAAE5EC-D59E-4141-BE01-90B0BDA71C0C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173" name="Rectangle 4"/>
          <p:cNvSpPr>
            <a:spLocks noChangeArrowheads="1"/>
          </p:cNvSpPr>
          <p:nvPr/>
        </p:nvSpPr>
        <p:spPr bwMode="auto">
          <a:xfrm>
            <a:off x="304800" y="4464050"/>
            <a:ext cx="4572000" cy="20005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 dirty="0"/>
              <a:t>In </a:t>
            </a:r>
            <a:r>
              <a:rPr lang="en-US" sz="1400" dirty="0" err="1"/>
              <a:t>collaborazione</a:t>
            </a:r>
            <a:r>
              <a:rPr lang="en-US" sz="1400" dirty="0"/>
              <a:t> con:</a:t>
            </a:r>
          </a:p>
          <a:p>
            <a:r>
              <a:rPr lang="it-IT" sz="1400" dirty="0"/>
              <a:t>Comune di Cascina</a:t>
            </a:r>
          </a:p>
          <a:p>
            <a:r>
              <a:rPr lang="it-IT" sz="1400" dirty="0"/>
              <a:t>Comune di Pisa</a:t>
            </a:r>
          </a:p>
          <a:p>
            <a:r>
              <a:rPr lang="it-IT" sz="1400" dirty="0"/>
              <a:t>Astrofili Pisani Galileo Galilei</a:t>
            </a:r>
          </a:p>
          <a:p>
            <a:r>
              <a:rPr lang="it-IT" sz="1400" dirty="0"/>
              <a:t>Regione Toscana</a:t>
            </a:r>
          </a:p>
          <a:p>
            <a:r>
              <a:rPr lang="it-IT" sz="1400" dirty="0"/>
              <a:t>La Limonaia</a:t>
            </a:r>
          </a:p>
          <a:p>
            <a:r>
              <a:rPr lang="it-IT" sz="1400" dirty="0"/>
              <a:t>INFN e Dipartimento di </a:t>
            </a:r>
            <a:r>
              <a:rPr lang="it-IT" sz="1400" dirty="0" smtClean="0"/>
              <a:t>fisica</a:t>
            </a:r>
          </a:p>
          <a:p>
            <a:r>
              <a:rPr lang="it-IT" sz="1400" dirty="0" smtClean="0"/>
              <a:t>Fondazione CariPisa</a:t>
            </a:r>
            <a:endParaRPr lang="it-IT" sz="1400" dirty="0"/>
          </a:p>
          <a:p>
            <a:pPr algn="ctr"/>
            <a:endParaRPr lang="it-IT" dirty="0">
              <a:latin typeface="Calibri" pitchFamily="34" charset="0"/>
            </a:endParaRPr>
          </a:p>
        </p:txBody>
      </p:sp>
      <p:sp>
        <p:nvSpPr>
          <p:cNvPr id="7174" name="CasellaDiTesto 2"/>
          <p:cNvSpPr txBox="1">
            <a:spLocks noChangeArrowheads="1"/>
          </p:cNvSpPr>
          <p:nvPr/>
        </p:nvSpPr>
        <p:spPr bwMode="auto">
          <a:xfrm>
            <a:off x="685800" y="785813"/>
            <a:ext cx="3444875" cy="2523768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i="1" dirty="0">
                <a:solidFill>
                  <a:srgbClr val="FF0000"/>
                </a:solidFill>
                <a:latin typeface="Calibri" pitchFamily="34" charset="0"/>
              </a:rPr>
              <a:t>To See</a:t>
            </a:r>
          </a:p>
          <a:p>
            <a:endParaRPr lang="it-IT" dirty="0">
              <a:latin typeface="Calibri" pitchFamily="34" charset="0"/>
            </a:endParaRPr>
          </a:p>
          <a:p>
            <a:r>
              <a:rPr lang="it-IT" sz="1800" u="sng" dirty="0">
                <a:latin typeface="Calibri" pitchFamily="34" charset="0"/>
              </a:rPr>
              <a:t>Virgo</a:t>
            </a:r>
            <a:r>
              <a:rPr lang="it-IT" sz="1800" dirty="0">
                <a:latin typeface="Calibri" pitchFamily="34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Tunnel 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Control Room (taking data)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Interferometer (working model)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Superattenuator  </a:t>
            </a:r>
            <a:r>
              <a:rPr lang="it-IT" sz="1800" dirty="0" smtClean="0">
                <a:latin typeface="Calibri" pitchFamily="34" charset="0"/>
              </a:rPr>
              <a:t>1987</a:t>
            </a:r>
          </a:p>
          <a:p>
            <a:pPr>
              <a:buFont typeface="Arial" charset="0"/>
              <a:buChar char="•"/>
            </a:pPr>
            <a:r>
              <a:rPr lang="it-IT" sz="1800" dirty="0" smtClean="0">
                <a:latin typeface="Calibri" pitchFamily="34" charset="0"/>
              </a:rPr>
              <a:t>A real Payload</a:t>
            </a:r>
          </a:p>
          <a:p>
            <a:endParaRPr lang="it-IT" sz="1800" dirty="0">
              <a:latin typeface="Calibri" pitchFamily="34" charset="0"/>
            </a:endParaRPr>
          </a:p>
        </p:txBody>
      </p:sp>
      <p:sp>
        <p:nvSpPr>
          <p:cNvPr id="7175" name="CasellaDiTesto 2"/>
          <p:cNvSpPr txBox="1">
            <a:spLocks noChangeArrowheads="1"/>
          </p:cNvSpPr>
          <p:nvPr/>
        </p:nvSpPr>
        <p:spPr bwMode="auto">
          <a:xfrm>
            <a:off x="4457700" y="785813"/>
            <a:ext cx="4186238" cy="437042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000" b="1" i="1" dirty="0">
                <a:solidFill>
                  <a:srgbClr val="FF0000"/>
                </a:solidFill>
                <a:latin typeface="Calibri" pitchFamily="34" charset="0"/>
              </a:rPr>
              <a:t>To Do</a:t>
            </a:r>
          </a:p>
          <a:p>
            <a:endParaRPr lang="it-IT" dirty="0">
              <a:latin typeface="Calibri" pitchFamily="34" charset="0"/>
            </a:endParaRPr>
          </a:p>
          <a:p>
            <a:r>
              <a:rPr lang="it-IT" sz="1800" u="sng" dirty="0">
                <a:latin typeface="Calibri" pitchFamily="34" charset="0"/>
              </a:rPr>
              <a:t>Virgo</a:t>
            </a:r>
            <a:r>
              <a:rPr lang="it-IT" sz="1800" dirty="0">
                <a:latin typeface="Calibri" pitchFamily="34" charset="0"/>
              </a:rPr>
              <a:t> 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Build your </a:t>
            </a:r>
            <a:r>
              <a:rPr lang="it-IT" sz="1800" dirty="0" smtClean="0">
                <a:latin typeface="Calibri" pitchFamily="34" charset="0"/>
              </a:rPr>
              <a:t>interferometer</a:t>
            </a:r>
            <a:endParaRPr lang="it-IT" sz="1800" dirty="0">
              <a:latin typeface="Calibri" pitchFamily="34" charset="0"/>
            </a:endParaRPr>
          </a:p>
          <a:p>
            <a:endParaRPr lang="it-IT" sz="1800" dirty="0">
              <a:latin typeface="Calibri" pitchFamily="34" charset="0"/>
            </a:endParaRPr>
          </a:p>
          <a:p>
            <a:r>
              <a:rPr lang="it-IT" sz="1800" u="sng" dirty="0">
                <a:latin typeface="Calibri" pitchFamily="34" charset="0"/>
              </a:rPr>
              <a:t>Science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Meet the scientists (Science Cafe)</a:t>
            </a:r>
          </a:p>
          <a:p>
            <a:endParaRPr lang="it-IT" sz="1800" dirty="0">
              <a:latin typeface="Calibri" pitchFamily="34" charset="0"/>
            </a:endParaRPr>
          </a:p>
          <a:p>
            <a:r>
              <a:rPr lang="it-IT" sz="1800" u="sng" dirty="0">
                <a:latin typeface="Calibri" pitchFamily="34" charset="0"/>
              </a:rPr>
              <a:t>Astronomy</a:t>
            </a:r>
          </a:p>
          <a:p>
            <a:pPr>
              <a:buFont typeface="Arial" charset="0"/>
              <a:buChar char="•"/>
            </a:pPr>
            <a:r>
              <a:rPr lang="it-IT" sz="1800" dirty="0">
                <a:latin typeface="Calibri" pitchFamily="34" charset="0"/>
              </a:rPr>
              <a:t>Observe the sky with the astronomers</a:t>
            </a:r>
          </a:p>
          <a:p>
            <a:pPr algn="r"/>
            <a:endParaRPr lang="it-IT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r>
              <a:rPr lang="it-IT" sz="1800" u="sng" dirty="0" smtClean="0">
                <a:latin typeface="Calibri" pitchFamily="34" charset="0"/>
              </a:rPr>
              <a:t>Theatre</a:t>
            </a:r>
          </a:p>
          <a:p>
            <a:pPr>
              <a:buFont typeface="Arial" pitchFamily="34" charset="0"/>
              <a:buChar char="•"/>
            </a:pPr>
            <a:r>
              <a:rPr lang="it-IT" sz="1800" dirty="0" smtClean="0">
                <a:latin typeface="Calibri" pitchFamily="34" charset="0"/>
              </a:rPr>
              <a:t>“Die Physiker” by Friedrich Duerrenmatt </a:t>
            </a:r>
          </a:p>
          <a:p>
            <a:r>
              <a:rPr lang="it-IT" sz="1800" dirty="0" smtClean="0">
                <a:latin typeface="Calibri" pitchFamily="34" charset="0"/>
              </a:rPr>
              <a:t>	at teatro Politeama, Cascina</a:t>
            </a:r>
          </a:p>
          <a:p>
            <a:pPr algn="r"/>
            <a:endParaRPr lang="it-IT" sz="1800" dirty="0" smtClean="0">
              <a:solidFill>
                <a:srgbClr val="FF0000"/>
              </a:solidFill>
              <a:latin typeface="Calibri" pitchFamily="34" charset="0"/>
            </a:endParaRPr>
          </a:p>
          <a:p>
            <a:endParaRPr lang="it-IT" dirty="0">
              <a:latin typeface="Calibri" pitchFamily="34" charset="0"/>
            </a:endParaRPr>
          </a:p>
        </p:txBody>
      </p:sp>
      <p:sp>
        <p:nvSpPr>
          <p:cNvPr id="7176" name="TextBox 8"/>
          <p:cNvSpPr txBox="1">
            <a:spLocks noChangeArrowheads="1"/>
          </p:cNvSpPr>
          <p:nvPr/>
        </p:nvSpPr>
        <p:spPr bwMode="auto">
          <a:xfrm>
            <a:off x="428625" y="142875"/>
            <a:ext cx="8029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b="1" dirty="0">
                <a:solidFill>
                  <a:srgbClr val="FF0000"/>
                </a:solidFill>
              </a:rPr>
              <a:t>Night </a:t>
            </a:r>
            <a:r>
              <a:rPr lang="en-US" sz="2400" b="1" dirty="0" smtClean="0">
                <a:solidFill>
                  <a:srgbClr val="FF0000"/>
                </a:solidFill>
              </a:rPr>
              <a:t>2012 </a:t>
            </a:r>
            <a:r>
              <a:rPr lang="en-US" sz="2400" dirty="0" smtClean="0"/>
              <a:t>program </a:t>
            </a:r>
            <a:r>
              <a:rPr lang="en-US" dirty="0"/>
              <a:t>	</a:t>
            </a:r>
            <a:r>
              <a:rPr lang="en-US" sz="1600" dirty="0" smtClean="0"/>
              <a:t>(28 and 29 September)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08B10-008A-4EE9-A9C6-22C6DE1AF5B9}" type="slidenum">
              <a:rPr lang="en-US"/>
              <a:pPr>
                <a:defRPr/>
              </a:pPr>
              <a:t>7</a:t>
            </a:fld>
            <a:endParaRPr lang="en-US"/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1911642" y="0"/>
            <a:ext cx="3096344" cy="145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Arte e </a:t>
            </a:r>
            <a:r>
              <a:rPr lang="en-US" sz="2400" dirty="0" err="1" smtClean="0"/>
              <a:t>Scienza</a:t>
            </a:r>
            <a:r>
              <a:rPr lang="en-US" sz="2400" dirty="0" smtClean="0"/>
              <a:t>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(EGO &amp; </a:t>
            </a:r>
            <a:r>
              <a:rPr lang="en-US" sz="2400" dirty="0" err="1" smtClean="0"/>
              <a:t>CariPisa</a:t>
            </a:r>
            <a:r>
              <a:rPr lang="en-US" sz="2400" dirty="0" smtClean="0"/>
              <a:t>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5" name="Picture 4" descr="logo_gran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07986" y="0"/>
            <a:ext cx="4133348" cy="5805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1116154"/>
            <a:ext cx="4010025" cy="57418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quarter" idx="10"/>
          </p:nvPr>
        </p:nvSpPr>
        <p:spPr>
          <a:xfrm>
            <a:off x="304800" y="6248400"/>
            <a:ext cx="2286000" cy="457200"/>
          </a:xfrm>
        </p:spPr>
        <p:txBody>
          <a:bodyPr/>
          <a:lstStyle/>
          <a:p>
            <a:pPr>
              <a:defRPr/>
            </a:pPr>
            <a:r>
              <a:rPr lang="en-US" smtClean="0"/>
              <a:t>EGO Council   21-22/06/12</a:t>
            </a:r>
            <a:endParaRPr lang="en-US" dirty="0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 dirty="0"/>
          </a:p>
        </p:txBody>
      </p:sp>
      <p:sp>
        <p:nvSpPr>
          <p:cNvPr id="7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4608B10-008A-4EE9-A9C6-22C6DE1AF5B9}" type="slidenum">
              <a:rPr lang="en-US"/>
              <a:pPr>
                <a:defRPr/>
              </a:pPr>
              <a:t>8</a:t>
            </a:fld>
            <a:endParaRPr lang="en-US"/>
          </a:p>
        </p:txBody>
      </p:sp>
      <p:sp>
        <p:nvSpPr>
          <p:cNvPr id="2053" name="Text Box 3"/>
          <p:cNvSpPr txBox="1">
            <a:spLocks noChangeArrowheads="1"/>
          </p:cNvSpPr>
          <p:nvPr/>
        </p:nvSpPr>
        <p:spPr bwMode="auto">
          <a:xfrm>
            <a:off x="5489202" y="247651"/>
            <a:ext cx="2968998" cy="1456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Arte e </a:t>
            </a:r>
            <a:r>
              <a:rPr lang="en-US" sz="2400" dirty="0" err="1" smtClean="0"/>
              <a:t>Scienza</a:t>
            </a:r>
            <a:r>
              <a:rPr lang="en-US" sz="2400" dirty="0" smtClean="0"/>
              <a:t> 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r>
              <a:rPr lang="en-US" sz="2400" dirty="0" smtClean="0"/>
              <a:t>(EGO &amp; </a:t>
            </a:r>
            <a:r>
              <a:rPr lang="en-US" sz="2400" dirty="0" err="1" smtClean="0"/>
              <a:t>CariPisa</a:t>
            </a:r>
            <a:r>
              <a:rPr lang="en-US" sz="2400" dirty="0" smtClean="0"/>
              <a:t>)</a:t>
            </a:r>
          </a:p>
          <a:p>
            <a:pPr>
              <a:spcBef>
                <a:spcPts val="500"/>
              </a:spcBef>
              <a:spcAft>
                <a:spcPts val="500"/>
              </a:spcAft>
            </a:pPr>
            <a:endParaRPr lang="en-US" sz="2400" dirty="0"/>
          </a:p>
        </p:txBody>
      </p:sp>
      <p:sp>
        <p:nvSpPr>
          <p:cNvPr id="2054" name="Rectangle 5"/>
          <p:cNvSpPr>
            <a:spLocks noChangeArrowheads="1"/>
          </p:cNvSpPr>
          <p:nvPr/>
        </p:nvSpPr>
        <p:spPr bwMode="auto">
          <a:xfrm>
            <a:off x="4010025" y="32099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it-IT"/>
          </a:p>
        </p:txBody>
      </p:sp>
      <p:pic>
        <p:nvPicPr>
          <p:cNvPr id="2055" name="Picture 4" descr="logo_grand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4800" y="247650"/>
            <a:ext cx="112395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Z:\VIRGO\Outreach\Caripisa\Locandina Copenaghen_FIN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0" y="901462"/>
            <a:ext cx="4211960" cy="5956538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5076056" y="2599179"/>
            <a:ext cx="3600400" cy="1785104"/>
          </a:xfrm>
          <a:prstGeom prst="rect">
            <a:avLst/>
          </a:prstGeom>
          <a:solidFill>
            <a:srgbClr val="FFFF00"/>
          </a:solidFill>
          <a:ln w="28575">
            <a:solidFill>
              <a:srgbClr val="00B050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Friedrich </a:t>
            </a:r>
            <a:r>
              <a:rPr lang="en-US" sz="2400" dirty="0" err="1" smtClean="0"/>
              <a:t>Duerrenmatt</a:t>
            </a:r>
            <a:endParaRPr lang="en-US" sz="2400" dirty="0" smtClean="0"/>
          </a:p>
          <a:p>
            <a:r>
              <a:rPr lang="en-US" sz="2800" dirty="0" smtClean="0"/>
              <a:t>Die </a:t>
            </a:r>
            <a:r>
              <a:rPr lang="en-US" sz="2800" dirty="0" err="1" smtClean="0"/>
              <a:t>Physiker</a:t>
            </a:r>
            <a:r>
              <a:rPr lang="en-US" sz="2800" dirty="0" smtClean="0"/>
              <a:t> </a:t>
            </a:r>
            <a:endParaRPr lang="en-US" sz="2000" dirty="0" smtClean="0"/>
          </a:p>
          <a:p>
            <a:r>
              <a:rPr lang="en-US" sz="1800" dirty="0" smtClean="0"/>
              <a:t> </a:t>
            </a:r>
          </a:p>
          <a:p>
            <a:r>
              <a:rPr lang="en-US" sz="2000" dirty="0" err="1" smtClean="0"/>
              <a:t>Teatro</a:t>
            </a:r>
            <a:r>
              <a:rPr lang="en-US" sz="2000" dirty="0" smtClean="0"/>
              <a:t> </a:t>
            </a:r>
            <a:r>
              <a:rPr lang="en-US" sz="2000" dirty="0" err="1" smtClean="0"/>
              <a:t>Politeama</a:t>
            </a:r>
            <a:r>
              <a:rPr lang="en-US" sz="2000" dirty="0" smtClean="0"/>
              <a:t>, </a:t>
            </a:r>
            <a:r>
              <a:rPr lang="en-US" sz="2000" dirty="0" err="1" smtClean="0"/>
              <a:t>Cascina</a:t>
            </a:r>
            <a:r>
              <a:rPr lang="en-US" sz="2000" dirty="0" smtClean="0"/>
              <a:t>, 29 September, 2012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8" name="Picture 6" descr="immagin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4732734"/>
            <a:ext cx="9144000" cy="1143001"/>
          </a:xfrm>
          <a:prstGeom prst="rect">
            <a:avLst/>
          </a:prstGeom>
          <a:noFill/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251520" y="6400800"/>
            <a:ext cx="2339280" cy="457200"/>
          </a:xfrm>
        </p:spPr>
        <p:txBody>
          <a:bodyPr/>
          <a:lstStyle/>
          <a:p>
            <a:pPr>
              <a:defRPr/>
            </a:pPr>
            <a:r>
              <a:rPr lang="en-US" dirty="0" smtClean="0"/>
              <a:t>EGO Council   21-22/06/12</a:t>
            </a:r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Carlo Bradaschia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46DBC5-34CC-4F14-A6FC-5F8DF78BDE26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pic>
        <p:nvPicPr>
          <p:cNvPr id="3076" name="Picture 4" descr="immagine della mostr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4732734"/>
          </a:xfrm>
          <a:prstGeom prst="rect">
            <a:avLst/>
          </a:prstGeom>
          <a:noFill/>
        </p:spPr>
      </p:pic>
      <p:sp>
        <p:nvSpPr>
          <p:cNvPr id="9" name="Rectangle 8"/>
          <p:cNvSpPr/>
          <p:nvPr/>
        </p:nvSpPr>
        <p:spPr bwMode="auto">
          <a:xfrm>
            <a:off x="1619672" y="4732734"/>
            <a:ext cx="2376264" cy="632892"/>
          </a:xfrm>
          <a:prstGeom prst="rect">
            <a:avLst/>
          </a:prstGeom>
          <a:solidFill>
            <a:srgbClr val="FFFF00">
              <a:alpha val="16863"/>
            </a:srgbClr>
          </a:solidFill>
          <a:ln w="57150" cap="flat" cmpd="sng" algn="ctr">
            <a:solidFill>
              <a:schemeClr val="accent1">
                <a:lumMod val="60000"/>
                <a:lumOff val="4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Blank Presentatio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Comic Sans MS" pitchFamily="66" charset="0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C:\Program Files\Microsoft Office\Templates\Blank Presentation.pot</Template>
  <TotalTime>7892</TotalTime>
  <Words>468</Words>
  <Application>Microsoft Office PowerPoint</Application>
  <PresentationFormat>On-screen Show (4:3)</PresentationFormat>
  <Paragraphs>154</Paragraphs>
  <Slides>13</Slides>
  <Notes>5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Blank Presentation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INFN - VIRGO Project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bradaschia</dc:creator>
  <cp:lastModifiedBy>bradaschia</cp:lastModifiedBy>
  <cp:revision>431</cp:revision>
  <cp:lastPrinted>2003-02-28T17:48:25Z</cp:lastPrinted>
  <dcterms:created xsi:type="dcterms:W3CDTF">2002-07-01T09:21:19Z</dcterms:created>
  <dcterms:modified xsi:type="dcterms:W3CDTF">2012-06-21T10:38:52Z</dcterms:modified>
</cp:coreProperties>
</file>